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Lst>
  <p:notesMasterIdLst>
    <p:notesMasterId r:id="rId40"/>
  </p:notesMasterIdLst>
  <p:sldIdLst>
    <p:sldId id="256" r:id="rId6"/>
    <p:sldId id="356" r:id="rId7"/>
    <p:sldId id="261" r:id="rId8"/>
    <p:sldId id="349" r:id="rId9"/>
    <p:sldId id="268" r:id="rId10"/>
    <p:sldId id="350" r:id="rId11"/>
    <p:sldId id="269" r:id="rId12"/>
    <p:sldId id="330" r:id="rId13"/>
    <p:sldId id="273" r:id="rId14"/>
    <p:sldId id="354" r:id="rId15"/>
    <p:sldId id="332" r:id="rId16"/>
    <p:sldId id="334" r:id="rId17"/>
    <p:sldId id="335" r:id="rId18"/>
    <p:sldId id="336" r:id="rId19"/>
    <p:sldId id="276" r:id="rId20"/>
    <p:sldId id="355" r:id="rId21"/>
    <p:sldId id="262" r:id="rId22"/>
    <p:sldId id="264" r:id="rId23"/>
    <p:sldId id="324" r:id="rId24"/>
    <p:sldId id="266" r:id="rId25"/>
    <p:sldId id="285" r:id="rId26"/>
    <p:sldId id="287" r:id="rId27"/>
    <p:sldId id="290" r:id="rId28"/>
    <p:sldId id="292" r:id="rId29"/>
    <p:sldId id="338" r:id="rId30"/>
    <p:sldId id="339" r:id="rId31"/>
    <p:sldId id="298" r:id="rId32"/>
    <p:sldId id="358" r:id="rId33"/>
    <p:sldId id="318" r:id="rId34"/>
    <p:sldId id="327" r:id="rId35"/>
    <p:sldId id="340" r:id="rId36"/>
    <p:sldId id="311" r:id="rId37"/>
    <p:sldId id="351" r:id="rId38"/>
    <p:sldId id="3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44C3D0"/>
    <a:srgbClr val="99CA3C"/>
    <a:srgbClr val="33CC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53DD4-027D-4DEC-9824-BD0F1AA678B1}" v="25" dt="2022-09-23T09:38:35.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86410" autoAdjust="0"/>
  </p:normalViewPr>
  <p:slideViewPr>
    <p:cSldViewPr snapToGrid="0">
      <p:cViewPr varScale="1">
        <p:scale>
          <a:sx n="96" d="100"/>
          <a:sy n="96" d="100"/>
        </p:scale>
        <p:origin x="1254" y="96"/>
      </p:cViewPr>
      <p:guideLst/>
    </p:cSldViewPr>
  </p:slideViewPr>
  <p:outlineViewPr>
    <p:cViewPr>
      <p:scale>
        <a:sx n="33" d="100"/>
        <a:sy n="33" d="100"/>
      </p:scale>
      <p:origin x="0" y="-1336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C9680-A949-436D-BF30-4594F7F7601C}" type="datetimeFigureOut">
              <a:rPr lang="en-GB" smtClean="0"/>
              <a:t>28/01/2025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3322B-10E7-4C07-9A27-4FCD969A4373}" type="slidenum">
              <a:rPr lang="en-GB" smtClean="0"/>
              <a:t>‹#›</a:t>
            </a:fld>
            <a:endParaRPr lang="en-GB"/>
          </a:p>
        </p:txBody>
      </p:sp>
    </p:spTree>
    <p:extLst>
      <p:ext uri="{BB962C8B-B14F-4D97-AF65-F5344CB8AC3E}">
        <p14:creationId xmlns:p14="http://schemas.microsoft.com/office/powerpoint/2010/main" val="1465188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73322B-10E7-4C07-9A27-4FCD969A4373}" type="slidenum">
              <a:rPr lang="en-GB" smtClean="0"/>
              <a:t>11</a:t>
            </a:fld>
            <a:endParaRPr lang="en-GB"/>
          </a:p>
        </p:txBody>
      </p:sp>
    </p:spTree>
    <p:extLst>
      <p:ext uri="{BB962C8B-B14F-4D97-AF65-F5344CB8AC3E}">
        <p14:creationId xmlns:p14="http://schemas.microsoft.com/office/powerpoint/2010/main" val="303673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33696C-674F-824E-A710-D4C8C11E00D4}"/>
              </a:ext>
            </a:extLst>
          </p:cNvPr>
          <p:cNvSpPr/>
          <p:nvPr/>
        </p:nvSpPr>
        <p:spPr>
          <a:xfrm>
            <a:off x="0" y="0"/>
            <a:ext cx="12192000" cy="6858000"/>
          </a:xfrm>
          <a:prstGeom prst="rect">
            <a:avLst/>
          </a:prstGeom>
          <a:solidFill>
            <a:srgbClr val="44C3D0"/>
          </a:solidFill>
          <a:ln>
            <a:solidFill>
              <a:srgbClr val="44C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29784-E9F3-E347-8EA8-04F5A2323EA5}"/>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C519DF6-C540-614F-8683-608A982FA308}"/>
              </a:ext>
            </a:extLst>
          </p:cNvPr>
          <p:cNvSpPr>
            <a:spLocks noGrp="1"/>
          </p:cNvSpPr>
          <p:nvPr>
            <p:ph type="body" idx="1"/>
          </p:nvPr>
        </p:nvSpPr>
        <p:spPr>
          <a:xfrm>
            <a:off x="831850" y="4589463"/>
            <a:ext cx="10515600" cy="126085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000342-2423-784D-8510-36F96A41F3F0}"/>
              </a:ext>
            </a:extLst>
          </p:cNvPr>
          <p:cNvSpPr>
            <a:spLocks noGrp="1"/>
          </p:cNvSpPr>
          <p:nvPr>
            <p:ph type="dt" sz="half" idx="10"/>
          </p:nvPr>
        </p:nvSpPr>
        <p:spPr>
          <a:xfrm>
            <a:off x="2786269" y="6353066"/>
            <a:ext cx="1252331" cy="365125"/>
          </a:xfrm>
          <a:prstGeom prst="rect">
            <a:avLst/>
          </a:prstGeom>
        </p:spPr>
        <p:txBody>
          <a:bodyPr/>
          <a:lstStyle/>
          <a:p>
            <a:fld id="{3BE2C799-CF55-9E41-B00B-BC6378BA9F71}" type="datetime1">
              <a:rPr lang="en-GB" smtClean="0"/>
              <a:t>28/01/2025</a:t>
            </a:fld>
            <a:endParaRPr lang="en-US"/>
          </a:p>
        </p:txBody>
      </p:sp>
      <p:sp>
        <p:nvSpPr>
          <p:cNvPr id="5" name="Footer Placeholder 4">
            <a:extLst>
              <a:ext uri="{FF2B5EF4-FFF2-40B4-BE49-F238E27FC236}">
                <a16:creationId xmlns:a16="http://schemas.microsoft.com/office/drawing/2014/main" id="{38B89274-82A1-9C49-8CAE-5074FDFE3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A19507-02AF-CC4D-8FA2-773719833C31}"/>
              </a:ext>
            </a:extLst>
          </p:cNvPr>
          <p:cNvSpPr>
            <a:spLocks noGrp="1"/>
          </p:cNvSpPr>
          <p:nvPr>
            <p:ph type="sldNum" sz="quarter" idx="12"/>
          </p:nvPr>
        </p:nvSpPr>
        <p:spPr>
          <a:xfrm>
            <a:off x="8153400" y="6355028"/>
            <a:ext cx="1119809" cy="365125"/>
          </a:xfrm>
          <a:prstGeom prst="rect">
            <a:avLst/>
          </a:prstGeom>
        </p:spPr>
        <p:txBody>
          <a:bodyPr/>
          <a:lstStyle/>
          <a:p>
            <a:fld id="{E9372DA1-5C04-C44B-8484-8C88969ED193}" type="slidenum">
              <a:rPr lang="en-US" smtClean="0"/>
              <a:t>‹#›</a:t>
            </a:fld>
            <a:endParaRPr lang="en-US"/>
          </a:p>
        </p:txBody>
      </p:sp>
      <p:pic>
        <p:nvPicPr>
          <p:cNvPr id="9" name="Picture 8">
            <a:extLst>
              <a:ext uri="{FF2B5EF4-FFF2-40B4-BE49-F238E27FC236}">
                <a16:creationId xmlns:a16="http://schemas.microsoft.com/office/drawing/2014/main" id="{309F1DE8-A21E-6949-A33E-77F581D28F35}"/>
              </a:ext>
            </a:extLst>
          </p:cNvPr>
          <p:cNvPicPr>
            <a:picLocks noChangeAspect="1"/>
          </p:cNvPicPr>
          <p:nvPr/>
        </p:nvPicPr>
        <p:blipFill rotWithShape="1">
          <a:blip r:embed="rId2"/>
          <a:srcRect b="4829"/>
          <a:stretch/>
        </p:blipFill>
        <p:spPr>
          <a:xfrm>
            <a:off x="0" y="5913032"/>
            <a:ext cx="7543800" cy="72520"/>
          </a:xfrm>
          <a:prstGeom prst="rect">
            <a:avLst/>
          </a:prstGeom>
        </p:spPr>
      </p:pic>
      <p:pic>
        <p:nvPicPr>
          <p:cNvPr id="10" name="Picture 9">
            <a:extLst>
              <a:ext uri="{FF2B5EF4-FFF2-40B4-BE49-F238E27FC236}">
                <a16:creationId xmlns:a16="http://schemas.microsoft.com/office/drawing/2014/main" id="{D9D79FDC-1C29-A64C-93AF-BE9A4AE1F685}"/>
              </a:ext>
            </a:extLst>
          </p:cNvPr>
          <p:cNvPicPr>
            <a:picLocks noChangeAspect="1"/>
          </p:cNvPicPr>
          <p:nvPr/>
        </p:nvPicPr>
        <p:blipFill rotWithShape="1">
          <a:blip r:embed="rId2"/>
          <a:srcRect r="38384"/>
          <a:stretch/>
        </p:blipFill>
        <p:spPr>
          <a:xfrm>
            <a:off x="7543800" y="5909352"/>
            <a:ext cx="4648200" cy="76200"/>
          </a:xfrm>
          <a:prstGeom prst="rect">
            <a:avLst/>
          </a:prstGeom>
        </p:spPr>
      </p:pic>
      <p:pic>
        <p:nvPicPr>
          <p:cNvPr id="13" name="Picture 12">
            <a:extLst>
              <a:ext uri="{FF2B5EF4-FFF2-40B4-BE49-F238E27FC236}">
                <a16:creationId xmlns:a16="http://schemas.microsoft.com/office/drawing/2014/main" id="{2B2B5A8A-7D17-1143-8151-5F2D2DC63E55}"/>
              </a:ext>
            </a:extLst>
          </p:cNvPr>
          <p:cNvPicPr>
            <a:picLocks noChangeAspect="1"/>
          </p:cNvPicPr>
          <p:nvPr/>
        </p:nvPicPr>
        <p:blipFill>
          <a:blip r:embed="rId3"/>
          <a:stretch>
            <a:fillRect/>
          </a:stretch>
        </p:blipFill>
        <p:spPr>
          <a:xfrm>
            <a:off x="9776373" y="5981985"/>
            <a:ext cx="2266304" cy="842343"/>
          </a:xfrm>
          <a:prstGeom prst="rect">
            <a:avLst/>
          </a:prstGeom>
        </p:spPr>
      </p:pic>
      <p:pic>
        <p:nvPicPr>
          <p:cNvPr id="15" name="Picture 14">
            <a:extLst>
              <a:ext uri="{FF2B5EF4-FFF2-40B4-BE49-F238E27FC236}">
                <a16:creationId xmlns:a16="http://schemas.microsoft.com/office/drawing/2014/main" id="{E0141CDE-E183-EF4B-B539-8D96AB264490}"/>
              </a:ext>
            </a:extLst>
          </p:cNvPr>
          <p:cNvPicPr>
            <a:picLocks noChangeAspect="1"/>
          </p:cNvPicPr>
          <p:nvPr/>
        </p:nvPicPr>
        <p:blipFill>
          <a:blip r:embed="rId4"/>
          <a:stretch>
            <a:fillRect/>
          </a:stretch>
        </p:blipFill>
        <p:spPr>
          <a:xfrm>
            <a:off x="188639" y="6116638"/>
            <a:ext cx="2220206" cy="601553"/>
          </a:xfrm>
          <a:prstGeom prst="rect">
            <a:avLst/>
          </a:prstGeom>
        </p:spPr>
      </p:pic>
    </p:spTree>
    <p:extLst>
      <p:ext uri="{BB962C8B-B14F-4D97-AF65-F5344CB8AC3E}">
        <p14:creationId xmlns:p14="http://schemas.microsoft.com/office/powerpoint/2010/main" val="3420148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rt Art Inse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5C8E-9384-3D4F-ACA5-D51F7561273B}"/>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3F6ED1E4-461A-E441-AE59-0C458163E8D9}"/>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9" name="Picture 8">
            <a:extLst>
              <a:ext uri="{FF2B5EF4-FFF2-40B4-BE49-F238E27FC236}">
                <a16:creationId xmlns:a16="http://schemas.microsoft.com/office/drawing/2014/main" id="{B4C50258-ED1D-D146-8C2E-7B6EC11FDA39}"/>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0" name="Picture 9">
            <a:extLst>
              <a:ext uri="{FF2B5EF4-FFF2-40B4-BE49-F238E27FC236}">
                <a16:creationId xmlns:a16="http://schemas.microsoft.com/office/drawing/2014/main" id="{E845D11A-AA56-7649-B4FF-4EDB81B69E65}"/>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4281409D-059B-EF42-8AF4-59D2793966DA}"/>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13" name="Slide Number Placeholder 5">
            <a:extLst>
              <a:ext uri="{FF2B5EF4-FFF2-40B4-BE49-F238E27FC236}">
                <a16:creationId xmlns:a16="http://schemas.microsoft.com/office/drawing/2014/main" id="{9314E035-BF22-4F48-841A-6E58B4A7C61D}"/>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4" name="Footer Placeholder 4">
            <a:extLst>
              <a:ext uri="{FF2B5EF4-FFF2-40B4-BE49-F238E27FC236}">
                <a16:creationId xmlns:a16="http://schemas.microsoft.com/office/drawing/2014/main" id="{C2B51C5C-94F5-0D42-922A-85E18D677881}"/>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
        <p:nvSpPr>
          <p:cNvPr id="4" name="SmartArt Placeholder 3">
            <a:extLst>
              <a:ext uri="{FF2B5EF4-FFF2-40B4-BE49-F238E27FC236}">
                <a16:creationId xmlns:a16="http://schemas.microsoft.com/office/drawing/2014/main" id="{152F5089-8485-A945-894E-75D53A8D96F5}"/>
              </a:ext>
            </a:extLst>
          </p:cNvPr>
          <p:cNvSpPr>
            <a:spLocks noGrp="1"/>
          </p:cNvSpPr>
          <p:nvPr>
            <p:ph type="dgm" sz="quarter" idx="12"/>
          </p:nvPr>
        </p:nvSpPr>
        <p:spPr>
          <a:xfrm>
            <a:off x="838200" y="1690688"/>
            <a:ext cx="10515600" cy="4079875"/>
          </a:xfrm>
        </p:spPr>
        <p:txBody>
          <a:bodyPr/>
          <a:lstStyle/>
          <a:p>
            <a:r>
              <a:rPr lang="en-US"/>
              <a:t>Click icon to add SmartArt graphic</a:t>
            </a:r>
          </a:p>
        </p:txBody>
      </p:sp>
    </p:spTree>
    <p:extLst>
      <p:ext uri="{BB962C8B-B14F-4D97-AF65-F5344CB8AC3E}">
        <p14:creationId xmlns:p14="http://schemas.microsoft.com/office/powerpoint/2010/main" val="3714792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Artwo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C3A0CA-681A-5746-BD22-6912714F1BCF}"/>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8" name="Picture 7">
            <a:extLst>
              <a:ext uri="{FF2B5EF4-FFF2-40B4-BE49-F238E27FC236}">
                <a16:creationId xmlns:a16="http://schemas.microsoft.com/office/drawing/2014/main" id="{ABF75ED9-6D00-864B-B176-A76DB99D4265}"/>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9" name="Picture 8">
            <a:extLst>
              <a:ext uri="{FF2B5EF4-FFF2-40B4-BE49-F238E27FC236}">
                <a16:creationId xmlns:a16="http://schemas.microsoft.com/office/drawing/2014/main" id="{ADFD5FB3-681A-0A44-B0C4-7371804D50C5}"/>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0" name="Picture 9">
            <a:extLst>
              <a:ext uri="{FF2B5EF4-FFF2-40B4-BE49-F238E27FC236}">
                <a16:creationId xmlns:a16="http://schemas.microsoft.com/office/drawing/2014/main" id="{6A6ABC32-DB25-8449-B01A-CD2158EA63D2}"/>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12" name="Slide Number Placeholder 5">
            <a:extLst>
              <a:ext uri="{FF2B5EF4-FFF2-40B4-BE49-F238E27FC236}">
                <a16:creationId xmlns:a16="http://schemas.microsoft.com/office/drawing/2014/main" id="{43BF7CF7-37E7-8A4D-9031-86328169C60D}"/>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3" name="Footer Placeholder 4">
            <a:extLst>
              <a:ext uri="{FF2B5EF4-FFF2-40B4-BE49-F238E27FC236}">
                <a16:creationId xmlns:a16="http://schemas.microsoft.com/office/drawing/2014/main" id="{23B54858-8A2B-5344-875A-D2C94C8E1BBE}"/>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Tree>
    <p:extLst>
      <p:ext uri="{BB962C8B-B14F-4D97-AF65-F5344CB8AC3E}">
        <p14:creationId xmlns:p14="http://schemas.microsoft.com/office/powerpoint/2010/main" val="3136497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lm Insert Background">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F66D32-63AF-E147-BB20-1E0CC1F0A24A}"/>
              </a:ext>
            </a:extLst>
          </p:cNvPr>
          <p:cNvSpPr>
            <a:spLocks noGrp="1"/>
          </p:cNvSpPr>
          <p:nvPr>
            <p:ph type="media" sz="quarter" idx="10"/>
          </p:nvPr>
        </p:nvSpPr>
        <p:spPr>
          <a:xfrm>
            <a:off x="0" y="0"/>
            <a:ext cx="12192000" cy="6858000"/>
          </a:xfrm>
        </p:spPr>
        <p:txBody>
          <a:bodyPr/>
          <a:lstStyle/>
          <a:p>
            <a:r>
              <a:rPr lang="en-US"/>
              <a:t>Click icon to add media</a:t>
            </a:r>
          </a:p>
        </p:txBody>
      </p:sp>
    </p:spTree>
    <p:extLst>
      <p:ext uri="{BB962C8B-B14F-4D97-AF65-F5344CB8AC3E}">
        <p14:creationId xmlns:p14="http://schemas.microsoft.com/office/powerpoint/2010/main" val="258998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87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3E0D-01F8-FA4E-B685-A52E882BE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E63C4-2746-804C-8E68-A0E0D83FA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ECB6B-96EB-9E43-A791-29DE626883A0}"/>
              </a:ext>
            </a:extLst>
          </p:cNvPr>
          <p:cNvSpPr>
            <a:spLocks noGrp="1"/>
          </p:cNvSpPr>
          <p:nvPr>
            <p:ph type="body" sz="half" idx="2"/>
          </p:nvPr>
        </p:nvSpPr>
        <p:spPr>
          <a:xfrm>
            <a:off x="839788" y="2057400"/>
            <a:ext cx="3932237" cy="3811588"/>
          </a:xfrm>
        </p:spPr>
        <p:txBody>
          <a:bodyPr/>
          <a:lstStyle>
            <a:lvl1pPr marL="0" indent="0">
              <a:buNone/>
              <a:defRPr sz="1600">
                <a:solidFill>
                  <a:srgbClr val="9ACA3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2E07DEB6-95EF-4743-8AEC-326B042E33FD}"/>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0" name="Footer Placeholder 4">
            <a:extLst>
              <a:ext uri="{FF2B5EF4-FFF2-40B4-BE49-F238E27FC236}">
                <a16:creationId xmlns:a16="http://schemas.microsoft.com/office/drawing/2014/main" id="{7E266266-BC59-4743-A404-C8FF0A2CD53F}"/>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pic>
        <p:nvPicPr>
          <p:cNvPr id="11" name="Picture 10">
            <a:extLst>
              <a:ext uri="{FF2B5EF4-FFF2-40B4-BE49-F238E27FC236}">
                <a16:creationId xmlns:a16="http://schemas.microsoft.com/office/drawing/2014/main" id="{C5455D3F-AECB-A349-9A4E-AF48CC8A7F4E}"/>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12" name="Picture 11">
            <a:extLst>
              <a:ext uri="{FF2B5EF4-FFF2-40B4-BE49-F238E27FC236}">
                <a16:creationId xmlns:a16="http://schemas.microsoft.com/office/drawing/2014/main" id="{595FBAD0-19F2-024A-8CDE-9FF0C3990EB1}"/>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3" name="Picture 12">
            <a:extLst>
              <a:ext uri="{FF2B5EF4-FFF2-40B4-BE49-F238E27FC236}">
                <a16:creationId xmlns:a16="http://schemas.microsoft.com/office/drawing/2014/main" id="{822F84CD-0A01-2F4F-A514-77738C006833}"/>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4" name="Picture 13">
            <a:extLst>
              <a:ext uri="{FF2B5EF4-FFF2-40B4-BE49-F238E27FC236}">
                <a16:creationId xmlns:a16="http://schemas.microsoft.com/office/drawing/2014/main" id="{06A4BB59-E68D-E244-AB30-3126DB5767B0}"/>
              </a:ext>
            </a:extLst>
          </p:cNvPr>
          <p:cNvPicPr>
            <a:picLocks noChangeAspect="1"/>
          </p:cNvPicPr>
          <p:nvPr/>
        </p:nvPicPr>
        <p:blipFill rotWithShape="1">
          <a:blip r:embed="rId4"/>
          <a:srcRect r="38384"/>
          <a:stretch/>
        </p:blipFill>
        <p:spPr>
          <a:xfrm>
            <a:off x="7543800" y="5909352"/>
            <a:ext cx="4648200" cy="76200"/>
          </a:xfrm>
          <a:prstGeom prst="rect">
            <a:avLst/>
          </a:prstGeom>
        </p:spPr>
      </p:pic>
    </p:spTree>
    <p:extLst>
      <p:ext uri="{BB962C8B-B14F-4D97-AF65-F5344CB8AC3E}">
        <p14:creationId xmlns:p14="http://schemas.microsoft.com/office/powerpoint/2010/main" val="2755129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775D-A309-F441-BE1F-7E7047D7E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270A9-454C-3940-8551-63DECFB26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6DFACD-EA45-FE4A-8C8B-639F0A858840}"/>
              </a:ext>
            </a:extLst>
          </p:cNvPr>
          <p:cNvSpPr>
            <a:spLocks noGrp="1"/>
          </p:cNvSpPr>
          <p:nvPr>
            <p:ph type="body" sz="half" idx="2"/>
          </p:nvPr>
        </p:nvSpPr>
        <p:spPr>
          <a:xfrm>
            <a:off x="839788" y="2057400"/>
            <a:ext cx="3932237" cy="3811588"/>
          </a:xfrm>
        </p:spPr>
        <p:txBody>
          <a:bodyPr/>
          <a:lstStyle>
            <a:lvl1pPr marL="0" indent="0">
              <a:buNone/>
              <a:defRPr sz="1600">
                <a:solidFill>
                  <a:srgbClr val="9ACA3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A73829DD-0291-0F40-89E8-5915601D24F0}"/>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0" name="Footer Placeholder 4">
            <a:extLst>
              <a:ext uri="{FF2B5EF4-FFF2-40B4-BE49-F238E27FC236}">
                <a16:creationId xmlns:a16="http://schemas.microsoft.com/office/drawing/2014/main" id="{2FB3D4B5-2686-1149-BDA4-2372B1D0C77F}"/>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pic>
        <p:nvPicPr>
          <p:cNvPr id="11" name="Picture 10">
            <a:extLst>
              <a:ext uri="{FF2B5EF4-FFF2-40B4-BE49-F238E27FC236}">
                <a16:creationId xmlns:a16="http://schemas.microsoft.com/office/drawing/2014/main" id="{856B9255-E0AE-D54D-93DE-2680BCCBB587}"/>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12" name="Picture 11">
            <a:extLst>
              <a:ext uri="{FF2B5EF4-FFF2-40B4-BE49-F238E27FC236}">
                <a16:creationId xmlns:a16="http://schemas.microsoft.com/office/drawing/2014/main" id="{BF1A42D4-9BEB-8B40-9199-3BF64D22D293}"/>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3" name="Picture 12">
            <a:extLst>
              <a:ext uri="{FF2B5EF4-FFF2-40B4-BE49-F238E27FC236}">
                <a16:creationId xmlns:a16="http://schemas.microsoft.com/office/drawing/2014/main" id="{6F924C68-B6D1-9940-AFFA-120FE11D5F73}"/>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4" name="Picture 13">
            <a:extLst>
              <a:ext uri="{FF2B5EF4-FFF2-40B4-BE49-F238E27FC236}">
                <a16:creationId xmlns:a16="http://schemas.microsoft.com/office/drawing/2014/main" id="{96C67387-F2DB-5F43-B664-D7B6B1EEA366}"/>
              </a:ext>
            </a:extLst>
          </p:cNvPr>
          <p:cNvPicPr>
            <a:picLocks noChangeAspect="1"/>
          </p:cNvPicPr>
          <p:nvPr/>
        </p:nvPicPr>
        <p:blipFill rotWithShape="1">
          <a:blip r:embed="rId4"/>
          <a:srcRect r="38384"/>
          <a:stretch/>
        </p:blipFill>
        <p:spPr>
          <a:xfrm>
            <a:off x="7543800" y="5909352"/>
            <a:ext cx="4648200" cy="76200"/>
          </a:xfrm>
          <a:prstGeom prst="rect">
            <a:avLst/>
          </a:prstGeom>
        </p:spPr>
      </p:pic>
    </p:spTree>
    <p:extLst>
      <p:ext uri="{BB962C8B-B14F-4D97-AF65-F5344CB8AC3E}">
        <p14:creationId xmlns:p14="http://schemas.microsoft.com/office/powerpoint/2010/main" val="2347701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7E6D-E5DA-1444-84CC-FAEEC8944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451C0A-D632-BA41-BBBD-9C0E8D1F9C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122045D-E2EE-5B43-B3A7-96A677F4A60E}"/>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9" name="Footer Placeholder 4">
            <a:extLst>
              <a:ext uri="{FF2B5EF4-FFF2-40B4-BE49-F238E27FC236}">
                <a16:creationId xmlns:a16="http://schemas.microsoft.com/office/drawing/2014/main" id="{E3F504C8-1E34-DC45-8949-72F60C6F1454}"/>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pic>
        <p:nvPicPr>
          <p:cNvPr id="10" name="Picture 9">
            <a:extLst>
              <a:ext uri="{FF2B5EF4-FFF2-40B4-BE49-F238E27FC236}">
                <a16:creationId xmlns:a16="http://schemas.microsoft.com/office/drawing/2014/main" id="{1D104CDB-8C94-0E4D-9F89-6518B5620669}"/>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11" name="Picture 10">
            <a:extLst>
              <a:ext uri="{FF2B5EF4-FFF2-40B4-BE49-F238E27FC236}">
                <a16:creationId xmlns:a16="http://schemas.microsoft.com/office/drawing/2014/main" id="{C9C91A8F-0204-4949-B911-BC008D90054D}"/>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2" name="Picture 11">
            <a:extLst>
              <a:ext uri="{FF2B5EF4-FFF2-40B4-BE49-F238E27FC236}">
                <a16:creationId xmlns:a16="http://schemas.microsoft.com/office/drawing/2014/main" id="{E38F7D9D-0771-9A44-AB41-43F1206489A4}"/>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3" name="Picture 12">
            <a:extLst>
              <a:ext uri="{FF2B5EF4-FFF2-40B4-BE49-F238E27FC236}">
                <a16:creationId xmlns:a16="http://schemas.microsoft.com/office/drawing/2014/main" id="{BC6A8670-93D1-D849-A735-E42E32BF24E2}"/>
              </a:ext>
            </a:extLst>
          </p:cNvPr>
          <p:cNvPicPr>
            <a:picLocks noChangeAspect="1"/>
          </p:cNvPicPr>
          <p:nvPr/>
        </p:nvPicPr>
        <p:blipFill rotWithShape="1">
          <a:blip r:embed="rId4"/>
          <a:srcRect r="38384"/>
          <a:stretch/>
        </p:blipFill>
        <p:spPr>
          <a:xfrm>
            <a:off x="7543800" y="5909352"/>
            <a:ext cx="4648200" cy="76200"/>
          </a:xfrm>
          <a:prstGeom prst="rect">
            <a:avLst/>
          </a:prstGeom>
        </p:spPr>
      </p:pic>
    </p:spTree>
    <p:extLst>
      <p:ext uri="{BB962C8B-B14F-4D97-AF65-F5344CB8AC3E}">
        <p14:creationId xmlns:p14="http://schemas.microsoft.com/office/powerpoint/2010/main" val="476569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C148E-D50F-4243-98C7-8732DB43DF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6FB0D9-6397-8E41-8FA0-3AC128977D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E2C9A45-059A-6E43-BBA4-DD63D8BD0B5A}"/>
              </a:ext>
            </a:extLst>
          </p:cNvPr>
          <p:cNvPicPr>
            <a:picLocks noChangeAspect="1"/>
          </p:cNvPicPr>
          <p:nvPr/>
        </p:nvPicPr>
        <p:blipFill>
          <a:blip r:embed="rId2"/>
          <a:stretch>
            <a:fillRect/>
          </a:stretch>
        </p:blipFill>
        <p:spPr>
          <a:xfrm rot="5400000">
            <a:off x="-712862" y="1016000"/>
            <a:ext cx="2319405" cy="630318"/>
          </a:xfrm>
          <a:prstGeom prst="rect">
            <a:avLst/>
          </a:prstGeom>
        </p:spPr>
      </p:pic>
      <p:pic>
        <p:nvPicPr>
          <p:cNvPr id="11" name="Picture 10">
            <a:extLst>
              <a:ext uri="{FF2B5EF4-FFF2-40B4-BE49-F238E27FC236}">
                <a16:creationId xmlns:a16="http://schemas.microsoft.com/office/drawing/2014/main" id="{E28FF33A-2C11-684E-992C-B0A0FC015DBC}"/>
              </a:ext>
            </a:extLst>
          </p:cNvPr>
          <p:cNvPicPr>
            <a:picLocks noChangeAspect="1"/>
          </p:cNvPicPr>
          <p:nvPr/>
        </p:nvPicPr>
        <p:blipFill>
          <a:blip r:embed="rId3"/>
          <a:stretch>
            <a:fillRect/>
          </a:stretch>
        </p:blipFill>
        <p:spPr>
          <a:xfrm rot="5400000">
            <a:off x="-630031" y="5259615"/>
            <a:ext cx="2186471" cy="780882"/>
          </a:xfrm>
          <a:prstGeom prst="rect">
            <a:avLst/>
          </a:prstGeom>
        </p:spPr>
      </p:pic>
      <p:pic>
        <p:nvPicPr>
          <p:cNvPr id="12" name="Picture 11">
            <a:extLst>
              <a:ext uri="{FF2B5EF4-FFF2-40B4-BE49-F238E27FC236}">
                <a16:creationId xmlns:a16="http://schemas.microsoft.com/office/drawing/2014/main" id="{729179DC-1897-6B4A-88C5-A2EF75255717}"/>
              </a:ext>
            </a:extLst>
          </p:cNvPr>
          <p:cNvPicPr>
            <a:picLocks noChangeAspect="1"/>
          </p:cNvPicPr>
          <p:nvPr/>
        </p:nvPicPr>
        <p:blipFill rotWithShape="1">
          <a:blip r:embed="rId4"/>
          <a:srcRect b="4829"/>
          <a:stretch/>
        </p:blipFill>
        <p:spPr>
          <a:xfrm rot="5400000">
            <a:off x="-2889188" y="3735640"/>
            <a:ext cx="7543800" cy="72520"/>
          </a:xfrm>
          <a:prstGeom prst="rect">
            <a:avLst/>
          </a:prstGeom>
        </p:spPr>
      </p:pic>
    </p:spTree>
    <p:extLst>
      <p:ext uri="{BB962C8B-B14F-4D97-AF65-F5344CB8AC3E}">
        <p14:creationId xmlns:p14="http://schemas.microsoft.com/office/powerpoint/2010/main" val="2988398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BBDA71-1C39-094C-81A4-8EFCEB67BA44}"/>
              </a:ext>
            </a:extLst>
          </p:cNvPr>
          <p:cNvSpPr/>
          <p:nvPr userDrawn="1"/>
        </p:nvSpPr>
        <p:spPr>
          <a:xfrm>
            <a:off x="0" y="0"/>
            <a:ext cx="12192000" cy="6858000"/>
          </a:xfrm>
          <a:prstGeom prst="rect">
            <a:avLst/>
          </a:prstGeom>
          <a:solidFill>
            <a:srgbClr val="9AC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57C67D-5476-7041-BB98-327964A64FED}"/>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6218B46-DDA3-214B-A876-70BD6052C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3">
            <a:extLst>
              <a:ext uri="{FF2B5EF4-FFF2-40B4-BE49-F238E27FC236}">
                <a16:creationId xmlns:a16="http://schemas.microsoft.com/office/drawing/2014/main" id="{5C2F874A-B5B3-C94F-AC9F-C3599AB9E6C3}"/>
              </a:ext>
            </a:extLst>
          </p:cNvPr>
          <p:cNvSpPr>
            <a:spLocks noGrp="1"/>
          </p:cNvSpPr>
          <p:nvPr>
            <p:ph type="dt" sz="half" idx="10"/>
          </p:nvPr>
        </p:nvSpPr>
        <p:spPr>
          <a:xfrm>
            <a:off x="2786269" y="6353066"/>
            <a:ext cx="1252331" cy="365125"/>
          </a:xfrm>
          <a:prstGeom prst="rect">
            <a:avLst/>
          </a:prstGeom>
        </p:spPr>
        <p:txBody>
          <a:bodyPr/>
          <a:lstStyle/>
          <a:p>
            <a:endParaRPr lang="en-US" dirty="0"/>
          </a:p>
        </p:txBody>
      </p:sp>
      <p:sp>
        <p:nvSpPr>
          <p:cNvPr id="8" name="Footer Placeholder 4">
            <a:extLst>
              <a:ext uri="{FF2B5EF4-FFF2-40B4-BE49-F238E27FC236}">
                <a16:creationId xmlns:a16="http://schemas.microsoft.com/office/drawing/2014/main" id="{FF2B83FE-3B08-2A4C-BA73-0AEA4854E30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pic>
        <p:nvPicPr>
          <p:cNvPr id="10" name="Picture 9">
            <a:extLst>
              <a:ext uri="{FF2B5EF4-FFF2-40B4-BE49-F238E27FC236}">
                <a16:creationId xmlns:a16="http://schemas.microsoft.com/office/drawing/2014/main" id="{C294E037-06F6-FF40-9D5C-BBCE8A975B58}"/>
              </a:ext>
            </a:extLst>
          </p:cNvPr>
          <p:cNvPicPr>
            <a:picLocks noChangeAspect="1"/>
          </p:cNvPicPr>
          <p:nvPr userDrawn="1"/>
        </p:nvPicPr>
        <p:blipFill rotWithShape="1">
          <a:blip r:embed="rId2"/>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D489BCF1-03D2-E547-8678-4AC504FEBBA4}"/>
              </a:ext>
            </a:extLst>
          </p:cNvPr>
          <p:cNvPicPr>
            <a:picLocks noChangeAspect="1"/>
          </p:cNvPicPr>
          <p:nvPr userDrawn="1"/>
        </p:nvPicPr>
        <p:blipFill rotWithShape="1">
          <a:blip r:embed="rId2"/>
          <a:srcRect r="38384"/>
          <a:stretch/>
        </p:blipFill>
        <p:spPr>
          <a:xfrm>
            <a:off x="7543800" y="5909352"/>
            <a:ext cx="4648200" cy="76200"/>
          </a:xfrm>
          <a:prstGeom prst="rect">
            <a:avLst/>
          </a:prstGeom>
        </p:spPr>
      </p:pic>
      <p:pic>
        <p:nvPicPr>
          <p:cNvPr id="12" name="Picture 11">
            <a:extLst>
              <a:ext uri="{FF2B5EF4-FFF2-40B4-BE49-F238E27FC236}">
                <a16:creationId xmlns:a16="http://schemas.microsoft.com/office/drawing/2014/main" id="{1D29E2D1-CA90-D449-B826-5E5DCE14E65A}"/>
              </a:ext>
            </a:extLst>
          </p:cNvPr>
          <p:cNvPicPr>
            <a:picLocks noChangeAspect="1"/>
          </p:cNvPicPr>
          <p:nvPr userDrawn="1"/>
        </p:nvPicPr>
        <p:blipFill>
          <a:blip r:embed="rId3"/>
          <a:stretch>
            <a:fillRect/>
          </a:stretch>
        </p:blipFill>
        <p:spPr>
          <a:xfrm>
            <a:off x="9776373" y="5981985"/>
            <a:ext cx="2266304" cy="842343"/>
          </a:xfrm>
          <a:prstGeom prst="rect">
            <a:avLst/>
          </a:prstGeom>
        </p:spPr>
      </p:pic>
      <p:pic>
        <p:nvPicPr>
          <p:cNvPr id="13" name="Picture 12">
            <a:extLst>
              <a:ext uri="{FF2B5EF4-FFF2-40B4-BE49-F238E27FC236}">
                <a16:creationId xmlns:a16="http://schemas.microsoft.com/office/drawing/2014/main" id="{F83F917F-3D8C-894F-BB09-369410D91E9F}"/>
              </a:ext>
            </a:extLst>
          </p:cNvPr>
          <p:cNvPicPr>
            <a:picLocks noChangeAspect="1"/>
          </p:cNvPicPr>
          <p:nvPr userDrawn="1"/>
        </p:nvPicPr>
        <p:blipFill>
          <a:blip r:embed="rId4"/>
          <a:stretch>
            <a:fillRect/>
          </a:stretch>
        </p:blipFill>
        <p:spPr>
          <a:xfrm>
            <a:off x="188639" y="6116638"/>
            <a:ext cx="2220206" cy="601553"/>
          </a:xfrm>
          <a:prstGeom prst="rect">
            <a:avLst/>
          </a:prstGeom>
        </p:spPr>
      </p:pic>
    </p:spTree>
    <p:extLst>
      <p:ext uri="{BB962C8B-B14F-4D97-AF65-F5344CB8AC3E}">
        <p14:creationId xmlns:p14="http://schemas.microsoft.com/office/powerpoint/2010/main" val="3708177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EB67-8565-FD4C-94A2-84F5F5958A33}"/>
              </a:ext>
            </a:extLst>
          </p:cNvPr>
          <p:cNvSpPr>
            <a:spLocks noGrp="1"/>
          </p:cNvSpPr>
          <p:nvPr>
            <p:ph type="title"/>
          </p:nvPr>
        </p:nvSpPr>
        <p:spPr>
          <a:xfrm>
            <a:off x="637309" y="274638"/>
            <a:ext cx="10515600" cy="113338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28DF2A-16CF-E04E-BC39-2728D59B8AA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E786F09A-8769-1446-B1F0-8001113A8464}"/>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pic>
        <p:nvPicPr>
          <p:cNvPr id="9" name="Picture 8">
            <a:extLst>
              <a:ext uri="{FF2B5EF4-FFF2-40B4-BE49-F238E27FC236}">
                <a16:creationId xmlns:a16="http://schemas.microsoft.com/office/drawing/2014/main" id="{52A19044-06DC-294E-AFB3-E8C6A4C558D5}"/>
              </a:ext>
            </a:extLst>
          </p:cNvPr>
          <p:cNvPicPr>
            <a:picLocks noChangeAspect="1"/>
          </p:cNvPicPr>
          <p:nvPr userDrawn="1"/>
        </p:nvPicPr>
        <p:blipFill>
          <a:blip r:embed="rId2"/>
          <a:stretch>
            <a:fillRect/>
          </a:stretch>
        </p:blipFill>
        <p:spPr>
          <a:xfrm>
            <a:off x="258074" y="6087873"/>
            <a:ext cx="2319405" cy="630318"/>
          </a:xfrm>
          <a:prstGeom prst="rect">
            <a:avLst/>
          </a:prstGeom>
        </p:spPr>
      </p:pic>
      <p:pic>
        <p:nvPicPr>
          <p:cNvPr id="10" name="Picture 9">
            <a:extLst>
              <a:ext uri="{FF2B5EF4-FFF2-40B4-BE49-F238E27FC236}">
                <a16:creationId xmlns:a16="http://schemas.microsoft.com/office/drawing/2014/main" id="{DF795CD4-FD88-554F-8F18-D45A17487499}"/>
              </a:ext>
            </a:extLst>
          </p:cNvPr>
          <p:cNvPicPr>
            <a:picLocks noChangeAspect="1"/>
          </p:cNvPicPr>
          <p:nvPr userDrawn="1"/>
        </p:nvPicPr>
        <p:blipFill>
          <a:blip r:embed="rId3"/>
          <a:stretch>
            <a:fillRect/>
          </a:stretch>
        </p:blipFill>
        <p:spPr>
          <a:xfrm>
            <a:off x="9690789" y="6022722"/>
            <a:ext cx="2186471" cy="780882"/>
          </a:xfrm>
          <a:prstGeom prst="rect">
            <a:avLst/>
          </a:prstGeom>
        </p:spPr>
      </p:pic>
      <p:pic>
        <p:nvPicPr>
          <p:cNvPr id="11" name="Picture 10">
            <a:extLst>
              <a:ext uri="{FF2B5EF4-FFF2-40B4-BE49-F238E27FC236}">
                <a16:creationId xmlns:a16="http://schemas.microsoft.com/office/drawing/2014/main" id="{260A7659-CB47-DB42-9AA7-CA28A7B907C8}"/>
              </a:ext>
            </a:extLst>
          </p:cNvPr>
          <p:cNvPicPr>
            <a:picLocks noChangeAspect="1"/>
          </p:cNvPicPr>
          <p:nvPr userDrawn="1"/>
        </p:nvPicPr>
        <p:blipFill rotWithShape="1">
          <a:blip r:embed="rId4"/>
          <a:srcRect b="4829"/>
          <a:stretch/>
        </p:blipFill>
        <p:spPr>
          <a:xfrm>
            <a:off x="0" y="5913032"/>
            <a:ext cx="7543800" cy="72520"/>
          </a:xfrm>
          <a:prstGeom prst="rect">
            <a:avLst/>
          </a:prstGeom>
        </p:spPr>
      </p:pic>
      <p:pic>
        <p:nvPicPr>
          <p:cNvPr id="12" name="Picture 11">
            <a:extLst>
              <a:ext uri="{FF2B5EF4-FFF2-40B4-BE49-F238E27FC236}">
                <a16:creationId xmlns:a16="http://schemas.microsoft.com/office/drawing/2014/main" id="{5AA7E3B8-2688-5144-B044-D083AE96CD26}"/>
              </a:ext>
            </a:extLst>
          </p:cNvPr>
          <p:cNvPicPr>
            <a:picLocks noChangeAspect="1"/>
          </p:cNvPicPr>
          <p:nvPr userDrawn="1"/>
        </p:nvPicPr>
        <p:blipFill rotWithShape="1">
          <a:blip r:embed="rId4"/>
          <a:srcRect r="38384"/>
          <a:stretch/>
        </p:blipFill>
        <p:spPr>
          <a:xfrm>
            <a:off x="7543800" y="5909352"/>
            <a:ext cx="4648200" cy="76200"/>
          </a:xfrm>
          <a:prstGeom prst="rect">
            <a:avLst/>
          </a:prstGeom>
        </p:spPr>
      </p:pic>
    </p:spTree>
    <p:extLst>
      <p:ext uri="{BB962C8B-B14F-4D97-AF65-F5344CB8AC3E}">
        <p14:creationId xmlns:p14="http://schemas.microsoft.com/office/powerpoint/2010/main" val="2951125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BBDA71-1C39-094C-81A4-8EFCEB67BA44}"/>
              </a:ext>
            </a:extLst>
          </p:cNvPr>
          <p:cNvSpPr/>
          <p:nvPr/>
        </p:nvSpPr>
        <p:spPr>
          <a:xfrm>
            <a:off x="0" y="0"/>
            <a:ext cx="12192000" cy="6858000"/>
          </a:xfrm>
          <a:prstGeom prst="rect">
            <a:avLst/>
          </a:prstGeom>
          <a:solidFill>
            <a:srgbClr val="9AC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57C67D-5476-7041-BB98-327964A64FED}"/>
              </a:ext>
            </a:extLst>
          </p:cNvPr>
          <p:cNvSpPr>
            <a:spLocks noGrp="1"/>
          </p:cNvSpPr>
          <p:nvPr>
            <p:ph type="ctrTitle"/>
          </p:nvPr>
        </p:nvSpPr>
        <p:spPr>
          <a:xfrm>
            <a:off x="353568" y="1122363"/>
            <a:ext cx="11448288"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218B46-DDA3-214B-A876-70BD6052CBEF}"/>
              </a:ext>
            </a:extLst>
          </p:cNvPr>
          <p:cNvSpPr>
            <a:spLocks noGrp="1"/>
          </p:cNvSpPr>
          <p:nvPr>
            <p:ph type="subTitle" idx="1"/>
          </p:nvPr>
        </p:nvSpPr>
        <p:spPr>
          <a:xfrm>
            <a:off x="353568" y="3602038"/>
            <a:ext cx="114482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4">
            <a:extLst>
              <a:ext uri="{FF2B5EF4-FFF2-40B4-BE49-F238E27FC236}">
                <a16:creationId xmlns:a16="http://schemas.microsoft.com/office/drawing/2014/main" id="{FF2B83FE-3B08-2A4C-BA73-0AEA4854E3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79EC9A94-62C1-1344-A941-5ADC3199A394}"/>
              </a:ext>
            </a:extLst>
          </p:cNvPr>
          <p:cNvSpPr>
            <a:spLocks noGrp="1"/>
          </p:cNvSpPr>
          <p:nvPr>
            <p:ph type="sldNum" sz="quarter" idx="12"/>
          </p:nvPr>
        </p:nvSpPr>
        <p:spPr>
          <a:xfrm>
            <a:off x="8153400" y="6355028"/>
            <a:ext cx="1119809" cy="365125"/>
          </a:xfrm>
          <a:prstGeom prst="rect">
            <a:avLst/>
          </a:prstGeom>
        </p:spPr>
        <p:txBody>
          <a:bodyPr/>
          <a:lstStyle/>
          <a:p>
            <a:fld id="{E9372DA1-5C04-C44B-8484-8C88969ED193}" type="slidenum">
              <a:rPr lang="en-US" smtClean="0"/>
              <a:t>‹#›</a:t>
            </a:fld>
            <a:endParaRPr lang="en-US"/>
          </a:p>
        </p:txBody>
      </p:sp>
      <p:pic>
        <p:nvPicPr>
          <p:cNvPr id="10" name="Picture 9">
            <a:extLst>
              <a:ext uri="{FF2B5EF4-FFF2-40B4-BE49-F238E27FC236}">
                <a16:creationId xmlns:a16="http://schemas.microsoft.com/office/drawing/2014/main" id="{C294E037-06F6-FF40-9D5C-BBCE8A975B58}"/>
              </a:ext>
            </a:extLst>
          </p:cNvPr>
          <p:cNvPicPr>
            <a:picLocks noChangeAspect="1"/>
          </p:cNvPicPr>
          <p:nvPr/>
        </p:nvPicPr>
        <p:blipFill rotWithShape="1">
          <a:blip r:embed="rId2"/>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D489BCF1-03D2-E547-8678-4AC504FEBBA4}"/>
              </a:ext>
            </a:extLst>
          </p:cNvPr>
          <p:cNvPicPr>
            <a:picLocks noChangeAspect="1"/>
          </p:cNvPicPr>
          <p:nvPr/>
        </p:nvPicPr>
        <p:blipFill rotWithShape="1">
          <a:blip r:embed="rId2"/>
          <a:srcRect r="38384"/>
          <a:stretch/>
        </p:blipFill>
        <p:spPr>
          <a:xfrm>
            <a:off x="7543800" y="5909352"/>
            <a:ext cx="4648200" cy="76200"/>
          </a:xfrm>
          <a:prstGeom prst="rect">
            <a:avLst/>
          </a:prstGeom>
        </p:spPr>
      </p:pic>
      <p:pic>
        <p:nvPicPr>
          <p:cNvPr id="12" name="Picture 11">
            <a:extLst>
              <a:ext uri="{FF2B5EF4-FFF2-40B4-BE49-F238E27FC236}">
                <a16:creationId xmlns:a16="http://schemas.microsoft.com/office/drawing/2014/main" id="{1D29E2D1-CA90-D449-B826-5E5DCE14E65A}"/>
              </a:ext>
            </a:extLst>
          </p:cNvPr>
          <p:cNvPicPr>
            <a:picLocks noChangeAspect="1"/>
          </p:cNvPicPr>
          <p:nvPr/>
        </p:nvPicPr>
        <p:blipFill>
          <a:blip r:embed="rId3"/>
          <a:stretch>
            <a:fillRect/>
          </a:stretch>
        </p:blipFill>
        <p:spPr>
          <a:xfrm>
            <a:off x="9776373" y="5981985"/>
            <a:ext cx="2266304" cy="842343"/>
          </a:xfrm>
          <a:prstGeom prst="rect">
            <a:avLst/>
          </a:prstGeom>
        </p:spPr>
      </p:pic>
      <p:pic>
        <p:nvPicPr>
          <p:cNvPr id="13" name="Picture 12">
            <a:extLst>
              <a:ext uri="{FF2B5EF4-FFF2-40B4-BE49-F238E27FC236}">
                <a16:creationId xmlns:a16="http://schemas.microsoft.com/office/drawing/2014/main" id="{F83F917F-3D8C-894F-BB09-369410D91E9F}"/>
              </a:ext>
            </a:extLst>
          </p:cNvPr>
          <p:cNvPicPr>
            <a:picLocks noChangeAspect="1"/>
          </p:cNvPicPr>
          <p:nvPr/>
        </p:nvPicPr>
        <p:blipFill>
          <a:blip r:embed="rId4"/>
          <a:stretch>
            <a:fillRect/>
          </a:stretch>
        </p:blipFill>
        <p:spPr>
          <a:xfrm>
            <a:off x="188639" y="6116638"/>
            <a:ext cx="2220206" cy="601553"/>
          </a:xfrm>
          <a:prstGeom prst="rect">
            <a:avLst/>
          </a:prstGeom>
        </p:spPr>
      </p:pic>
    </p:spTree>
    <p:extLst>
      <p:ext uri="{BB962C8B-B14F-4D97-AF65-F5344CB8AC3E}">
        <p14:creationId xmlns:p14="http://schemas.microsoft.com/office/powerpoint/2010/main" val="577562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33696C-674F-824E-A710-D4C8C11E00D4}"/>
              </a:ext>
            </a:extLst>
          </p:cNvPr>
          <p:cNvSpPr/>
          <p:nvPr userDrawn="1"/>
        </p:nvSpPr>
        <p:spPr>
          <a:xfrm>
            <a:off x="0" y="0"/>
            <a:ext cx="12192000" cy="6858000"/>
          </a:xfrm>
          <a:prstGeom prst="rect">
            <a:avLst/>
          </a:prstGeom>
          <a:solidFill>
            <a:srgbClr val="44C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129784-E9F3-E347-8EA8-04F5A2323EA5}"/>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C519DF6-C540-614F-8683-608A982FA308}"/>
              </a:ext>
            </a:extLst>
          </p:cNvPr>
          <p:cNvSpPr>
            <a:spLocks noGrp="1"/>
          </p:cNvSpPr>
          <p:nvPr>
            <p:ph type="body" idx="1"/>
          </p:nvPr>
        </p:nvSpPr>
        <p:spPr>
          <a:xfrm>
            <a:off x="831850" y="4589463"/>
            <a:ext cx="10515600" cy="126085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BEA19507-02AF-CC4D-8FA2-773719833C31}"/>
              </a:ext>
            </a:extLst>
          </p:cNvPr>
          <p:cNvSpPr>
            <a:spLocks noGrp="1"/>
          </p:cNvSpPr>
          <p:nvPr>
            <p:ph type="sldNum" sz="quarter" idx="12"/>
          </p:nvPr>
        </p:nvSpPr>
        <p:spPr>
          <a:xfrm>
            <a:off x="8153400" y="6355028"/>
            <a:ext cx="1119809" cy="365125"/>
          </a:xfrm>
          <a:prstGeom prst="rect">
            <a:avLst/>
          </a:prstGeom>
        </p:spPr>
        <p:txBody>
          <a:bodyPr/>
          <a:lstStyle/>
          <a:p>
            <a:fld id="{E9372DA1-5C04-C44B-8484-8C88969ED193}" type="slidenum">
              <a:rPr lang="en-US" smtClean="0"/>
              <a:t>‹#›</a:t>
            </a:fld>
            <a:endParaRPr lang="en-US" dirty="0"/>
          </a:p>
        </p:txBody>
      </p:sp>
      <p:pic>
        <p:nvPicPr>
          <p:cNvPr id="9" name="Picture 8">
            <a:extLst>
              <a:ext uri="{FF2B5EF4-FFF2-40B4-BE49-F238E27FC236}">
                <a16:creationId xmlns:a16="http://schemas.microsoft.com/office/drawing/2014/main" id="{309F1DE8-A21E-6949-A33E-77F581D28F35}"/>
              </a:ext>
            </a:extLst>
          </p:cNvPr>
          <p:cNvPicPr>
            <a:picLocks noChangeAspect="1"/>
          </p:cNvPicPr>
          <p:nvPr userDrawn="1"/>
        </p:nvPicPr>
        <p:blipFill rotWithShape="1">
          <a:blip r:embed="rId2"/>
          <a:srcRect b="4829"/>
          <a:stretch/>
        </p:blipFill>
        <p:spPr>
          <a:xfrm>
            <a:off x="0" y="5841046"/>
            <a:ext cx="7543800" cy="72520"/>
          </a:xfrm>
          <a:prstGeom prst="rect">
            <a:avLst/>
          </a:prstGeom>
        </p:spPr>
      </p:pic>
      <p:pic>
        <p:nvPicPr>
          <p:cNvPr id="10" name="Picture 9">
            <a:extLst>
              <a:ext uri="{FF2B5EF4-FFF2-40B4-BE49-F238E27FC236}">
                <a16:creationId xmlns:a16="http://schemas.microsoft.com/office/drawing/2014/main" id="{D9D79FDC-1C29-A64C-93AF-BE9A4AE1F685}"/>
              </a:ext>
            </a:extLst>
          </p:cNvPr>
          <p:cNvPicPr>
            <a:picLocks noChangeAspect="1"/>
          </p:cNvPicPr>
          <p:nvPr userDrawn="1"/>
        </p:nvPicPr>
        <p:blipFill rotWithShape="1">
          <a:blip r:embed="rId2"/>
          <a:srcRect r="38384"/>
          <a:stretch/>
        </p:blipFill>
        <p:spPr>
          <a:xfrm>
            <a:off x="7543800" y="5837366"/>
            <a:ext cx="4648200" cy="76200"/>
          </a:xfrm>
          <a:prstGeom prst="rect">
            <a:avLst/>
          </a:prstGeom>
        </p:spPr>
      </p:pic>
      <p:pic>
        <p:nvPicPr>
          <p:cNvPr id="13" name="Picture 12">
            <a:extLst>
              <a:ext uri="{FF2B5EF4-FFF2-40B4-BE49-F238E27FC236}">
                <a16:creationId xmlns:a16="http://schemas.microsoft.com/office/drawing/2014/main" id="{2B2B5A8A-7D17-1143-8151-5F2D2DC63E55}"/>
              </a:ext>
            </a:extLst>
          </p:cNvPr>
          <p:cNvPicPr>
            <a:picLocks noChangeAspect="1"/>
          </p:cNvPicPr>
          <p:nvPr userDrawn="1"/>
        </p:nvPicPr>
        <p:blipFill>
          <a:blip r:embed="rId3"/>
          <a:stretch>
            <a:fillRect/>
          </a:stretch>
        </p:blipFill>
        <p:spPr>
          <a:xfrm>
            <a:off x="9776373" y="5981985"/>
            <a:ext cx="2266304" cy="842343"/>
          </a:xfrm>
          <a:prstGeom prst="rect">
            <a:avLst/>
          </a:prstGeom>
        </p:spPr>
      </p:pic>
      <p:pic>
        <p:nvPicPr>
          <p:cNvPr id="15" name="Picture 14">
            <a:extLst>
              <a:ext uri="{FF2B5EF4-FFF2-40B4-BE49-F238E27FC236}">
                <a16:creationId xmlns:a16="http://schemas.microsoft.com/office/drawing/2014/main" id="{E0141CDE-E183-EF4B-B539-8D96AB264490}"/>
              </a:ext>
            </a:extLst>
          </p:cNvPr>
          <p:cNvPicPr>
            <a:picLocks noChangeAspect="1"/>
          </p:cNvPicPr>
          <p:nvPr userDrawn="1"/>
        </p:nvPicPr>
        <p:blipFill>
          <a:blip r:embed="rId4"/>
          <a:stretch>
            <a:fillRect/>
          </a:stretch>
        </p:blipFill>
        <p:spPr>
          <a:xfrm>
            <a:off x="188639" y="6116638"/>
            <a:ext cx="2220206" cy="601553"/>
          </a:xfrm>
          <a:prstGeom prst="rect">
            <a:avLst/>
          </a:prstGeom>
        </p:spPr>
      </p:pic>
    </p:spTree>
    <p:extLst>
      <p:ext uri="{BB962C8B-B14F-4D97-AF65-F5344CB8AC3E}">
        <p14:creationId xmlns:p14="http://schemas.microsoft.com/office/powerpoint/2010/main" val="1257151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EF2B-5BD9-8D4D-9F32-5CC737BDDCC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CB78C04-59FC-E34D-AB0B-666AD0AA951C}"/>
              </a:ext>
            </a:extLst>
          </p:cNvPr>
          <p:cNvSpPr>
            <a:spLocks noGrp="1"/>
          </p:cNvSpPr>
          <p:nvPr>
            <p:ph sz="half" idx="1"/>
          </p:nvPr>
        </p:nvSpPr>
        <p:spPr>
          <a:xfrm>
            <a:off x="838200" y="1825625"/>
            <a:ext cx="5181600" cy="3952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8ACFF-6EFB-6B4C-AC7C-790B051C7324}"/>
              </a:ext>
            </a:extLst>
          </p:cNvPr>
          <p:cNvSpPr>
            <a:spLocks noGrp="1"/>
          </p:cNvSpPr>
          <p:nvPr>
            <p:ph sz="half" idx="2"/>
          </p:nvPr>
        </p:nvSpPr>
        <p:spPr>
          <a:xfrm>
            <a:off x="6172200" y="1825625"/>
            <a:ext cx="5181600" cy="3952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3D391EF-BCA6-3446-8932-90D87AEFF23D}"/>
              </a:ext>
            </a:extLst>
          </p:cNvPr>
          <p:cNvPicPr>
            <a:picLocks noChangeAspect="1"/>
          </p:cNvPicPr>
          <p:nvPr userDrawn="1"/>
        </p:nvPicPr>
        <p:blipFill>
          <a:blip r:embed="rId2"/>
          <a:stretch>
            <a:fillRect/>
          </a:stretch>
        </p:blipFill>
        <p:spPr>
          <a:xfrm>
            <a:off x="258074" y="6087873"/>
            <a:ext cx="2319405" cy="630318"/>
          </a:xfrm>
          <a:prstGeom prst="rect">
            <a:avLst/>
          </a:prstGeom>
        </p:spPr>
      </p:pic>
      <p:pic>
        <p:nvPicPr>
          <p:cNvPr id="11" name="Picture 10">
            <a:extLst>
              <a:ext uri="{FF2B5EF4-FFF2-40B4-BE49-F238E27FC236}">
                <a16:creationId xmlns:a16="http://schemas.microsoft.com/office/drawing/2014/main" id="{6D5EE110-4104-474E-B84A-5FC2AD99A093}"/>
              </a:ext>
            </a:extLst>
          </p:cNvPr>
          <p:cNvPicPr>
            <a:picLocks noChangeAspect="1"/>
          </p:cNvPicPr>
          <p:nvPr userDrawn="1"/>
        </p:nvPicPr>
        <p:blipFill>
          <a:blip r:embed="rId3"/>
          <a:stretch>
            <a:fillRect/>
          </a:stretch>
        </p:blipFill>
        <p:spPr>
          <a:xfrm>
            <a:off x="9690789" y="6022722"/>
            <a:ext cx="2186471" cy="780882"/>
          </a:xfrm>
          <a:prstGeom prst="rect">
            <a:avLst/>
          </a:prstGeom>
        </p:spPr>
      </p:pic>
      <p:pic>
        <p:nvPicPr>
          <p:cNvPr id="12" name="Picture 11">
            <a:extLst>
              <a:ext uri="{FF2B5EF4-FFF2-40B4-BE49-F238E27FC236}">
                <a16:creationId xmlns:a16="http://schemas.microsoft.com/office/drawing/2014/main" id="{5B244144-342B-9345-A461-53557959A9FF}"/>
              </a:ext>
            </a:extLst>
          </p:cNvPr>
          <p:cNvPicPr>
            <a:picLocks noChangeAspect="1"/>
          </p:cNvPicPr>
          <p:nvPr userDrawn="1"/>
        </p:nvPicPr>
        <p:blipFill rotWithShape="1">
          <a:blip r:embed="rId4"/>
          <a:srcRect b="4829"/>
          <a:stretch/>
        </p:blipFill>
        <p:spPr>
          <a:xfrm>
            <a:off x="0" y="5913032"/>
            <a:ext cx="7543800" cy="72520"/>
          </a:xfrm>
          <a:prstGeom prst="rect">
            <a:avLst/>
          </a:prstGeom>
        </p:spPr>
      </p:pic>
      <p:pic>
        <p:nvPicPr>
          <p:cNvPr id="13" name="Picture 12">
            <a:extLst>
              <a:ext uri="{FF2B5EF4-FFF2-40B4-BE49-F238E27FC236}">
                <a16:creationId xmlns:a16="http://schemas.microsoft.com/office/drawing/2014/main" id="{D60113B6-BD6E-6345-80D5-B9708FFF3D06}"/>
              </a:ext>
            </a:extLst>
          </p:cNvPr>
          <p:cNvPicPr>
            <a:picLocks noChangeAspect="1"/>
          </p:cNvPicPr>
          <p:nvPr userDrawn="1"/>
        </p:nvPicPr>
        <p:blipFill rotWithShape="1">
          <a:blip r:embed="rId4"/>
          <a:srcRect r="38384"/>
          <a:stretch/>
        </p:blipFill>
        <p:spPr>
          <a:xfrm>
            <a:off x="7543800" y="5909352"/>
            <a:ext cx="4648200" cy="76200"/>
          </a:xfrm>
          <a:prstGeom prst="rect">
            <a:avLst/>
          </a:prstGeom>
        </p:spPr>
      </p:pic>
    </p:spTree>
    <p:extLst>
      <p:ext uri="{BB962C8B-B14F-4D97-AF65-F5344CB8AC3E}">
        <p14:creationId xmlns:p14="http://schemas.microsoft.com/office/powerpoint/2010/main" val="3618480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CBD9-87C1-B94B-ACCF-A9AA1CEF95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F32ED-5F27-1540-9DD0-7094810CE489}"/>
              </a:ext>
            </a:extLst>
          </p:cNvPr>
          <p:cNvSpPr>
            <a:spLocks noGrp="1"/>
          </p:cNvSpPr>
          <p:nvPr>
            <p:ph type="body" idx="1"/>
          </p:nvPr>
        </p:nvSpPr>
        <p:spPr>
          <a:xfrm>
            <a:off x="839788" y="1681163"/>
            <a:ext cx="5157787" cy="823912"/>
          </a:xfrm>
        </p:spPr>
        <p:txBody>
          <a:bodyPr anchor="b"/>
          <a:lstStyle>
            <a:lvl1pPr marL="0" indent="0">
              <a:buNone/>
              <a:defRPr sz="2400" b="1">
                <a:solidFill>
                  <a:srgbClr val="9ACA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7EA0D1-9CCA-3F48-9710-F297AD9983EE}"/>
              </a:ext>
            </a:extLst>
          </p:cNvPr>
          <p:cNvSpPr>
            <a:spLocks noGrp="1"/>
          </p:cNvSpPr>
          <p:nvPr>
            <p:ph sz="half" idx="2"/>
          </p:nvPr>
        </p:nvSpPr>
        <p:spPr>
          <a:xfrm>
            <a:off x="839788" y="2505075"/>
            <a:ext cx="5157787" cy="33056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9A50C-E5DA-5F43-A301-2F03813C33AE}"/>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ACA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7BD6D3-8A82-904C-B43B-D9525462A781}"/>
              </a:ext>
            </a:extLst>
          </p:cNvPr>
          <p:cNvSpPr>
            <a:spLocks noGrp="1"/>
          </p:cNvSpPr>
          <p:nvPr>
            <p:ph sz="quarter" idx="4"/>
          </p:nvPr>
        </p:nvSpPr>
        <p:spPr>
          <a:xfrm>
            <a:off x="6172200" y="2505075"/>
            <a:ext cx="5183188" cy="33019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D734B70-AA78-CD44-BAD9-8096ED33A384}"/>
              </a:ext>
            </a:extLst>
          </p:cNvPr>
          <p:cNvPicPr>
            <a:picLocks noChangeAspect="1"/>
          </p:cNvPicPr>
          <p:nvPr userDrawn="1"/>
        </p:nvPicPr>
        <p:blipFill>
          <a:blip r:embed="rId2"/>
          <a:stretch>
            <a:fillRect/>
          </a:stretch>
        </p:blipFill>
        <p:spPr>
          <a:xfrm>
            <a:off x="258074" y="6087873"/>
            <a:ext cx="2319405" cy="630318"/>
          </a:xfrm>
          <a:prstGeom prst="rect">
            <a:avLst/>
          </a:prstGeom>
        </p:spPr>
      </p:pic>
      <p:pic>
        <p:nvPicPr>
          <p:cNvPr id="13" name="Picture 12">
            <a:extLst>
              <a:ext uri="{FF2B5EF4-FFF2-40B4-BE49-F238E27FC236}">
                <a16:creationId xmlns:a16="http://schemas.microsoft.com/office/drawing/2014/main" id="{06B86CD4-DB9B-7A4D-BD22-CD124E78F46C}"/>
              </a:ext>
            </a:extLst>
          </p:cNvPr>
          <p:cNvPicPr>
            <a:picLocks noChangeAspect="1"/>
          </p:cNvPicPr>
          <p:nvPr userDrawn="1"/>
        </p:nvPicPr>
        <p:blipFill>
          <a:blip r:embed="rId3"/>
          <a:stretch>
            <a:fillRect/>
          </a:stretch>
        </p:blipFill>
        <p:spPr>
          <a:xfrm>
            <a:off x="9690789" y="6022722"/>
            <a:ext cx="2186471" cy="780882"/>
          </a:xfrm>
          <a:prstGeom prst="rect">
            <a:avLst/>
          </a:prstGeom>
        </p:spPr>
      </p:pic>
      <p:pic>
        <p:nvPicPr>
          <p:cNvPr id="14" name="Picture 13">
            <a:extLst>
              <a:ext uri="{FF2B5EF4-FFF2-40B4-BE49-F238E27FC236}">
                <a16:creationId xmlns:a16="http://schemas.microsoft.com/office/drawing/2014/main" id="{37043139-97B0-7A45-96BC-5AB647BB2C39}"/>
              </a:ext>
            </a:extLst>
          </p:cNvPr>
          <p:cNvPicPr>
            <a:picLocks noChangeAspect="1"/>
          </p:cNvPicPr>
          <p:nvPr userDrawn="1"/>
        </p:nvPicPr>
        <p:blipFill rotWithShape="1">
          <a:blip r:embed="rId4"/>
          <a:srcRect b="4829"/>
          <a:stretch/>
        </p:blipFill>
        <p:spPr>
          <a:xfrm>
            <a:off x="0" y="5913032"/>
            <a:ext cx="7543800" cy="72520"/>
          </a:xfrm>
          <a:prstGeom prst="rect">
            <a:avLst/>
          </a:prstGeom>
        </p:spPr>
      </p:pic>
      <p:pic>
        <p:nvPicPr>
          <p:cNvPr id="15" name="Picture 14">
            <a:extLst>
              <a:ext uri="{FF2B5EF4-FFF2-40B4-BE49-F238E27FC236}">
                <a16:creationId xmlns:a16="http://schemas.microsoft.com/office/drawing/2014/main" id="{698163F7-DD75-D44C-A205-510A30B3B9CA}"/>
              </a:ext>
            </a:extLst>
          </p:cNvPr>
          <p:cNvPicPr>
            <a:picLocks noChangeAspect="1"/>
          </p:cNvPicPr>
          <p:nvPr userDrawn="1"/>
        </p:nvPicPr>
        <p:blipFill rotWithShape="1">
          <a:blip r:embed="rId4"/>
          <a:srcRect r="38384"/>
          <a:stretch/>
        </p:blipFill>
        <p:spPr>
          <a:xfrm>
            <a:off x="7543800" y="5909352"/>
            <a:ext cx="4648200" cy="76200"/>
          </a:xfrm>
          <a:prstGeom prst="rect">
            <a:avLst/>
          </a:prstGeom>
        </p:spPr>
      </p:pic>
      <p:sp>
        <p:nvSpPr>
          <p:cNvPr id="17" name="Slide Number Placeholder 5">
            <a:extLst>
              <a:ext uri="{FF2B5EF4-FFF2-40B4-BE49-F238E27FC236}">
                <a16:creationId xmlns:a16="http://schemas.microsoft.com/office/drawing/2014/main" id="{AAB0F651-8497-C14A-8F47-964B3BBC20AB}"/>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Tree>
    <p:extLst>
      <p:ext uri="{BB962C8B-B14F-4D97-AF65-F5344CB8AC3E}">
        <p14:creationId xmlns:p14="http://schemas.microsoft.com/office/powerpoint/2010/main" val="591714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5C8E-9384-3D4F-ACA5-D51F7561273B}"/>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3F6ED1E4-461A-E441-AE59-0C458163E8D9}"/>
              </a:ext>
            </a:extLst>
          </p:cNvPr>
          <p:cNvPicPr>
            <a:picLocks noChangeAspect="1"/>
          </p:cNvPicPr>
          <p:nvPr userDrawn="1"/>
        </p:nvPicPr>
        <p:blipFill>
          <a:blip r:embed="rId2"/>
          <a:stretch>
            <a:fillRect/>
          </a:stretch>
        </p:blipFill>
        <p:spPr>
          <a:xfrm>
            <a:off x="258074" y="6087873"/>
            <a:ext cx="2319405" cy="630318"/>
          </a:xfrm>
          <a:prstGeom prst="rect">
            <a:avLst/>
          </a:prstGeom>
        </p:spPr>
      </p:pic>
      <p:pic>
        <p:nvPicPr>
          <p:cNvPr id="9" name="Picture 8">
            <a:extLst>
              <a:ext uri="{FF2B5EF4-FFF2-40B4-BE49-F238E27FC236}">
                <a16:creationId xmlns:a16="http://schemas.microsoft.com/office/drawing/2014/main" id="{B4C50258-ED1D-D146-8C2E-7B6EC11FDA39}"/>
              </a:ext>
            </a:extLst>
          </p:cNvPr>
          <p:cNvPicPr>
            <a:picLocks noChangeAspect="1"/>
          </p:cNvPicPr>
          <p:nvPr userDrawn="1"/>
        </p:nvPicPr>
        <p:blipFill>
          <a:blip r:embed="rId3"/>
          <a:stretch>
            <a:fillRect/>
          </a:stretch>
        </p:blipFill>
        <p:spPr>
          <a:xfrm>
            <a:off x="9690789" y="6022722"/>
            <a:ext cx="2186471" cy="780882"/>
          </a:xfrm>
          <a:prstGeom prst="rect">
            <a:avLst/>
          </a:prstGeom>
        </p:spPr>
      </p:pic>
      <p:pic>
        <p:nvPicPr>
          <p:cNvPr id="10" name="Picture 9">
            <a:extLst>
              <a:ext uri="{FF2B5EF4-FFF2-40B4-BE49-F238E27FC236}">
                <a16:creationId xmlns:a16="http://schemas.microsoft.com/office/drawing/2014/main" id="{E845D11A-AA56-7649-B4FF-4EDB81B69E65}"/>
              </a:ext>
            </a:extLst>
          </p:cNvPr>
          <p:cNvPicPr>
            <a:picLocks noChangeAspect="1"/>
          </p:cNvPicPr>
          <p:nvPr userDrawn="1"/>
        </p:nvPicPr>
        <p:blipFill rotWithShape="1">
          <a:blip r:embed="rId4"/>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4281409D-059B-EF42-8AF4-59D2793966DA}"/>
              </a:ext>
            </a:extLst>
          </p:cNvPr>
          <p:cNvPicPr>
            <a:picLocks noChangeAspect="1"/>
          </p:cNvPicPr>
          <p:nvPr userDrawn="1"/>
        </p:nvPicPr>
        <p:blipFill rotWithShape="1">
          <a:blip r:embed="rId4"/>
          <a:srcRect r="38384"/>
          <a:stretch/>
        </p:blipFill>
        <p:spPr>
          <a:xfrm>
            <a:off x="7543800" y="5909352"/>
            <a:ext cx="4648200" cy="76200"/>
          </a:xfrm>
          <a:prstGeom prst="rect">
            <a:avLst/>
          </a:prstGeom>
        </p:spPr>
      </p:pic>
      <p:sp>
        <p:nvSpPr>
          <p:cNvPr id="13" name="Slide Number Placeholder 5">
            <a:extLst>
              <a:ext uri="{FF2B5EF4-FFF2-40B4-BE49-F238E27FC236}">
                <a16:creationId xmlns:a16="http://schemas.microsoft.com/office/drawing/2014/main" id="{9314E035-BF22-4F48-841A-6E58B4A7C61D}"/>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Tree>
    <p:extLst>
      <p:ext uri="{BB962C8B-B14F-4D97-AF65-F5344CB8AC3E}">
        <p14:creationId xmlns:p14="http://schemas.microsoft.com/office/powerpoint/2010/main" val="4210874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C3A0CA-681A-5746-BD22-6912714F1BCF}"/>
              </a:ext>
            </a:extLst>
          </p:cNvPr>
          <p:cNvPicPr>
            <a:picLocks noChangeAspect="1"/>
          </p:cNvPicPr>
          <p:nvPr userDrawn="1"/>
        </p:nvPicPr>
        <p:blipFill>
          <a:blip r:embed="rId2"/>
          <a:stretch>
            <a:fillRect/>
          </a:stretch>
        </p:blipFill>
        <p:spPr>
          <a:xfrm>
            <a:off x="258074" y="6087873"/>
            <a:ext cx="2319405" cy="630318"/>
          </a:xfrm>
          <a:prstGeom prst="rect">
            <a:avLst/>
          </a:prstGeom>
        </p:spPr>
      </p:pic>
      <p:pic>
        <p:nvPicPr>
          <p:cNvPr id="8" name="Picture 7">
            <a:extLst>
              <a:ext uri="{FF2B5EF4-FFF2-40B4-BE49-F238E27FC236}">
                <a16:creationId xmlns:a16="http://schemas.microsoft.com/office/drawing/2014/main" id="{ABF75ED9-6D00-864B-B176-A76DB99D4265}"/>
              </a:ext>
            </a:extLst>
          </p:cNvPr>
          <p:cNvPicPr>
            <a:picLocks noChangeAspect="1"/>
          </p:cNvPicPr>
          <p:nvPr userDrawn="1"/>
        </p:nvPicPr>
        <p:blipFill>
          <a:blip r:embed="rId3"/>
          <a:stretch>
            <a:fillRect/>
          </a:stretch>
        </p:blipFill>
        <p:spPr>
          <a:xfrm>
            <a:off x="9690789" y="6022722"/>
            <a:ext cx="2186471" cy="780882"/>
          </a:xfrm>
          <a:prstGeom prst="rect">
            <a:avLst/>
          </a:prstGeom>
        </p:spPr>
      </p:pic>
      <p:pic>
        <p:nvPicPr>
          <p:cNvPr id="9" name="Picture 8">
            <a:extLst>
              <a:ext uri="{FF2B5EF4-FFF2-40B4-BE49-F238E27FC236}">
                <a16:creationId xmlns:a16="http://schemas.microsoft.com/office/drawing/2014/main" id="{ADFD5FB3-681A-0A44-B0C4-7371804D50C5}"/>
              </a:ext>
            </a:extLst>
          </p:cNvPr>
          <p:cNvPicPr>
            <a:picLocks noChangeAspect="1"/>
          </p:cNvPicPr>
          <p:nvPr userDrawn="1"/>
        </p:nvPicPr>
        <p:blipFill rotWithShape="1">
          <a:blip r:embed="rId4"/>
          <a:srcRect b="4829"/>
          <a:stretch/>
        </p:blipFill>
        <p:spPr>
          <a:xfrm>
            <a:off x="0" y="5913032"/>
            <a:ext cx="7543800" cy="72520"/>
          </a:xfrm>
          <a:prstGeom prst="rect">
            <a:avLst/>
          </a:prstGeom>
        </p:spPr>
      </p:pic>
      <p:pic>
        <p:nvPicPr>
          <p:cNvPr id="10" name="Picture 9">
            <a:extLst>
              <a:ext uri="{FF2B5EF4-FFF2-40B4-BE49-F238E27FC236}">
                <a16:creationId xmlns:a16="http://schemas.microsoft.com/office/drawing/2014/main" id="{6A6ABC32-DB25-8449-B01A-CD2158EA63D2}"/>
              </a:ext>
            </a:extLst>
          </p:cNvPr>
          <p:cNvPicPr>
            <a:picLocks noChangeAspect="1"/>
          </p:cNvPicPr>
          <p:nvPr userDrawn="1"/>
        </p:nvPicPr>
        <p:blipFill rotWithShape="1">
          <a:blip r:embed="rId4"/>
          <a:srcRect r="38384"/>
          <a:stretch/>
        </p:blipFill>
        <p:spPr>
          <a:xfrm>
            <a:off x="7543800" y="5909352"/>
            <a:ext cx="4648200" cy="76200"/>
          </a:xfrm>
          <a:prstGeom prst="rect">
            <a:avLst/>
          </a:prstGeom>
        </p:spPr>
      </p:pic>
      <p:sp>
        <p:nvSpPr>
          <p:cNvPr id="12" name="Slide Number Placeholder 5">
            <a:extLst>
              <a:ext uri="{FF2B5EF4-FFF2-40B4-BE49-F238E27FC236}">
                <a16:creationId xmlns:a16="http://schemas.microsoft.com/office/drawing/2014/main" id="{43BF7CF7-37E7-8A4D-9031-86328169C60D}"/>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
        <p:nvSpPr>
          <p:cNvPr id="14" name="Title 1"/>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4C3D0"/>
                </a:solidFill>
                <a:latin typeface="Arial" panose="020B0604020202020204" pitchFamily="34" charset="0"/>
                <a:ea typeface="+mj-ea"/>
                <a:cs typeface="Arial" panose="020B0604020202020204" pitchFamily="34" charset="0"/>
              </a:defRPr>
            </a:lvl1pPr>
          </a:lstStyle>
          <a:p>
            <a:endParaRPr lang="en-GB" dirty="0"/>
          </a:p>
        </p:txBody>
      </p:sp>
      <p:sp>
        <p:nvSpPr>
          <p:cNvPr id="15" name="Title 1">
            <a:extLst>
              <a:ext uri="{FF2B5EF4-FFF2-40B4-BE49-F238E27FC236}">
                <a16:creationId xmlns:a16="http://schemas.microsoft.com/office/drawing/2014/main" id="{441C5C8E-9384-3D4F-ACA5-D51F7561273B}"/>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1851685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3E0D-01F8-FA4E-B685-A52E882BE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E63C4-2746-804C-8E68-A0E0D83FA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ECB6B-96EB-9E43-A791-29DE626883A0}"/>
              </a:ext>
            </a:extLst>
          </p:cNvPr>
          <p:cNvSpPr>
            <a:spLocks noGrp="1"/>
          </p:cNvSpPr>
          <p:nvPr>
            <p:ph type="body" sz="half" idx="2"/>
          </p:nvPr>
        </p:nvSpPr>
        <p:spPr>
          <a:xfrm>
            <a:off x="839788" y="2057400"/>
            <a:ext cx="3932237" cy="3811588"/>
          </a:xfrm>
        </p:spPr>
        <p:txBody>
          <a:bodyPr/>
          <a:lstStyle>
            <a:lvl1pPr marL="0" indent="0">
              <a:buNone/>
              <a:defRPr sz="1600">
                <a:solidFill>
                  <a:srgbClr val="9ACA3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a:extLst>
              <a:ext uri="{FF2B5EF4-FFF2-40B4-BE49-F238E27FC236}">
                <a16:creationId xmlns:a16="http://schemas.microsoft.com/office/drawing/2014/main" id="{2E07DEB6-95EF-4743-8AEC-326B042E33FD}"/>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Tree>
    <p:extLst>
      <p:ext uri="{BB962C8B-B14F-4D97-AF65-F5344CB8AC3E}">
        <p14:creationId xmlns:p14="http://schemas.microsoft.com/office/powerpoint/2010/main" val="4157201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775D-A309-F441-BE1F-7E7047D7E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270A9-454C-3940-8551-63DECFB26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46DFACD-EA45-FE4A-8C8B-639F0A858840}"/>
              </a:ext>
            </a:extLst>
          </p:cNvPr>
          <p:cNvSpPr>
            <a:spLocks noGrp="1"/>
          </p:cNvSpPr>
          <p:nvPr>
            <p:ph type="body" sz="half" idx="2"/>
          </p:nvPr>
        </p:nvSpPr>
        <p:spPr>
          <a:xfrm>
            <a:off x="839788" y="2057400"/>
            <a:ext cx="3932237" cy="3811588"/>
          </a:xfrm>
        </p:spPr>
        <p:txBody>
          <a:bodyPr/>
          <a:lstStyle>
            <a:lvl1pPr marL="0" indent="0">
              <a:buNone/>
              <a:defRPr sz="1600">
                <a:solidFill>
                  <a:srgbClr val="9ACA3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a:extLst>
              <a:ext uri="{FF2B5EF4-FFF2-40B4-BE49-F238E27FC236}">
                <a16:creationId xmlns:a16="http://schemas.microsoft.com/office/drawing/2014/main" id="{A73829DD-0291-0F40-89E8-5915601D24F0}"/>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Tree>
    <p:extLst>
      <p:ext uri="{BB962C8B-B14F-4D97-AF65-F5344CB8AC3E}">
        <p14:creationId xmlns:p14="http://schemas.microsoft.com/office/powerpoint/2010/main" val="1910204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7E6D-E5DA-1444-84CC-FAEEC8944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451C0A-D632-BA41-BBBD-9C0E8D1F9C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122045D-E2EE-5B43-B3A7-96A677F4A60E}"/>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Tree>
    <p:extLst>
      <p:ext uri="{BB962C8B-B14F-4D97-AF65-F5344CB8AC3E}">
        <p14:creationId xmlns:p14="http://schemas.microsoft.com/office/powerpoint/2010/main" val="2709253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C148E-D50F-4243-98C7-8732DB43DF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6FB0D9-6397-8E41-8FA0-3AC128977D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C45E9D3-F16A-3A4B-8B90-2ED88D5AE000}"/>
              </a:ext>
            </a:extLst>
          </p:cNvPr>
          <p:cNvSpPr txBox="1">
            <a:spLocks/>
          </p:cNvSpPr>
          <p:nvPr userDrawn="1"/>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dirty="0"/>
          </a:p>
        </p:txBody>
      </p:sp>
    </p:spTree>
    <p:extLst>
      <p:ext uri="{BB962C8B-B14F-4D97-AF65-F5344CB8AC3E}">
        <p14:creationId xmlns:p14="http://schemas.microsoft.com/office/powerpoint/2010/main" val="240755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52A19044-06DC-294E-AFB3-E8C6A4C558D5}"/>
              </a:ext>
            </a:extLst>
          </p:cNvPr>
          <p:cNvPicPr>
            <a:picLocks noChangeAspect="1"/>
          </p:cNvPicPr>
          <p:nvPr userDrawn="1"/>
        </p:nvPicPr>
        <p:blipFill>
          <a:blip r:embed="rId2"/>
          <a:stretch>
            <a:fillRect/>
          </a:stretch>
        </p:blipFill>
        <p:spPr>
          <a:xfrm>
            <a:off x="258074" y="6087873"/>
            <a:ext cx="2319405" cy="630318"/>
          </a:xfrm>
          <a:prstGeom prst="rect">
            <a:avLst/>
          </a:prstGeom>
        </p:spPr>
      </p:pic>
    </p:spTree>
    <p:extLst>
      <p:ext uri="{BB962C8B-B14F-4D97-AF65-F5344CB8AC3E}">
        <p14:creationId xmlns:p14="http://schemas.microsoft.com/office/powerpoint/2010/main" val="3896812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33696C-674F-824E-A710-D4C8C11E00D4}"/>
              </a:ext>
            </a:extLst>
          </p:cNvPr>
          <p:cNvSpPr/>
          <p:nvPr/>
        </p:nvSpPr>
        <p:spPr>
          <a:xfrm>
            <a:off x="0" y="5909352"/>
            <a:ext cx="12192000" cy="948648"/>
          </a:xfrm>
          <a:prstGeom prst="rect">
            <a:avLst/>
          </a:prstGeom>
          <a:solidFill>
            <a:srgbClr val="44C3D0"/>
          </a:solidFill>
          <a:ln>
            <a:solidFill>
              <a:srgbClr val="44C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29784-E9F3-E347-8EA8-04F5A2323EA5}"/>
              </a:ext>
            </a:extLst>
          </p:cNvPr>
          <p:cNvSpPr>
            <a:spLocks noGrp="1"/>
          </p:cNvSpPr>
          <p:nvPr>
            <p:ph type="title"/>
          </p:nvPr>
        </p:nvSpPr>
        <p:spPr>
          <a:xfrm>
            <a:off x="831850" y="1026986"/>
            <a:ext cx="6056630" cy="2852737"/>
          </a:xfrm>
        </p:spPr>
        <p:txBody>
          <a:bodyPr anchor="b"/>
          <a:lstStyle>
            <a:lvl1pPr>
              <a:defRPr sz="6000">
                <a:solidFill>
                  <a:srgbClr val="44C3D0"/>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C519DF6-C540-614F-8683-608A982FA308}"/>
              </a:ext>
            </a:extLst>
          </p:cNvPr>
          <p:cNvSpPr>
            <a:spLocks noGrp="1"/>
          </p:cNvSpPr>
          <p:nvPr>
            <p:ph type="body" idx="1"/>
          </p:nvPr>
        </p:nvSpPr>
        <p:spPr>
          <a:xfrm>
            <a:off x="831850" y="3906711"/>
            <a:ext cx="6056630" cy="126085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8B89274-82A1-9C49-8CAE-5074FDFE3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A19507-02AF-CC4D-8FA2-773719833C31}"/>
              </a:ext>
            </a:extLst>
          </p:cNvPr>
          <p:cNvSpPr>
            <a:spLocks noGrp="1"/>
          </p:cNvSpPr>
          <p:nvPr>
            <p:ph type="sldNum" sz="quarter" idx="12"/>
          </p:nvPr>
        </p:nvSpPr>
        <p:spPr>
          <a:xfrm>
            <a:off x="8153400" y="6355028"/>
            <a:ext cx="1119809" cy="365125"/>
          </a:xfrm>
          <a:prstGeom prst="rect">
            <a:avLst/>
          </a:prstGeom>
        </p:spPr>
        <p:txBody>
          <a:bodyPr/>
          <a:lstStyle/>
          <a:p>
            <a:fld id="{E9372DA1-5C04-C44B-8484-8C88969ED193}" type="slidenum">
              <a:rPr lang="en-US" smtClean="0"/>
              <a:t>‹#›</a:t>
            </a:fld>
            <a:endParaRPr lang="en-US"/>
          </a:p>
        </p:txBody>
      </p:sp>
      <p:pic>
        <p:nvPicPr>
          <p:cNvPr id="9" name="Picture 8">
            <a:extLst>
              <a:ext uri="{FF2B5EF4-FFF2-40B4-BE49-F238E27FC236}">
                <a16:creationId xmlns:a16="http://schemas.microsoft.com/office/drawing/2014/main" id="{309F1DE8-A21E-6949-A33E-77F581D28F35}"/>
              </a:ext>
            </a:extLst>
          </p:cNvPr>
          <p:cNvPicPr>
            <a:picLocks noChangeAspect="1"/>
          </p:cNvPicPr>
          <p:nvPr/>
        </p:nvPicPr>
        <p:blipFill rotWithShape="1">
          <a:blip r:embed="rId2"/>
          <a:srcRect b="4829"/>
          <a:stretch/>
        </p:blipFill>
        <p:spPr>
          <a:xfrm>
            <a:off x="0" y="5913032"/>
            <a:ext cx="7543800" cy="72520"/>
          </a:xfrm>
          <a:prstGeom prst="rect">
            <a:avLst/>
          </a:prstGeom>
        </p:spPr>
      </p:pic>
      <p:pic>
        <p:nvPicPr>
          <p:cNvPr id="10" name="Picture 9">
            <a:extLst>
              <a:ext uri="{FF2B5EF4-FFF2-40B4-BE49-F238E27FC236}">
                <a16:creationId xmlns:a16="http://schemas.microsoft.com/office/drawing/2014/main" id="{D9D79FDC-1C29-A64C-93AF-BE9A4AE1F685}"/>
              </a:ext>
            </a:extLst>
          </p:cNvPr>
          <p:cNvPicPr>
            <a:picLocks noChangeAspect="1"/>
          </p:cNvPicPr>
          <p:nvPr/>
        </p:nvPicPr>
        <p:blipFill rotWithShape="1">
          <a:blip r:embed="rId2"/>
          <a:srcRect r="38384"/>
          <a:stretch/>
        </p:blipFill>
        <p:spPr>
          <a:xfrm>
            <a:off x="7543800" y="5909352"/>
            <a:ext cx="4648200" cy="76200"/>
          </a:xfrm>
          <a:prstGeom prst="rect">
            <a:avLst/>
          </a:prstGeom>
        </p:spPr>
      </p:pic>
      <p:pic>
        <p:nvPicPr>
          <p:cNvPr id="13" name="Picture 12">
            <a:extLst>
              <a:ext uri="{FF2B5EF4-FFF2-40B4-BE49-F238E27FC236}">
                <a16:creationId xmlns:a16="http://schemas.microsoft.com/office/drawing/2014/main" id="{2B2B5A8A-7D17-1143-8151-5F2D2DC63E55}"/>
              </a:ext>
            </a:extLst>
          </p:cNvPr>
          <p:cNvPicPr>
            <a:picLocks noChangeAspect="1"/>
          </p:cNvPicPr>
          <p:nvPr/>
        </p:nvPicPr>
        <p:blipFill>
          <a:blip r:embed="rId3"/>
          <a:stretch>
            <a:fillRect/>
          </a:stretch>
        </p:blipFill>
        <p:spPr>
          <a:xfrm>
            <a:off x="9776373" y="5981985"/>
            <a:ext cx="2266304" cy="842343"/>
          </a:xfrm>
          <a:prstGeom prst="rect">
            <a:avLst/>
          </a:prstGeom>
        </p:spPr>
      </p:pic>
      <p:pic>
        <p:nvPicPr>
          <p:cNvPr id="15" name="Picture 14">
            <a:extLst>
              <a:ext uri="{FF2B5EF4-FFF2-40B4-BE49-F238E27FC236}">
                <a16:creationId xmlns:a16="http://schemas.microsoft.com/office/drawing/2014/main" id="{E0141CDE-E183-EF4B-B539-8D96AB264490}"/>
              </a:ext>
            </a:extLst>
          </p:cNvPr>
          <p:cNvPicPr>
            <a:picLocks noChangeAspect="1"/>
          </p:cNvPicPr>
          <p:nvPr/>
        </p:nvPicPr>
        <p:blipFill>
          <a:blip r:embed="rId4"/>
          <a:stretch>
            <a:fillRect/>
          </a:stretch>
        </p:blipFill>
        <p:spPr>
          <a:xfrm>
            <a:off x="188639" y="6116638"/>
            <a:ext cx="2220206" cy="601553"/>
          </a:xfrm>
          <a:prstGeom prst="rect">
            <a:avLst/>
          </a:prstGeom>
        </p:spPr>
      </p:pic>
      <p:sp>
        <p:nvSpPr>
          <p:cNvPr id="12" name="Picture Placeholder 2">
            <a:extLst>
              <a:ext uri="{FF2B5EF4-FFF2-40B4-BE49-F238E27FC236}">
                <a16:creationId xmlns:a16="http://schemas.microsoft.com/office/drawing/2014/main" id="{D3C0D79A-286F-A840-B87E-1B119DD8268A}"/>
              </a:ext>
            </a:extLst>
          </p:cNvPr>
          <p:cNvSpPr>
            <a:spLocks noGrp="1"/>
          </p:cNvSpPr>
          <p:nvPr>
            <p:ph type="pic" idx="13"/>
          </p:nvPr>
        </p:nvSpPr>
        <p:spPr>
          <a:xfrm>
            <a:off x="7022592" y="1025949"/>
            <a:ext cx="4747324" cy="4135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873823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510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title Slide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BBDA71-1C39-094C-81A4-8EFCEB67BA44}"/>
              </a:ext>
            </a:extLst>
          </p:cNvPr>
          <p:cNvSpPr/>
          <p:nvPr/>
        </p:nvSpPr>
        <p:spPr>
          <a:xfrm>
            <a:off x="0" y="5909352"/>
            <a:ext cx="12192000" cy="948648"/>
          </a:xfrm>
          <a:prstGeom prst="rect">
            <a:avLst/>
          </a:prstGeom>
          <a:solidFill>
            <a:srgbClr val="9AC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57C67D-5476-7041-BB98-327964A64FED}"/>
              </a:ext>
            </a:extLst>
          </p:cNvPr>
          <p:cNvSpPr>
            <a:spLocks noGrp="1"/>
          </p:cNvSpPr>
          <p:nvPr>
            <p:ph type="ctrTitle"/>
          </p:nvPr>
        </p:nvSpPr>
        <p:spPr>
          <a:xfrm>
            <a:off x="633984" y="1122363"/>
            <a:ext cx="5839968" cy="2387600"/>
          </a:xfrm>
        </p:spPr>
        <p:txBody>
          <a:bodyPr anchor="b"/>
          <a:lstStyle>
            <a:lvl1pPr algn="l">
              <a:defRPr sz="6000">
                <a:solidFill>
                  <a:srgbClr val="9ACA3B"/>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218B46-DDA3-214B-A876-70BD6052CBEF}"/>
              </a:ext>
            </a:extLst>
          </p:cNvPr>
          <p:cNvSpPr>
            <a:spLocks noGrp="1"/>
          </p:cNvSpPr>
          <p:nvPr>
            <p:ph type="subTitle" idx="1"/>
          </p:nvPr>
        </p:nvSpPr>
        <p:spPr>
          <a:xfrm>
            <a:off x="633984" y="3602038"/>
            <a:ext cx="583996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4">
            <a:extLst>
              <a:ext uri="{FF2B5EF4-FFF2-40B4-BE49-F238E27FC236}">
                <a16:creationId xmlns:a16="http://schemas.microsoft.com/office/drawing/2014/main" id="{FF2B83FE-3B08-2A4C-BA73-0AEA4854E3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79EC9A94-62C1-1344-A941-5ADC3199A394}"/>
              </a:ext>
            </a:extLst>
          </p:cNvPr>
          <p:cNvSpPr>
            <a:spLocks noGrp="1"/>
          </p:cNvSpPr>
          <p:nvPr>
            <p:ph type="sldNum" sz="quarter" idx="12"/>
          </p:nvPr>
        </p:nvSpPr>
        <p:spPr>
          <a:xfrm>
            <a:off x="8153400" y="6355028"/>
            <a:ext cx="1119809" cy="365125"/>
          </a:xfrm>
          <a:prstGeom prst="rect">
            <a:avLst/>
          </a:prstGeom>
        </p:spPr>
        <p:txBody>
          <a:bodyPr/>
          <a:lstStyle/>
          <a:p>
            <a:fld id="{E9372DA1-5C04-C44B-8484-8C88969ED193}" type="slidenum">
              <a:rPr lang="en-US" smtClean="0"/>
              <a:t>‹#›</a:t>
            </a:fld>
            <a:endParaRPr lang="en-US"/>
          </a:p>
        </p:txBody>
      </p:sp>
      <p:pic>
        <p:nvPicPr>
          <p:cNvPr id="10" name="Picture 9">
            <a:extLst>
              <a:ext uri="{FF2B5EF4-FFF2-40B4-BE49-F238E27FC236}">
                <a16:creationId xmlns:a16="http://schemas.microsoft.com/office/drawing/2014/main" id="{C294E037-06F6-FF40-9D5C-BBCE8A975B58}"/>
              </a:ext>
            </a:extLst>
          </p:cNvPr>
          <p:cNvPicPr>
            <a:picLocks noChangeAspect="1"/>
          </p:cNvPicPr>
          <p:nvPr/>
        </p:nvPicPr>
        <p:blipFill rotWithShape="1">
          <a:blip r:embed="rId2"/>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D489BCF1-03D2-E547-8678-4AC504FEBBA4}"/>
              </a:ext>
            </a:extLst>
          </p:cNvPr>
          <p:cNvPicPr>
            <a:picLocks noChangeAspect="1"/>
          </p:cNvPicPr>
          <p:nvPr/>
        </p:nvPicPr>
        <p:blipFill rotWithShape="1">
          <a:blip r:embed="rId2"/>
          <a:srcRect r="38384"/>
          <a:stretch/>
        </p:blipFill>
        <p:spPr>
          <a:xfrm>
            <a:off x="7543800" y="5909352"/>
            <a:ext cx="4648200" cy="76200"/>
          </a:xfrm>
          <a:prstGeom prst="rect">
            <a:avLst/>
          </a:prstGeom>
        </p:spPr>
      </p:pic>
      <p:pic>
        <p:nvPicPr>
          <p:cNvPr id="12" name="Picture 11">
            <a:extLst>
              <a:ext uri="{FF2B5EF4-FFF2-40B4-BE49-F238E27FC236}">
                <a16:creationId xmlns:a16="http://schemas.microsoft.com/office/drawing/2014/main" id="{1D29E2D1-CA90-D449-B826-5E5DCE14E65A}"/>
              </a:ext>
            </a:extLst>
          </p:cNvPr>
          <p:cNvPicPr>
            <a:picLocks noChangeAspect="1"/>
          </p:cNvPicPr>
          <p:nvPr/>
        </p:nvPicPr>
        <p:blipFill>
          <a:blip r:embed="rId3"/>
          <a:stretch>
            <a:fillRect/>
          </a:stretch>
        </p:blipFill>
        <p:spPr>
          <a:xfrm>
            <a:off x="9776373" y="5981985"/>
            <a:ext cx="2266304" cy="842343"/>
          </a:xfrm>
          <a:prstGeom prst="rect">
            <a:avLst/>
          </a:prstGeom>
        </p:spPr>
      </p:pic>
      <p:pic>
        <p:nvPicPr>
          <p:cNvPr id="13" name="Picture 12">
            <a:extLst>
              <a:ext uri="{FF2B5EF4-FFF2-40B4-BE49-F238E27FC236}">
                <a16:creationId xmlns:a16="http://schemas.microsoft.com/office/drawing/2014/main" id="{F83F917F-3D8C-894F-BB09-369410D91E9F}"/>
              </a:ext>
            </a:extLst>
          </p:cNvPr>
          <p:cNvPicPr>
            <a:picLocks noChangeAspect="1"/>
          </p:cNvPicPr>
          <p:nvPr/>
        </p:nvPicPr>
        <p:blipFill>
          <a:blip r:embed="rId4"/>
          <a:stretch>
            <a:fillRect/>
          </a:stretch>
        </p:blipFill>
        <p:spPr>
          <a:xfrm>
            <a:off x="188639" y="6116638"/>
            <a:ext cx="2220206" cy="601553"/>
          </a:xfrm>
          <a:prstGeom prst="rect">
            <a:avLst/>
          </a:prstGeom>
        </p:spPr>
      </p:pic>
      <p:sp>
        <p:nvSpPr>
          <p:cNvPr id="14" name="Picture Placeholder 2">
            <a:extLst>
              <a:ext uri="{FF2B5EF4-FFF2-40B4-BE49-F238E27FC236}">
                <a16:creationId xmlns:a16="http://schemas.microsoft.com/office/drawing/2014/main" id="{8EB26995-FEAE-C64C-A554-8617660B8BB6}"/>
              </a:ext>
            </a:extLst>
          </p:cNvPr>
          <p:cNvSpPr>
            <a:spLocks noGrp="1"/>
          </p:cNvSpPr>
          <p:nvPr>
            <p:ph type="pic" idx="13"/>
          </p:nvPr>
        </p:nvSpPr>
        <p:spPr>
          <a:xfrm>
            <a:off x="6583680" y="1122363"/>
            <a:ext cx="4747324" cy="4135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5728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EB67-8565-FD4C-94A2-84F5F5958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8DF2A-16CF-E04E-BC39-2728D59B8A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786F09A-8769-1446-B1F0-8001113A8464}"/>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pic>
        <p:nvPicPr>
          <p:cNvPr id="9" name="Picture 8">
            <a:extLst>
              <a:ext uri="{FF2B5EF4-FFF2-40B4-BE49-F238E27FC236}">
                <a16:creationId xmlns:a16="http://schemas.microsoft.com/office/drawing/2014/main" id="{52A19044-06DC-294E-AFB3-E8C6A4C558D5}"/>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10" name="Picture 9">
            <a:extLst>
              <a:ext uri="{FF2B5EF4-FFF2-40B4-BE49-F238E27FC236}">
                <a16:creationId xmlns:a16="http://schemas.microsoft.com/office/drawing/2014/main" id="{DF795CD4-FD88-554F-8F18-D45A17487499}"/>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1" name="Picture 10">
            <a:extLst>
              <a:ext uri="{FF2B5EF4-FFF2-40B4-BE49-F238E27FC236}">
                <a16:creationId xmlns:a16="http://schemas.microsoft.com/office/drawing/2014/main" id="{260A7659-CB47-DB42-9AA7-CA28A7B907C8}"/>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2" name="Picture 11">
            <a:extLst>
              <a:ext uri="{FF2B5EF4-FFF2-40B4-BE49-F238E27FC236}">
                <a16:creationId xmlns:a16="http://schemas.microsoft.com/office/drawing/2014/main" id="{5AA7E3B8-2688-5144-B044-D083AE96CD26}"/>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13" name="Footer Placeholder 4">
            <a:extLst>
              <a:ext uri="{FF2B5EF4-FFF2-40B4-BE49-F238E27FC236}">
                <a16:creationId xmlns:a16="http://schemas.microsoft.com/office/drawing/2014/main" id="{6DD3A40E-4DB9-754E-BFEC-E50E2393CACA}"/>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Tree>
    <p:extLst>
      <p:ext uri="{BB962C8B-B14F-4D97-AF65-F5344CB8AC3E}">
        <p14:creationId xmlns:p14="http://schemas.microsoft.com/office/powerpoint/2010/main" val="1512735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mp;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EF2B-5BD9-8D4D-9F32-5CC737BDD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78C04-59FC-E34D-AB0B-666AD0AA951C}"/>
              </a:ext>
            </a:extLst>
          </p:cNvPr>
          <p:cNvSpPr>
            <a:spLocks noGrp="1"/>
          </p:cNvSpPr>
          <p:nvPr>
            <p:ph sz="half" idx="1"/>
          </p:nvPr>
        </p:nvSpPr>
        <p:spPr>
          <a:xfrm>
            <a:off x="838200" y="1825625"/>
            <a:ext cx="5181600" cy="39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8ACFF-6EFB-6B4C-AC7C-790B051C7324}"/>
              </a:ext>
            </a:extLst>
          </p:cNvPr>
          <p:cNvSpPr>
            <a:spLocks noGrp="1"/>
          </p:cNvSpPr>
          <p:nvPr>
            <p:ph sz="half" idx="2"/>
          </p:nvPr>
        </p:nvSpPr>
        <p:spPr>
          <a:xfrm>
            <a:off x="6172200" y="1825625"/>
            <a:ext cx="5181600" cy="39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3D391EF-BCA6-3446-8932-90D87AEFF23D}"/>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11" name="Picture 10">
            <a:extLst>
              <a:ext uri="{FF2B5EF4-FFF2-40B4-BE49-F238E27FC236}">
                <a16:creationId xmlns:a16="http://schemas.microsoft.com/office/drawing/2014/main" id="{6D5EE110-4104-474E-B84A-5FC2AD99A093}"/>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2" name="Picture 11">
            <a:extLst>
              <a:ext uri="{FF2B5EF4-FFF2-40B4-BE49-F238E27FC236}">
                <a16:creationId xmlns:a16="http://schemas.microsoft.com/office/drawing/2014/main" id="{5B244144-342B-9345-A461-53557959A9FF}"/>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3" name="Picture 12">
            <a:extLst>
              <a:ext uri="{FF2B5EF4-FFF2-40B4-BE49-F238E27FC236}">
                <a16:creationId xmlns:a16="http://schemas.microsoft.com/office/drawing/2014/main" id="{D60113B6-BD6E-6345-80D5-B9708FFF3D06}"/>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9" name="Slide Number Placeholder 5">
            <a:extLst>
              <a:ext uri="{FF2B5EF4-FFF2-40B4-BE49-F238E27FC236}">
                <a16:creationId xmlns:a16="http://schemas.microsoft.com/office/drawing/2014/main" id="{F7241C16-E3D1-6C4F-9492-54B9F36BF654}"/>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4" name="Footer Placeholder 4">
            <a:extLst>
              <a:ext uri="{FF2B5EF4-FFF2-40B4-BE49-F238E27FC236}">
                <a16:creationId xmlns:a16="http://schemas.microsoft.com/office/drawing/2014/main" id="{C29FA61F-C9B7-F248-9869-EE89CD905255}"/>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Tree>
    <p:extLst>
      <p:ext uri="{BB962C8B-B14F-4D97-AF65-F5344CB8AC3E}">
        <p14:creationId xmlns:p14="http://schemas.microsoft.com/office/powerpoint/2010/main" val="1367817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CBD9-87C1-B94B-ACCF-A9AA1CEF95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F32ED-5F27-1540-9DD0-7094810CE489}"/>
              </a:ext>
            </a:extLst>
          </p:cNvPr>
          <p:cNvSpPr>
            <a:spLocks noGrp="1"/>
          </p:cNvSpPr>
          <p:nvPr>
            <p:ph type="body" idx="1"/>
          </p:nvPr>
        </p:nvSpPr>
        <p:spPr>
          <a:xfrm>
            <a:off x="839788" y="1681163"/>
            <a:ext cx="5157787" cy="823912"/>
          </a:xfrm>
        </p:spPr>
        <p:txBody>
          <a:bodyPr anchor="b"/>
          <a:lstStyle>
            <a:lvl1pPr marL="0" indent="0">
              <a:buNone/>
              <a:defRPr sz="2400" b="1">
                <a:solidFill>
                  <a:srgbClr val="9ACA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7EA0D1-9CCA-3F48-9710-F297AD9983EE}"/>
              </a:ext>
            </a:extLst>
          </p:cNvPr>
          <p:cNvSpPr>
            <a:spLocks noGrp="1"/>
          </p:cNvSpPr>
          <p:nvPr>
            <p:ph sz="half" idx="2"/>
          </p:nvPr>
        </p:nvSpPr>
        <p:spPr>
          <a:xfrm>
            <a:off x="839788" y="2505075"/>
            <a:ext cx="5157787" cy="3305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9A50C-E5DA-5F43-A301-2F03813C33AE}"/>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ACA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BD6D3-8A82-904C-B43B-D9525462A781}"/>
              </a:ext>
            </a:extLst>
          </p:cNvPr>
          <p:cNvSpPr>
            <a:spLocks noGrp="1"/>
          </p:cNvSpPr>
          <p:nvPr>
            <p:ph sz="quarter" idx="4"/>
          </p:nvPr>
        </p:nvSpPr>
        <p:spPr>
          <a:xfrm>
            <a:off x="6172200" y="2505075"/>
            <a:ext cx="5183188" cy="3301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D734B70-AA78-CD44-BAD9-8096ED33A384}"/>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13" name="Picture 12">
            <a:extLst>
              <a:ext uri="{FF2B5EF4-FFF2-40B4-BE49-F238E27FC236}">
                <a16:creationId xmlns:a16="http://schemas.microsoft.com/office/drawing/2014/main" id="{06B86CD4-DB9B-7A4D-BD22-CD124E78F46C}"/>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4" name="Picture 13">
            <a:extLst>
              <a:ext uri="{FF2B5EF4-FFF2-40B4-BE49-F238E27FC236}">
                <a16:creationId xmlns:a16="http://schemas.microsoft.com/office/drawing/2014/main" id="{37043139-97B0-7A45-96BC-5AB647BB2C39}"/>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5" name="Picture 14">
            <a:extLst>
              <a:ext uri="{FF2B5EF4-FFF2-40B4-BE49-F238E27FC236}">
                <a16:creationId xmlns:a16="http://schemas.microsoft.com/office/drawing/2014/main" id="{698163F7-DD75-D44C-A205-510A30B3B9CA}"/>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17" name="Slide Number Placeholder 5">
            <a:extLst>
              <a:ext uri="{FF2B5EF4-FFF2-40B4-BE49-F238E27FC236}">
                <a16:creationId xmlns:a16="http://schemas.microsoft.com/office/drawing/2014/main" id="{AAB0F651-8497-C14A-8F47-964B3BBC20AB}"/>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8" name="Footer Placeholder 4">
            <a:extLst>
              <a:ext uri="{FF2B5EF4-FFF2-40B4-BE49-F238E27FC236}">
                <a16:creationId xmlns:a16="http://schemas.microsoft.com/office/drawing/2014/main" id="{AF76B5F2-17EE-8E42-9FC5-E041F0BDA5D8}"/>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Tree>
    <p:extLst>
      <p:ext uri="{BB962C8B-B14F-4D97-AF65-F5344CB8AC3E}">
        <p14:creationId xmlns:p14="http://schemas.microsoft.com/office/powerpoint/2010/main" val="2547540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Inser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5C8E-9384-3D4F-ACA5-D51F7561273B}"/>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3F6ED1E4-461A-E441-AE59-0C458163E8D9}"/>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9" name="Picture 8">
            <a:extLst>
              <a:ext uri="{FF2B5EF4-FFF2-40B4-BE49-F238E27FC236}">
                <a16:creationId xmlns:a16="http://schemas.microsoft.com/office/drawing/2014/main" id="{B4C50258-ED1D-D146-8C2E-7B6EC11FDA39}"/>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0" name="Picture 9">
            <a:extLst>
              <a:ext uri="{FF2B5EF4-FFF2-40B4-BE49-F238E27FC236}">
                <a16:creationId xmlns:a16="http://schemas.microsoft.com/office/drawing/2014/main" id="{E845D11A-AA56-7649-B4FF-4EDB81B69E65}"/>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4281409D-059B-EF42-8AF4-59D2793966DA}"/>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13" name="Slide Number Placeholder 5">
            <a:extLst>
              <a:ext uri="{FF2B5EF4-FFF2-40B4-BE49-F238E27FC236}">
                <a16:creationId xmlns:a16="http://schemas.microsoft.com/office/drawing/2014/main" id="{9314E035-BF22-4F48-841A-6E58B4A7C61D}"/>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4" name="Footer Placeholder 4">
            <a:extLst>
              <a:ext uri="{FF2B5EF4-FFF2-40B4-BE49-F238E27FC236}">
                <a16:creationId xmlns:a16="http://schemas.microsoft.com/office/drawing/2014/main" id="{C2B51C5C-94F5-0D42-922A-85E18D677881}"/>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
        <p:nvSpPr>
          <p:cNvPr id="4" name="Table Placeholder 3">
            <a:extLst>
              <a:ext uri="{FF2B5EF4-FFF2-40B4-BE49-F238E27FC236}">
                <a16:creationId xmlns:a16="http://schemas.microsoft.com/office/drawing/2014/main" id="{54B20544-5E5D-814D-BCF2-5DBD36E8A63E}"/>
              </a:ext>
            </a:extLst>
          </p:cNvPr>
          <p:cNvSpPr>
            <a:spLocks noGrp="1"/>
          </p:cNvSpPr>
          <p:nvPr>
            <p:ph type="tbl" sz="quarter" idx="12"/>
          </p:nvPr>
        </p:nvSpPr>
        <p:spPr>
          <a:xfrm>
            <a:off x="838200" y="1690688"/>
            <a:ext cx="10515600" cy="4110037"/>
          </a:xfrm>
        </p:spPr>
        <p:txBody>
          <a:bodyPr/>
          <a:lstStyle/>
          <a:p>
            <a:r>
              <a:rPr lang="en-US"/>
              <a:t>Click icon to add table</a:t>
            </a:r>
            <a:endParaRPr lang="en-US" dirty="0"/>
          </a:p>
        </p:txBody>
      </p:sp>
    </p:spTree>
    <p:extLst>
      <p:ext uri="{BB962C8B-B14F-4D97-AF65-F5344CB8AC3E}">
        <p14:creationId xmlns:p14="http://schemas.microsoft.com/office/powerpoint/2010/main" val="779184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5C8E-9384-3D4F-ACA5-D51F7561273B}"/>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3F6ED1E4-461A-E441-AE59-0C458163E8D9}"/>
              </a:ext>
            </a:extLst>
          </p:cNvPr>
          <p:cNvPicPr>
            <a:picLocks noChangeAspect="1"/>
          </p:cNvPicPr>
          <p:nvPr/>
        </p:nvPicPr>
        <p:blipFill>
          <a:blip r:embed="rId2"/>
          <a:stretch>
            <a:fillRect/>
          </a:stretch>
        </p:blipFill>
        <p:spPr>
          <a:xfrm>
            <a:off x="258074" y="6087873"/>
            <a:ext cx="2319405" cy="630318"/>
          </a:xfrm>
          <a:prstGeom prst="rect">
            <a:avLst/>
          </a:prstGeom>
        </p:spPr>
      </p:pic>
      <p:pic>
        <p:nvPicPr>
          <p:cNvPr id="9" name="Picture 8">
            <a:extLst>
              <a:ext uri="{FF2B5EF4-FFF2-40B4-BE49-F238E27FC236}">
                <a16:creationId xmlns:a16="http://schemas.microsoft.com/office/drawing/2014/main" id="{B4C50258-ED1D-D146-8C2E-7B6EC11FDA39}"/>
              </a:ext>
            </a:extLst>
          </p:cNvPr>
          <p:cNvPicPr>
            <a:picLocks noChangeAspect="1"/>
          </p:cNvPicPr>
          <p:nvPr/>
        </p:nvPicPr>
        <p:blipFill>
          <a:blip r:embed="rId3"/>
          <a:stretch>
            <a:fillRect/>
          </a:stretch>
        </p:blipFill>
        <p:spPr>
          <a:xfrm>
            <a:off x="9690789" y="6022722"/>
            <a:ext cx="2186471" cy="780882"/>
          </a:xfrm>
          <a:prstGeom prst="rect">
            <a:avLst/>
          </a:prstGeom>
        </p:spPr>
      </p:pic>
      <p:pic>
        <p:nvPicPr>
          <p:cNvPr id="10" name="Picture 9">
            <a:extLst>
              <a:ext uri="{FF2B5EF4-FFF2-40B4-BE49-F238E27FC236}">
                <a16:creationId xmlns:a16="http://schemas.microsoft.com/office/drawing/2014/main" id="{E845D11A-AA56-7649-B4FF-4EDB81B69E65}"/>
              </a:ext>
            </a:extLst>
          </p:cNvPr>
          <p:cNvPicPr>
            <a:picLocks noChangeAspect="1"/>
          </p:cNvPicPr>
          <p:nvPr/>
        </p:nvPicPr>
        <p:blipFill rotWithShape="1">
          <a:blip r:embed="rId4"/>
          <a:srcRect b="4829"/>
          <a:stretch/>
        </p:blipFill>
        <p:spPr>
          <a:xfrm>
            <a:off x="0" y="5913032"/>
            <a:ext cx="7543800" cy="72520"/>
          </a:xfrm>
          <a:prstGeom prst="rect">
            <a:avLst/>
          </a:prstGeom>
        </p:spPr>
      </p:pic>
      <p:pic>
        <p:nvPicPr>
          <p:cNvPr id="11" name="Picture 10">
            <a:extLst>
              <a:ext uri="{FF2B5EF4-FFF2-40B4-BE49-F238E27FC236}">
                <a16:creationId xmlns:a16="http://schemas.microsoft.com/office/drawing/2014/main" id="{4281409D-059B-EF42-8AF4-59D2793966DA}"/>
              </a:ext>
            </a:extLst>
          </p:cNvPr>
          <p:cNvPicPr>
            <a:picLocks noChangeAspect="1"/>
          </p:cNvPicPr>
          <p:nvPr/>
        </p:nvPicPr>
        <p:blipFill rotWithShape="1">
          <a:blip r:embed="rId4"/>
          <a:srcRect r="38384"/>
          <a:stretch/>
        </p:blipFill>
        <p:spPr>
          <a:xfrm>
            <a:off x="7543800" y="5909352"/>
            <a:ext cx="4648200" cy="76200"/>
          </a:xfrm>
          <a:prstGeom prst="rect">
            <a:avLst/>
          </a:prstGeom>
        </p:spPr>
      </p:pic>
      <p:sp>
        <p:nvSpPr>
          <p:cNvPr id="13" name="Slide Number Placeholder 5">
            <a:extLst>
              <a:ext uri="{FF2B5EF4-FFF2-40B4-BE49-F238E27FC236}">
                <a16:creationId xmlns:a16="http://schemas.microsoft.com/office/drawing/2014/main" id="{9314E035-BF22-4F48-841A-6E58B4A7C61D}"/>
              </a:ext>
            </a:extLst>
          </p:cNvPr>
          <p:cNvSpPr txBox="1">
            <a:spLocks/>
          </p:cNvSpPr>
          <p:nvPr/>
        </p:nvSpPr>
        <p:spPr>
          <a:xfrm>
            <a:off x="8153400" y="6355028"/>
            <a:ext cx="111980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372DA1-5C04-C44B-8484-8C88969ED193}" type="slidenum">
              <a:rPr lang="en-US" smtClean="0"/>
              <a:pPr/>
              <a:t>‹#›</a:t>
            </a:fld>
            <a:endParaRPr lang="en-US"/>
          </a:p>
        </p:txBody>
      </p:sp>
      <p:sp>
        <p:nvSpPr>
          <p:cNvPr id="14" name="Footer Placeholder 4">
            <a:extLst>
              <a:ext uri="{FF2B5EF4-FFF2-40B4-BE49-F238E27FC236}">
                <a16:creationId xmlns:a16="http://schemas.microsoft.com/office/drawing/2014/main" id="{C2B51C5C-94F5-0D42-922A-85E18D677881}"/>
              </a:ext>
            </a:extLst>
          </p:cNvPr>
          <p:cNvSpPr>
            <a:spLocks noGrp="1"/>
          </p:cNvSpPr>
          <p:nvPr>
            <p:ph type="ftr" sz="quarter" idx="11"/>
          </p:nvPr>
        </p:nvSpPr>
        <p:spPr>
          <a:xfrm>
            <a:off x="4038600" y="6356350"/>
            <a:ext cx="4114800" cy="365125"/>
          </a:xfrm>
          <a:prstGeom prst="rect">
            <a:avLst/>
          </a:prstGeom>
        </p:spPr>
        <p:txBody>
          <a:bodyPr anchor="ctr"/>
          <a:lstStyle>
            <a:lvl1pPr algn="ctr">
              <a:defRPr lang="en-US" sz="1200" kern="1200" dirty="0">
                <a:solidFill>
                  <a:schemeClr val="tx1">
                    <a:tint val="75000"/>
                  </a:schemeClr>
                </a:solidFill>
                <a:latin typeface="+mn-lt"/>
                <a:ea typeface="+mn-ea"/>
                <a:cs typeface="+mn-cs"/>
              </a:defRPr>
            </a:lvl1pPr>
          </a:lstStyle>
          <a:p>
            <a:endParaRPr lang="en-GB" dirty="0"/>
          </a:p>
        </p:txBody>
      </p:sp>
    </p:spTree>
    <p:extLst>
      <p:ext uri="{BB962C8B-B14F-4D97-AF65-F5344CB8AC3E}">
        <p14:creationId xmlns:p14="http://schemas.microsoft.com/office/powerpoint/2010/main" val="4234397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37FE7-F00E-9849-9F40-B7070A8B5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52778E-8EB0-8D48-9813-DB09A4AF99C7}"/>
              </a:ext>
            </a:extLst>
          </p:cNvPr>
          <p:cNvSpPr>
            <a:spLocks noGrp="1"/>
          </p:cNvSpPr>
          <p:nvPr>
            <p:ph type="body" idx="1"/>
          </p:nvPr>
        </p:nvSpPr>
        <p:spPr>
          <a:xfrm>
            <a:off x="838200" y="1825625"/>
            <a:ext cx="10515600" cy="39887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9276673"/>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1" r:id="rId3"/>
    <p:sldLayoutId id="2147483660" r:id="rId4"/>
    <p:sldLayoutId id="2147483650" r:id="rId5"/>
    <p:sldLayoutId id="2147483652" r:id="rId6"/>
    <p:sldLayoutId id="2147483653" r:id="rId7"/>
    <p:sldLayoutId id="2147483664" r:id="rId8"/>
    <p:sldLayoutId id="2147483654" r:id="rId9"/>
    <p:sldLayoutId id="2147483665" r:id="rId10"/>
    <p:sldLayoutId id="2147483655" r:id="rId11"/>
    <p:sldLayoutId id="2147483663" r:id="rId12"/>
    <p:sldLayoutId id="2147483662" r:id="rId13"/>
    <p:sldLayoutId id="2147483656" r:id="rId14"/>
    <p:sldLayoutId id="2147483657" r:id="rId15"/>
    <p:sldLayoutId id="2147483658" r:id="rId16"/>
    <p:sldLayoutId id="2147483659" r:id="rId1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914400" rtl="0" eaLnBrk="1" latinLnBrk="0" hangingPunct="1">
        <a:lnSpc>
          <a:spcPct val="90000"/>
        </a:lnSpc>
        <a:spcBef>
          <a:spcPct val="0"/>
        </a:spcBef>
        <a:buNone/>
        <a:defRPr sz="4400" kern="1200">
          <a:solidFill>
            <a:srgbClr val="44C3D0"/>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37FE7-F00E-9849-9F40-B7070A8B5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52778E-8EB0-8D48-9813-DB09A4AF99C7}"/>
              </a:ext>
            </a:extLst>
          </p:cNvPr>
          <p:cNvSpPr>
            <a:spLocks noGrp="1"/>
          </p:cNvSpPr>
          <p:nvPr>
            <p:ph type="body" idx="1"/>
          </p:nvPr>
        </p:nvSpPr>
        <p:spPr>
          <a:xfrm>
            <a:off x="838200" y="1825625"/>
            <a:ext cx="10515600" cy="39887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04959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rgbClr val="44C3D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9.x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3.bin"/><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nifrs.org/wp-content/uploads/2021/02/Fire-Safety-Law-Are-You-Aware-of-Your-Responsibilities.pdf" TargetMode="External"/><Relationship Id="rId2" Type="http://schemas.openxmlformats.org/officeDocument/2006/relationships/hyperlink" Target="https://www.nifrs.org/wp-content/uploads/2021/02/Educational-Premises.pdf" TargetMode="External"/><Relationship Id="rId1" Type="http://schemas.openxmlformats.org/officeDocument/2006/relationships/slideLayout" Target="../slideLayouts/slideLayout5.xml"/><Relationship Id="rId6" Type="http://schemas.openxmlformats.org/officeDocument/2006/relationships/hyperlink" Target="https://www.nifrs.org/wp-content/uploads/2021/02/Sleeping-Accommodation.pdf" TargetMode="External"/><Relationship Id="rId5" Type="http://schemas.openxmlformats.org/officeDocument/2006/relationships/hyperlink" Target="https://www.nifrs.org/wp-content/uploads/2021/02/Offices-and-Shops.pdf" TargetMode="External"/><Relationship Id="rId4" Type="http://schemas.openxmlformats.org/officeDocument/2006/relationships/hyperlink" Target="Fire-Safety-Law-The-Evacuation-of-Disabled-People-from-Buildings.pdf%20(nifrs.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C3D0"/>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40EC3B8-89AF-49D7-9289-4BE72425BA19}"/>
              </a:ext>
            </a:extLst>
          </p:cNvPr>
          <p:cNvSpPr>
            <a:spLocks noGrp="1"/>
          </p:cNvSpPr>
          <p:nvPr>
            <p:ph type="title"/>
          </p:nvPr>
        </p:nvSpPr>
        <p:spPr>
          <a:xfrm>
            <a:off x="0" y="2357876"/>
            <a:ext cx="12192000" cy="940480"/>
          </a:xfrm>
          <a:effectLst>
            <a:glow rad="228600">
              <a:schemeClr val="accent4">
                <a:satMod val="175000"/>
                <a:alpha val="40000"/>
              </a:schemeClr>
            </a:glow>
          </a:effectLst>
        </p:spPr>
        <p:txBody>
          <a:bodyPr rtlCol="0">
            <a:normAutofit/>
          </a:bodyPr>
          <a:lstStyle/>
          <a:p>
            <a:pPr fontAlgn="auto">
              <a:spcAft>
                <a:spcPts val="0"/>
              </a:spcAft>
              <a:defRPr/>
            </a:pPr>
            <a:r>
              <a:rPr lang="en-GB" sz="4400" b="1" dirty="0">
                <a:latin typeface="Arial" panose="020B0604020202020204" pitchFamily="34" charset="0"/>
                <a:cs typeface="Arial" panose="020B0604020202020204" pitchFamily="34" charset="0"/>
              </a:rPr>
              <a:t>Premises Fire Management Team Training </a:t>
            </a:r>
          </a:p>
        </p:txBody>
      </p:sp>
      <p:sp>
        <p:nvSpPr>
          <p:cNvPr id="3" name="TextBox 2">
            <a:extLst>
              <a:ext uri="{FF2B5EF4-FFF2-40B4-BE49-F238E27FC236}">
                <a16:creationId xmlns:a16="http://schemas.microsoft.com/office/drawing/2014/main" id="{F267793F-D183-4196-98F8-2D5F7D97C1A3}"/>
              </a:ext>
            </a:extLst>
          </p:cNvPr>
          <p:cNvSpPr txBox="1"/>
          <p:nvPr/>
        </p:nvSpPr>
        <p:spPr>
          <a:xfrm>
            <a:off x="9944718" y="5582133"/>
            <a:ext cx="2247282" cy="307777"/>
          </a:xfrm>
          <a:prstGeom prst="rect">
            <a:avLst/>
          </a:prstGeom>
          <a:noFill/>
        </p:spPr>
        <p:txBody>
          <a:bodyPr wrap="none" rtlCol="0">
            <a:spAutoFit/>
          </a:bodyPr>
          <a:lstStyle/>
          <a:p>
            <a:r>
              <a:rPr lang="en-GB" sz="1400" dirty="0">
                <a:solidFill>
                  <a:schemeClr val="bg1"/>
                </a:solidFill>
              </a:rPr>
              <a:t>Last reviewed: January 2025</a:t>
            </a:r>
          </a:p>
        </p:txBody>
      </p:sp>
    </p:spTree>
    <p:extLst>
      <p:ext uri="{BB962C8B-B14F-4D97-AF65-F5344CB8AC3E}">
        <p14:creationId xmlns:p14="http://schemas.microsoft.com/office/powerpoint/2010/main" val="339273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B4B80AB-0709-414E-B073-E90D42896543}"/>
              </a:ext>
            </a:extLst>
          </p:cNvPr>
          <p:cNvSpPr txBox="1">
            <a:spLocks noGrp="1"/>
          </p:cNvSpPr>
          <p:nvPr>
            <p:ph type="title" idx="4294967295"/>
          </p:nvPr>
        </p:nvSpPr>
        <p:spPr>
          <a:xfrm>
            <a:off x="653143" y="333005"/>
            <a:ext cx="8672513" cy="877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Deputy Premises Fire Officer (DPFO)</a:t>
            </a:r>
          </a:p>
        </p:txBody>
      </p:sp>
      <p:sp>
        <p:nvSpPr>
          <p:cNvPr id="8" name="Subtitle 5">
            <a:extLst>
              <a:ext uri="{FF2B5EF4-FFF2-40B4-BE49-F238E27FC236}">
                <a16:creationId xmlns:a16="http://schemas.microsoft.com/office/drawing/2014/main" id="{7451F503-0D77-4F6B-B89A-0F761BA25862}"/>
              </a:ext>
            </a:extLst>
          </p:cNvPr>
          <p:cNvSpPr txBox="1">
            <a:spLocks/>
          </p:cNvSpPr>
          <p:nvPr/>
        </p:nvSpPr>
        <p:spPr>
          <a:xfrm>
            <a:off x="525396" y="1506537"/>
            <a:ext cx="10352314" cy="38449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gn="l">
              <a:lnSpc>
                <a:spcPct val="150000"/>
              </a:lnSpc>
              <a:buFont typeface="Arial" panose="020B0604020202020204" pitchFamily="34" charset="0"/>
              <a:buChar char="•"/>
            </a:pPr>
            <a:r>
              <a:rPr lang="en-GB" altLang="en-US" dirty="0">
                <a:solidFill>
                  <a:srgbClr val="231F20"/>
                </a:solidFill>
                <a:latin typeface="Arial" panose="020B0604020202020204" pitchFamily="34" charset="0"/>
                <a:cs typeface="Arial" panose="020B0604020202020204" pitchFamily="34" charset="0"/>
              </a:rPr>
              <a:t>The DPFO may assist the PFO with the management of Fire Safety on behalf of the Appropriate Person</a:t>
            </a:r>
          </a:p>
          <a:p>
            <a:pPr marL="342900" indent="-342900" algn="l">
              <a:lnSpc>
                <a:spcPct val="150000"/>
              </a:lnSpc>
              <a:buFont typeface="Arial" panose="020B0604020202020204" pitchFamily="34" charset="0"/>
              <a:buChar char="•"/>
            </a:pPr>
            <a:r>
              <a:rPr lang="en-GB" altLang="en-US" dirty="0">
                <a:solidFill>
                  <a:srgbClr val="231F20"/>
                </a:solidFill>
                <a:latin typeface="Arial" panose="020B0604020202020204" pitchFamily="34" charset="0"/>
                <a:cs typeface="Arial" panose="020B0604020202020204" pitchFamily="34" charset="0"/>
              </a:rPr>
              <a:t>Assist the PFO to ensure compliance with all Fire Safety matters </a:t>
            </a:r>
          </a:p>
          <a:p>
            <a:pPr marL="342900" indent="-342900" algn="l">
              <a:lnSpc>
                <a:spcPct val="150000"/>
              </a:lnSpc>
              <a:buFont typeface="Arial" panose="020B0604020202020204" pitchFamily="34" charset="0"/>
              <a:buChar char="•"/>
            </a:pPr>
            <a:r>
              <a:rPr lang="en-GB" altLang="en-US" dirty="0">
                <a:solidFill>
                  <a:srgbClr val="231F20"/>
                </a:solidFill>
                <a:latin typeface="Arial" panose="020B0604020202020204" pitchFamily="34" charset="0"/>
                <a:cs typeface="Arial" panose="020B0604020202020204" pitchFamily="34" charset="0"/>
              </a:rPr>
              <a:t>Assist the PFO in the preparation and update of all Fire Safety Documentation (e.g. Emergency Evacuation Plan etc.)      </a:t>
            </a:r>
            <a:endParaRPr lang="en-GB" altLang="en-US" sz="2800"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53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08-9B87-4EDE-84A3-DFB9FE0B30C3}"/>
              </a:ext>
            </a:extLst>
          </p:cNvPr>
          <p:cNvSpPr>
            <a:spLocks noGrp="1"/>
          </p:cNvSpPr>
          <p:nvPr>
            <p:ph type="title"/>
          </p:nvPr>
        </p:nvSpPr>
        <p:spPr>
          <a:xfrm>
            <a:off x="524312" y="437327"/>
            <a:ext cx="10515600" cy="1266092"/>
          </a:xfrm>
        </p:spPr>
        <p:txBody>
          <a:bodyPr>
            <a:normAutofit fontScale="90000"/>
          </a:bodyPr>
          <a:lstStyle/>
          <a:p>
            <a:r>
              <a:rPr lang="en-GB" altLang="en-US" sz="4400" dirty="0">
                <a:latin typeface="Arial" panose="020B0604020202020204" pitchFamily="34" charset="0"/>
                <a:cs typeface="Arial" panose="020B0604020202020204" pitchFamily="34" charset="0"/>
              </a:rPr>
              <a:t>Evacuation Controller</a:t>
            </a:r>
            <a:br>
              <a:rPr lang="en-GB" altLang="en-US" sz="4400"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0136B301-869B-4A73-9269-07A1468591F1}"/>
              </a:ext>
            </a:extLst>
          </p:cNvPr>
          <p:cNvSpPr>
            <a:spLocks noGrp="1"/>
          </p:cNvSpPr>
          <p:nvPr>
            <p:ph idx="1"/>
          </p:nvPr>
        </p:nvSpPr>
        <p:spPr>
          <a:xfrm>
            <a:off x="290945" y="1319891"/>
            <a:ext cx="11210934" cy="4218217"/>
          </a:xfrm>
        </p:spPr>
        <p:txBody>
          <a:bodyPr>
            <a:normAutofit fontScale="32500" lnSpcReduction="20000"/>
          </a:bodyPr>
          <a:lstStyle/>
          <a:p>
            <a:pPr marL="285750" indent="-285750">
              <a:lnSpc>
                <a:spcPct val="170000"/>
              </a:lnSpc>
              <a:buClr>
                <a:schemeClr val="tx1"/>
              </a:buClr>
            </a:pPr>
            <a:r>
              <a:rPr lang="en-GB" altLang="en-US" sz="5600" dirty="0">
                <a:solidFill>
                  <a:srgbClr val="231F20"/>
                </a:solidFill>
                <a:latin typeface="Arial" panose="020B0604020202020204" pitchFamily="34" charset="0"/>
                <a:cs typeface="Arial" panose="020B0604020202020204" pitchFamily="34" charset="0"/>
              </a:rPr>
              <a:t>The </a:t>
            </a:r>
            <a:r>
              <a:rPr lang="en-GB" sz="5600" dirty="0">
                <a:solidFill>
                  <a:srgbClr val="231F20"/>
                </a:solidFill>
                <a:latin typeface="Arial" panose="020B0604020202020204" pitchFamily="34" charset="0"/>
                <a:cs typeface="Arial" panose="020B0604020202020204" pitchFamily="34" charset="0"/>
              </a:rPr>
              <a:t>Evacuation Controller </a:t>
            </a:r>
            <a:r>
              <a:rPr lang="en-GB" altLang="en-US" sz="5600" dirty="0">
                <a:solidFill>
                  <a:srgbClr val="231F20"/>
                </a:solidFill>
                <a:latin typeface="Arial" panose="020B0604020202020204" pitchFamily="34" charset="0"/>
                <a:cs typeface="Arial" panose="020B0604020202020204" pitchFamily="34" charset="0"/>
              </a:rPr>
              <a:t>co-ordinates the evacuation during a Fire alarm or other emergency</a:t>
            </a:r>
          </a:p>
          <a:p>
            <a:pPr marL="285750" indent="-285750">
              <a:lnSpc>
                <a:spcPct val="170000"/>
              </a:lnSpc>
              <a:buClr>
                <a:schemeClr val="tx1"/>
              </a:buClr>
            </a:pPr>
            <a:r>
              <a:rPr lang="en-GB" sz="5600" dirty="0">
                <a:solidFill>
                  <a:srgbClr val="231F20"/>
                </a:solidFill>
                <a:latin typeface="Arial" panose="020B0604020202020204" pitchFamily="34" charset="0"/>
                <a:cs typeface="Arial" panose="020B0604020202020204" pitchFamily="34" charset="0"/>
              </a:rPr>
              <a:t>They should be fully aware of the Emergency Evacuation Plan </a:t>
            </a:r>
          </a:p>
          <a:p>
            <a:pPr marL="285750" indent="-285750">
              <a:lnSpc>
                <a:spcPct val="170000"/>
              </a:lnSpc>
              <a:buClr>
                <a:schemeClr val="tx1"/>
              </a:buClr>
            </a:pPr>
            <a:r>
              <a:rPr lang="en-GB" altLang="en-US" sz="5600" dirty="0">
                <a:solidFill>
                  <a:srgbClr val="231F20"/>
                </a:solidFill>
                <a:latin typeface="Arial" panose="020B0604020202020204" pitchFamily="34" charset="0"/>
                <a:cs typeface="Arial" panose="020B0604020202020204" pitchFamily="34" charset="0"/>
              </a:rPr>
              <a:t>They should appoint Fire Wardens to pre-assigned locations. During an Emergency Evacuation, Fire Wardens will report the status of their area the Evacuation Controller</a:t>
            </a:r>
          </a:p>
          <a:p>
            <a:pPr marL="285750" indent="-285750">
              <a:lnSpc>
                <a:spcPct val="170000"/>
              </a:lnSpc>
              <a:buClr>
                <a:schemeClr val="tx1"/>
              </a:buClr>
            </a:pPr>
            <a:r>
              <a:rPr lang="en-GB" altLang="en-US" sz="5600" dirty="0">
                <a:solidFill>
                  <a:srgbClr val="231F20"/>
                </a:solidFill>
                <a:latin typeface="Arial" panose="020B0604020202020204" pitchFamily="34" charset="0"/>
                <a:cs typeface="Arial" panose="020B0604020202020204" pitchFamily="34" charset="0"/>
              </a:rPr>
              <a:t>They </a:t>
            </a:r>
            <a:r>
              <a:rPr lang="en-GB" sz="5600" dirty="0">
                <a:solidFill>
                  <a:srgbClr val="231F20"/>
                </a:solidFill>
                <a:latin typeface="Arial" panose="020B0604020202020204" pitchFamily="34" charset="0"/>
                <a:cs typeface="Arial" panose="020B0604020202020204" pitchFamily="34" charset="0"/>
              </a:rPr>
              <a:t>ensure</a:t>
            </a:r>
            <a:r>
              <a:rPr lang="en-GB" altLang="en-US" sz="5600" dirty="0">
                <a:solidFill>
                  <a:srgbClr val="231F20"/>
                </a:solidFill>
                <a:latin typeface="Arial" panose="020B0604020202020204" pitchFamily="34" charset="0"/>
                <a:cs typeface="Arial" panose="020B0604020202020204" pitchFamily="34" charset="0"/>
              </a:rPr>
              <a:t> all Refuge Areas are checked and occupants have been brought to the Assembly Point.</a:t>
            </a:r>
          </a:p>
          <a:p>
            <a:pPr marL="285750" indent="-285750">
              <a:lnSpc>
                <a:spcPct val="170000"/>
              </a:lnSpc>
              <a:buClr>
                <a:schemeClr val="tx1"/>
              </a:buClr>
            </a:pPr>
            <a:r>
              <a:rPr lang="en-GB" altLang="en-US" sz="5600" dirty="0">
                <a:solidFill>
                  <a:srgbClr val="231F20"/>
                </a:solidFill>
                <a:latin typeface="Arial" panose="020B0604020202020204" pitchFamily="34" charset="0"/>
                <a:cs typeface="Arial" panose="020B0604020202020204" pitchFamily="34" charset="0"/>
              </a:rPr>
              <a:t>They </a:t>
            </a:r>
            <a:r>
              <a:rPr lang="en-GB" sz="5600" dirty="0">
                <a:solidFill>
                  <a:srgbClr val="231F20"/>
                </a:solidFill>
                <a:latin typeface="Arial" panose="020B0604020202020204" pitchFamily="34" charset="0"/>
                <a:cs typeface="Arial" panose="020B0604020202020204" pitchFamily="34" charset="0"/>
              </a:rPr>
              <a:t>e</a:t>
            </a:r>
            <a:r>
              <a:rPr lang="en-GB" altLang="en-US" sz="5600" dirty="0">
                <a:solidFill>
                  <a:srgbClr val="231F20"/>
                </a:solidFill>
                <a:latin typeface="Arial" panose="020B0604020202020204" pitchFamily="34" charset="0"/>
                <a:cs typeface="Arial" panose="020B0604020202020204" pitchFamily="34" charset="0"/>
              </a:rPr>
              <a:t>nsure all persons with a Personal Emergency Evacuation Plan (PEEP) are evacuated and the PEEP</a:t>
            </a:r>
            <a:r>
              <a:rPr lang="en-GB" altLang="en-US" sz="5600" b="1" dirty="0">
                <a:solidFill>
                  <a:srgbClr val="231F20"/>
                </a:solidFill>
                <a:latin typeface="Arial" panose="020B0604020202020204" pitchFamily="34" charset="0"/>
                <a:cs typeface="Arial" panose="020B0604020202020204" pitchFamily="34" charset="0"/>
              </a:rPr>
              <a:t> </a:t>
            </a:r>
            <a:r>
              <a:rPr lang="en-GB" altLang="en-US" sz="5600" dirty="0">
                <a:solidFill>
                  <a:srgbClr val="231F20"/>
                </a:solidFill>
                <a:latin typeface="Arial" panose="020B0604020202020204" pitchFamily="34" charset="0"/>
                <a:cs typeface="Arial" panose="020B0604020202020204" pitchFamily="34" charset="0"/>
              </a:rPr>
              <a:t>Assessment</a:t>
            </a:r>
            <a:r>
              <a:rPr lang="en-GB" altLang="en-US" sz="5600" b="1" dirty="0">
                <a:solidFill>
                  <a:srgbClr val="231F20"/>
                </a:solidFill>
                <a:latin typeface="Arial" panose="020B0604020202020204" pitchFamily="34" charset="0"/>
                <a:cs typeface="Arial" panose="020B0604020202020204" pitchFamily="34" charset="0"/>
              </a:rPr>
              <a:t> </a:t>
            </a:r>
            <a:r>
              <a:rPr lang="en-GB" altLang="en-US" sz="5600" dirty="0">
                <a:solidFill>
                  <a:srgbClr val="231F20"/>
                </a:solidFill>
                <a:latin typeface="Arial" panose="020B0604020202020204" pitchFamily="34" charset="0"/>
                <a:cs typeface="Arial" panose="020B0604020202020204" pitchFamily="34" charset="0"/>
              </a:rPr>
              <a:t>is complete and kept with the Emergency Evacuation Plan</a:t>
            </a:r>
          </a:p>
          <a:p>
            <a:pPr marL="285750" indent="-285750">
              <a:lnSpc>
                <a:spcPct val="170000"/>
              </a:lnSpc>
              <a:buClr>
                <a:schemeClr val="tx1"/>
              </a:buClr>
            </a:pPr>
            <a:r>
              <a:rPr lang="en-GB" altLang="en-US" sz="5400" dirty="0">
                <a:solidFill>
                  <a:srgbClr val="231F20"/>
                </a:solidFill>
                <a:latin typeface="Arial" panose="020B0604020202020204" pitchFamily="34" charset="0"/>
                <a:cs typeface="Arial" panose="020B0604020202020204" pitchFamily="34" charset="0"/>
              </a:rPr>
              <a:t>They should be the main point of contact with the emergency services</a:t>
            </a:r>
          </a:p>
          <a:p>
            <a:pPr marL="285750" indent="-285750">
              <a:lnSpc>
                <a:spcPct val="120000"/>
              </a:lnSpc>
              <a:buClr>
                <a:schemeClr val="tx1"/>
              </a:buClr>
            </a:pPr>
            <a:endParaRPr lang="en-GB" altLang="en-US" sz="5500" b="1" dirty="0">
              <a:solidFill>
                <a:srgbClr val="FF0000"/>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7786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e Assembly point sign">
            <a:extLst>
              <a:ext uri="{FF2B5EF4-FFF2-40B4-BE49-F238E27FC236}">
                <a16:creationId xmlns:a16="http://schemas.microsoft.com/office/drawing/2014/main" id="{3F97E070-9649-4BA1-8CEF-CFDC5A403670}"/>
              </a:ext>
            </a:extLst>
          </p:cNvPr>
          <p:cNvPicPr>
            <a:picLocks noChangeAspect="1"/>
          </p:cNvPicPr>
          <p:nvPr/>
        </p:nvPicPr>
        <p:blipFill>
          <a:blip r:embed="rId2">
            <a:alphaModFix/>
          </a:blip>
          <a:stretch>
            <a:fillRect/>
          </a:stretch>
        </p:blipFill>
        <p:spPr>
          <a:xfrm>
            <a:off x="6781800" y="693611"/>
            <a:ext cx="4763955" cy="4763955"/>
          </a:xfrm>
          <a:prstGeom prst="rect">
            <a:avLst/>
          </a:prstGeom>
        </p:spPr>
      </p:pic>
      <p:sp>
        <p:nvSpPr>
          <p:cNvPr id="2" name="Title 1">
            <a:extLst>
              <a:ext uri="{FF2B5EF4-FFF2-40B4-BE49-F238E27FC236}">
                <a16:creationId xmlns:a16="http://schemas.microsoft.com/office/drawing/2014/main" id="{DCC11054-179F-45AB-B19D-0187CABAC49A}"/>
              </a:ext>
            </a:extLst>
          </p:cNvPr>
          <p:cNvSpPr>
            <a:spLocks noGrp="1"/>
          </p:cNvSpPr>
          <p:nvPr>
            <p:ph type="title"/>
          </p:nvPr>
        </p:nvSpPr>
        <p:spPr>
          <a:xfrm>
            <a:off x="510595" y="864651"/>
            <a:ext cx="11170810" cy="872006"/>
          </a:xfrm>
        </p:spPr>
        <p:txBody>
          <a:bodyPr>
            <a:normAutofit fontScale="90000"/>
          </a:bodyPr>
          <a:lstStyle/>
          <a:p>
            <a:r>
              <a:rPr lang="en-GB" altLang="en-US" dirty="0">
                <a:latin typeface="+mn-lt"/>
              </a:rPr>
              <a:t>Evacuation Controller – Liaising with the Emergency </a:t>
            </a:r>
            <a:r>
              <a:rPr lang="en-GB" altLang="en-US" sz="4400" dirty="0">
                <a:latin typeface="+mn-lt"/>
              </a:rPr>
              <a:t>Services</a:t>
            </a:r>
            <a:br>
              <a:rPr lang="en-GB" altLang="en-US" sz="4400" dirty="0">
                <a:solidFill>
                  <a:srgbClr val="33CCCC"/>
                </a:solidFill>
                <a:latin typeface="+mn-lt"/>
              </a:rPr>
            </a:br>
            <a:endParaRPr lang="en-GB" dirty="0"/>
          </a:p>
        </p:txBody>
      </p:sp>
      <p:sp>
        <p:nvSpPr>
          <p:cNvPr id="3" name="Content Placeholder 2">
            <a:extLst>
              <a:ext uri="{FF2B5EF4-FFF2-40B4-BE49-F238E27FC236}">
                <a16:creationId xmlns:a16="http://schemas.microsoft.com/office/drawing/2014/main" id="{ECA634B5-EBF0-40B5-8B1B-BC366385BB57}"/>
              </a:ext>
            </a:extLst>
          </p:cNvPr>
          <p:cNvSpPr>
            <a:spLocks noGrp="1"/>
          </p:cNvSpPr>
          <p:nvPr>
            <p:ph idx="1"/>
          </p:nvPr>
        </p:nvSpPr>
        <p:spPr>
          <a:xfrm>
            <a:off x="510595" y="1909329"/>
            <a:ext cx="6271205" cy="3988766"/>
          </a:xfrm>
        </p:spPr>
        <p:txBody>
          <a:bodyPr>
            <a:normAutofit/>
          </a:bodyPr>
          <a:lstStyle/>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Has everybody left the building?</a:t>
            </a: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How many people are missing and/or injured?</a:t>
            </a: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Where is the Fire?</a:t>
            </a: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What is on Fire?</a:t>
            </a: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What hazards are there?</a:t>
            </a: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Are there floor plans of the building?</a:t>
            </a: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Means of access?</a:t>
            </a:r>
          </a:p>
          <a:p>
            <a:pPr marL="0" indent="0">
              <a:buNone/>
            </a:pPr>
            <a:endParaRPr lang="en-GB" dirty="0"/>
          </a:p>
        </p:txBody>
      </p:sp>
      <p:sp>
        <p:nvSpPr>
          <p:cNvPr id="4" name="Text Box 3">
            <a:extLst>
              <a:ext uri="{FF2B5EF4-FFF2-40B4-BE49-F238E27FC236}">
                <a16:creationId xmlns:a16="http://schemas.microsoft.com/office/drawing/2014/main" id="{F7B35C99-2DEA-4A10-96A4-33FF4B448486}"/>
              </a:ext>
            </a:extLst>
          </p:cNvPr>
          <p:cNvSpPr txBox="1">
            <a:spLocks noChangeArrowheads="1"/>
          </p:cNvSpPr>
          <p:nvPr/>
        </p:nvSpPr>
        <p:spPr bwMode="auto">
          <a:xfrm>
            <a:off x="2176069" y="4682378"/>
            <a:ext cx="7839861"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spcBef>
                <a:spcPct val="50000"/>
              </a:spcBef>
            </a:pPr>
            <a:endParaRPr lang="en-GB" altLang="en-US" sz="1600" b="1" dirty="0">
              <a:solidFill>
                <a:srgbClr val="231F20"/>
              </a:solidFill>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spcBef>
                <a:spcPct val="50000"/>
              </a:spcBef>
            </a:pPr>
            <a:r>
              <a:rPr lang="en-GB" altLang="en-US" sz="1600" b="1"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ONCE AT THE ASSEMBLY POINT THE EVACUATION CONTROLLER MUST CONFIRM THAT EVERYONE IS ACCOUNTED FOR</a:t>
            </a:r>
          </a:p>
          <a:p>
            <a:pPr algn="ctr" eaLnBrk="1" hangingPunct="1">
              <a:spcBef>
                <a:spcPct val="50000"/>
              </a:spcBef>
            </a:pPr>
            <a:endParaRPr lang="en-GB" altLang="en-US" sz="1600" b="1"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spcBef>
                <a:spcPct val="50000"/>
              </a:spcBef>
            </a:pPr>
            <a:endParaRPr lang="en-GB" altLang="en-US" sz="1600" b="1"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spcBef>
                <a:spcPct val="50000"/>
              </a:spcBef>
            </a:pPr>
            <a:endParaRPr lang="en-GB" altLang="en-US" sz="1600" b="1"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spcBef>
                <a:spcPct val="50000"/>
              </a:spcBef>
            </a:pPr>
            <a:endParaRPr lang="en-GB" altLang="en-US" sz="1600" b="1"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183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2672-62B0-461C-915B-56C5A9E45159}"/>
              </a:ext>
            </a:extLst>
          </p:cNvPr>
          <p:cNvSpPr>
            <a:spLocks noGrp="1"/>
          </p:cNvSpPr>
          <p:nvPr>
            <p:ph type="title"/>
          </p:nvPr>
        </p:nvSpPr>
        <p:spPr>
          <a:xfrm>
            <a:off x="838200" y="284442"/>
            <a:ext cx="10515600" cy="1325563"/>
          </a:xfrm>
        </p:spPr>
        <p:txBody>
          <a:bodyPr/>
          <a:lstStyle/>
          <a:p>
            <a:r>
              <a:rPr lang="en-US" altLang="en-US" sz="4400" dirty="0">
                <a:latin typeface="Arial" panose="020B0604020202020204" pitchFamily="34" charset="0"/>
                <a:cs typeface="Arial" panose="020B0604020202020204" pitchFamily="34" charset="0"/>
              </a:rPr>
              <a:t>Fire Warden </a:t>
            </a:r>
            <a:br>
              <a:rPr lang="en-GB" altLang="en-US" sz="4400"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8DEE0905-EE72-4302-84B3-160C5F1CC73C}"/>
              </a:ext>
            </a:extLst>
          </p:cNvPr>
          <p:cNvSpPr>
            <a:spLocks noGrp="1"/>
          </p:cNvSpPr>
          <p:nvPr>
            <p:ph idx="1"/>
          </p:nvPr>
        </p:nvSpPr>
        <p:spPr>
          <a:xfrm>
            <a:off x="838200" y="1228429"/>
            <a:ext cx="6987988" cy="3988766"/>
          </a:xfrm>
        </p:spPr>
        <p:txBody>
          <a:bodyPr>
            <a:normAutofit fontScale="85000" lnSpcReduction="20000"/>
          </a:bodyPr>
          <a:lstStyle/>
          <a:p>
            <a:pPr marL="342900" indent="-342900" algn="l">
              <a:buClr>
                <a:schemeClr val="tx1"/>
              </a:buClr>
              <a:buFont typeface="Arial" panose="020B0604020202020204" pitchFamily="34" charset="0"/>
              <a:buChar char="•"/>
            </a:pPr>
            <a:r>
              <a:rPr lang="en-US" altLang="en-US" sz="2800" dirty="0">
                <a:solidFill>
                  <a:srgbClr val="231F20"/>
                </a:solidFill>
                <a:latin typeface="Arial" panose="020B0604020202020204" pitchFamily="34" charset="0"/>
                <a:cs typeface="Arial" panose="020B0604020202020204" pitchFamily="34" charset="0"/>
              </a:rPr>
              <a:t>Know the area you are responsible for (floor/corridor/block)</a:t>
            </a:r>
          </a:p>
          <a:p>
            <a:pPr algn="l">
              <a:buClr>
                <a:schemeClr val="tx1"/>
              </a:buClr>
            </a:pPr>
            <a:endParaRPr lang="en-US" altLang="en-US" sz="2800" dirty="0">
              <a:solidFill>
                <a:srgbClr val="231F20"/>
              </a:solidFill>
              <a:latin typeface="Arial" panose="020B0604020202020204" pitchFamily="34" charset="0"/>
              <a:cs typeface="Arial" panose="020B0604020202020204" pitchFamily="34" charset="0"/>
            </a:endParaRPr>
          </a:p>
          <a:p>
            <a:pPr marL="342900" indent="-342900" algn="l">
              <a:buClr>
                <a:schemeClr val="tx1"/>
              </a:buClr>
              <a:buFont typeface="Arial" panose="020B0604020202020204" pitchFamily="34" charset="0"/>
              <a:buChar char="•"/>
            </a:pPr>
            <a:r>
              <a:rPr lang="en-US" altLang="en-US" sz="2800" dirty="0">
                <a:solidFill>
                  <a:srgbClr val="231F20"/>
                </a:solidFill>
                <a:latin typeface="Arial" panose="020B0604020202020204" pitchFamily="34" charset="0"/>
                <a:cs typeface="Arial" panose="020B0604020202020204" pitchFamily="34" charset="0"/>
              </a:rPr>
              <a:t>Ensure Fire Doors are kept closed </a:t>
            </a:r>
          </a:p>
          <a:p>
            <a:pPr marL="342900" indent="-342900" algn="l">
              <a:buClr>
                <a:schemeClr val="tx1"/>
              </a:buClr>
              <a:buFont typeface="Arial" panose="020B0604020202020204" pitchFamily="34" charset="0"/>
              <a:buChar char="•"/>
            </a:pPr>
            <a:endParaRPr lang="en-US" altLang="en-US" sz="2800" dirty="0">
              <a:solidFill>
                <a:srgbClr val="231F20"/>
              </a:solidFill>
              <a:latin typeface="Arial" panose="020B0604020202020204" pitchFamily="34" charset="0"/>
              <a:cs typeface="Arial" panose="020B0604020202020204" pitchFamily="34" charset="0"/>
            </a:endParaRPr>
          </a:p>
          <a:p>
            <a:pPr marL="342900" indent="-342900" algn="l">
              <a:buClr>
                <a:schemeClr val="tx1"/>
              </a:buClr>
              <a:buFont typeface="Arial" panose="020B0604020202020204" pitchFamily="34" charset="0"/>
              <a:buChar char="•"/>
            </a:pPr>
            <a:r>
              <a:rPr lang="en-US" altLang="en-US" sz="2800" dirty="0">
                <a:solidFill>
                  <a:srgbClr val="231F20"/>
                </a:solidFill>
                <a:latin typeface="Arial" panose="020B0604020202020204" pitchFamily="34" charset="0"/>
                <a:cs typeface="Arial" panose="020B0604020202020204" pitchFamily="34" charset="0"/>
              </a:rPr>
              <a:t>Ensure that escape routes are available for use</a:t>
            </a:r>
          </a:p>
          <a:p>
            <a:pPr marL="342900" indent="-342900" algn="l">
              <a:buClr>
                <a:schemeClr val="tx1"/>
              </a:buClr>
              <a:buFont typeface="Arial" panose="020B0604020202020204" pitchFamily="34" charset="0"/>
              <a:buChar char="•"/>
            </a:pPr>
            <a:endParaRPr lang="en-US" altLang="en-US" sz="2800" dirty="0">
              <a:solidFill>
                <a:srgbClr val="231F20"/>
              </a:solidFill>
              <a:latin typeface="Arial" panose="020B0604020202020204" pitchFamily="34" charset="0"/>
              <a:cs typeface="Arial" panose="020B0604020202020204" pitchFamily="34" charset="0"/>
            </a:endParaRPr>
          </a:p>
          <a:p>
            <a:pPr marL="342900" indent="-342900" algn="l">
              <a:buClr>
                <a:schemeClr val="tx1"/>
              </a:buClr>
              <a:buFont typeface="Arial" panose="020B0604020202020204" pitchFamily="34" charset="0"/>
              <a:buChar char="•"/>
            </a:pPr>
            <a:r>
              <a:rPr lang="en-US" altLang="en-US" sz="2800" dirty="0">
                <a:solidFill>
                  <a:srgbClr val="231F20"/>
                </a:solidFill>
                <a:latin typeface="Arial" panose="020B0604020202020204" pitchFamily="34" charset="0"/>
                <a:cs typeface="Arial" panose="020B0604020202020204" pitchFamily="34" charset="0"/>
              </a:rPr>
              <a:t>Identify hazards in the workplace</a:t>
            </a:r>
          </a:p>
          <a:p>
            <a:pPr marL="342900" indent="-342900" algn="l">
              <a:buClr>
                <a:schemeClr val="tx1"/>
              </a:buClr>
              <a:buFont typeface="Arial" panose="020B0604020202020204" pitchFamily="34" charset="0"/>
              <a:buChar char="•"/>
            </a:pPr>
            <a:endParaRPr lang="en-US" altLang="en-US" sz="2800" dirty="0">
              <a:solidFill>
                <a:srgbClr val="231F20"/>
              </a:solidFill>
              <a:latin typeface="Arial" panose="020B0604020202020204" pitchFamily="34" charset="0"/>
              <a:cs typeface="Arial" panose="020B0604020202020204" pitchFamily="34" charset="0"/>
            </a:endParaRPr>
          </a:p>
          <a:p>
            <a:pPr marL="342900" indent="-342900" algn="l">
              <a:buClr>
                <a:schemeClr val="tx1"/>
              </a:buClr>
              <a:buFont typeface="Arial" panose="020B0604020202020204" pitchFamily="34" charset="0"/>
              <a:buChar char="•"/>
            </a:pPr>
            <a:r>
              <a:rPr lang="en-US" altLang="en-US" sz="2800" dirty="0">
                <a:solidFill>
                  <a:srgbClr val="231F20"/>
                </a:solidFill>
                <a:latin typeface="Arial" panose="020B0604020202020204" pitchFamily="34" charset="0"/>
                <a:cs typeface="Arial" panose="020B0604020202020204" pitchFamily="34" charset="0"/>
              </a:rPr>
              <a:t>Ensure Smoke and Heat Detectors are not covered or missing</a:t>
            </a:r>
          </a:p>
          <a:p>
            <a:pPr marL="0" indent="0" algn="l">
              <a:buClr>
                <a:schemeClr val="tx1"/>
              </a:buClr>
              <a:buNone/>
            </a:pPr>
            <a:endParaRPr lang="en-US" dirty="0">
              <a:latin typeface="Arial" panose="020B0604020202020204" pitchFamily="34" charset="0"/>
              <a:cs typeface="Arial" panose="020B0604020202020204" pitchFamily="34" charset="0"/>
            </a:endParaRPr>
          </a:p>
        </p:txBody>
      </p:sp>
      <p:pic>
        <p:nvPicPr>
          <p:cNvPr id="4" name="Picture 3" descr="Fire Warden Vest">
            <a:extLst>
              <a:ext uri="{FF2B5EF4-FFF2-40B4-BE49-F238E27FC236}">
                <a16:creationId xmlns:a16="http://schemas.microsoft.com/office/drawing/2014/main" id="{D7D2F031-3983-422C-A3F5-FBF7538FD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188" y="1228429"/>
            <a:ext cx="4176712" cy="4176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A3E9B-85F3-4FB0-94F0-91FCDB43D867}"/>
              </a:ext>
            </a:extLst>
          </p:cNvPr>
          <p:cNvSpPr>
            <a:spLocks noGrp="1"/>
          </p:cNvSpPr>
          <p:nvPr>
            <p:ph type="title"/>
          </p:nvPr>
        </p:nvSpPr>
        <p:spPr>
          <a:xfrm>
            <a:off x="587912" y="356160"/>
            <a:ext cx="11016175" cy="1365201"/>
          </a:xfrm>
        </p:spPr>
        <p:txBody>
          <a:bodyPr>
            <a:normAutofit/>
          </a:bodyPr>
          <a:lstStyle/>
          <a:p>
            <a:r>
              <a:rPr lang="en-GB" altLang="en-US" sz="4400" dirty="0">
                <a:solidFill>
                  <a:srgbClr val="33CCCC"/>
                </a:solidFill>
                <a:latin typeface="Arial" panose="020B0604020202020204" pitchFamily="34" charset="0"/>
                <a:cs typeface="Arial" panose="020B0604020202020204" pitchFamily="34" charset="0"/>
              </a:rPr>
              <a:t>Fire Warden</a:t>
            </a:r>
            <a:endParaRPr lang="en-GB" b="1" dirty="0"/>
          </a:p>
        </p:txBody>
      </p:sp>
      <p:sp>
        <p:nvSpPr>
          <p:cNvPr id="3" name="Content Placeholder 2">
            <a:extLst>
              <a:ext uri="{FF2B5EF4-FFF2-40B4-BE49-F238E27FC236}">
                <a16:creationId xmlns:a16="http://schemas.microsoft.com/office/drawing/2014/main" id="{980DBD93-9994-489F-983B-16657D9F842F}"/>
              </a:ext>
            </a:extLst>
          </p:cNvPr>
          <p:cNvSpPr>
            <a:spLocks noGrp="1"/>
          </p:cNvSpPr>
          <p:nvPr>
            <p:ph idx="1"/>
          </p:nvPr>
        </p:nvSpPr>
        <p:spPr>
          <a:xfrm>
            <a:off x="542191" y="1512304"/>
            <a:ext cx="11107616" cy="4336366"/>
          </a:xfrm>
        </p:spPr>
        <p:txBody>
          <a:bodyPr>
            <a:normAutofit/>
          </a:bodyPr>
          <a:lstStyle/>
          <a:p>
            <a:pPr>
              <a:lnSpc>
                <a:spcPct val="150000"/>
              </a:lnSpc>
              <a:buClr>
                <a:schemeClr val="tx1"/>
              </a:buClr>
              <a:defRPr/>
            </a:pPr>
            <a:r>
              <a:rPr lang="en-US" altLang="en-US" sz="2000" dirty="0">
                <a:solidFill>
                  <a:srgbClr val="231F20"/>
                </a:solidFill>
                <a:latin typeface="Arial" panose="020B0604020202020204" pitchFamily="34" charset="0"/>
                <a:cs typeface="Arial" panose="020B0604020202020204" pitchFamily="34" charset="0"/>
              </a:rPr>
              <a:t>Ensure a Manual Control Point (MCP) has been activated and that everyone is aware of the alarm. </a:t>
            </a:r>
            <a:r>
              <a:rPr lang="en-GB" altLang="en-US" sz="2000" dirty="0">
                <a:solidFill>
                  <a:srgbClr val="231F20"/>
                </a:solidFill>
                <a:latin typeface="Arial" panose="020B0604020202020204" pitchFamily="34" charset="0"/>
                <a:ea typeface="ＭＳ Ｐゴシック" panose="020B0600070205080204" pitchFamily="34" charset="-128"/>
              </a:rPr>
              <a:t>MCP’s are located at Fire exit doors and at changes of level in the building</a:t>
            </a:r>
            <a:endParaRPr lang="en-US" altLang="en-US" sz="2000" dirty="0">
              <a:solidFill>
                <a:srgbClr val="231F20"/>
              </a:solidFill>
              <a:latin typeface="Arial" panose="020B0604020202020204" pitchFamily="34" charset="0"/>
              <a:cs typeface="Arial" panose="020B0604020202020204" pitchFamily="34" charset="0"/>
            </a:endParaRPr>
          </a:p>
          <a:p>
            <a:pPr>
              <a:lnSpc>
                <a:spcPct val="150000"/>
              </a:lnSpc>
              <a:buClr>
                <a:schemeClr val="tx1"/>
              </a:buClr>
              <a:defRPr/>
            </a:pPr>
            <a:r>
              <a:rPr lang="en-US" altLang="en-US" sz="2000" dirty="0">
                <a:solidFill>
                  <a:srgbClr val="231F20"/>
                </a:solidFill>
                <a:latin typeface="Arial" panose="020B0604020202020204" pitchFamily="34" charset="0"/>
                <a:cs typeface="Arial" panose="020B0604020202020204" pitchFamily="34" charset="0"/>
              </a:rPr>
              <a:t>Check the area for which you have responsibility is clear of all persons and all doors are closed</a:t>
            </a:r>
          </a:p>
          <a:p>
            <a:pPr>
              <a:lnSpc>
                <a:spcPct val="150000"/>
              </a:lnSpc>
              <a:buClr>
                <a:schemeClr val="tx1"/>
              </a:buClr>
              <a:defRPr/>
            </a:pPr>
            <a:r>
              <a:rPr lang="en-US" altLang="en-US" sz="2000" dirty="0">
                <a:solidFill>
                  <a:srgbClr val="231F20"/>
                </a:solidFill>
                <a:latin typeface="Arial" panose="020B0604020202020204" pitchFamily="34" charset="0"/>
                <a:cs typeface="Arial" panose="020B0604020202020204" pitchFamily="34" charset="0"/>
              </a:rPr>
              <a:t>Ensure staff, students and visitors leave promptly</a:t>
            </a:r>
          </a:p>
          <a:p>
            <a:pPr>
              <a:lnSpc>
                <a:spcPct val="150000"/>
              </a:lnSpc>
              <a:buClr>
                <a:schemeClr val="tx1"/>
              </a:buClr>
              <a:defRPr/>
            </a:pPr>
            <a:r>
              <a:rPr lang="en-US" altLang="en-US" sz="2000" dirty="0">
                <a:solidFill>
                  <a:srgbClr val="231F20"/>
                </a:solidFill>
                <a:latin typeface="Arial" panose="020B0604020202020204" pitchFamily="34" charset="0"/>
                <a:cs typeface="Arial" panose="020B0604020202020204" pitchFamily="34" charset="0"/>
              </a:rPr>
              <a:t>Check that anyone with a disability receives assistance</a:t>
            </a:r>
          </a:p>
          <a:p>
            <a:pPr>
              <a:lnSpc>
                <a:spcPct val="150000"/>
              </a:lnSpc>
              <a:buClr>
                <a:schemeClr val="tx1"/>
              </a:buClr>
              <a:defRPr/>
            </a:pPr>
            <a:r>
              <a:rPr lang="en-US" altLang="en-US" sz="2000" dirty="0">
                <a:solidFill>
                  <a:srgbClr val="231F20"/>
                </a:solidFill>
                <a:latin typeface="Arial" panose="020B0604020202020204" pitchFamily="34" charset="0"/>
                <a:cs typeface="Arial" panose="020B0604020202020204" pitchFamily="34" charset="0"/>
              </a:rPr>
              <a:t>Liaise with the Evacuation Controller at the assembly point </a:t>
            </a:r>
          </a:p>
          <a:p>
            <a:pPr>
              <a:lnSpc>
                <a:spcPct val="150000"/>
              </a:lnSpc>
              <a:buClr>
                <a:schemeClr val="tx1"/>
              </a:buClr>
              <a:defRPr/>
            </a:pPr>
            <a:r>
              <a:rPr lang="en-GB" altLang="en-US" sz="2000" dirty="0">
                <a:solidFill>
                  <a:srgbClr val="231F20"/>
                </a:solidFill>
                <a:latin typeface="Arial" panose="020B0604020202020204" pitchFamily="34" charset="0"/>
                <a:cs typeface="Arial" panose="020B0604020202020204" pitchFamily="34" charset="0"/>
              </a:rPr>
              <a:t>Prevent evacuees from re-entering the building until safe</a:t>
            </a:r>
            <a:endParaRPr lang="en-US" altLang="en-US" sz="2000" dirty="0">
              <a:solidFill>
                <a:srgbClr val="231F20"/>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2326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498440-D4D0-4199-BDFB-A9C3E901CB29}"/>
              </a:ext>
            </a:extLst>
          </p:cNvPr>
          <p:cNvSpPr txBox="1">
            <a:spLocks noGrp="1"/>
          </p:cNvSpPr>
          <p:nvPr>
            <p:ph type="title" idx="4294967295"/>
          </p:nvPr>
        </p:nvSpPr>
        <p:spPr>
          <a:xfrm>
            <a:off x="633692" y="471348"/>
            <a:ext cx="10515600" cy="8586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0" i="0" u="none" strike="noStrike" kern="1200" cap="none" spc="0" normalizeH="0" baseline="0" noProof="0" dirty="0">
                <a:ln>
                  <a:noFill/>
                </a:ln>
                <a:solidFill>
                  <a:srgbClr val="33CCCC"/>
                </a:solidFill>
                <a:effectLst/>
                <a:uLnTx/>
                <a:uFillTx/>
                <a:latin typeface="Arial" panose="020B0604020202020204" pitchFamily="34" charset="0"/>
                <a:ea typeface="+mj-ea"/>
                <a:cs typeface="Arial" panose="020B0604020202020204" pitchFamily="34" charset="0"/>
              </a:rPr>
              <a:t>Fire Warden</a:t>
            </a:r>
          </a:p>
        </p:txBody>
      </p:sp>
      <p:sp>
        <p:nvSpPr>
          <p:cNvPr id="5" name="Subtitle 2">
            <a:extLst>
              <a:ext uri="{FF2B5EF4-FFF2-40B4-BE49-F238E27FC236}">
                <a16:creationId xmlns:a16="http://schemas.microsoft.com/office/drawing/2014/main" id="{EBBCB0D3-341A-4577-88F0-5B75C6B10378}"/>
              </a:ext>
            </a:extLst>
          </p:cNvPr>
          <p:cNvSpPr txBox="1">
            <a:spLocks/>
          </p:cNvSpPr>
          <p:nvPr/>
        </p:nvSpPr>
        <p:spPr>
          <a:xfrm>
            <a:off x="633692" y="1053569"/>
            <a:ext cx="9515960" cy="410316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70000"/>
              </a:lnSpc>
              <a:defRPr/>
            </a:pPr>
            <a:endParaRPr lang="en-GB" altLang="en-US" dirty="0">
              <a:latin typeface="Arial" panose="020B0604020202020204" pitchFamily="34" charset="0"/>
              <a:cs typeface="Arial" panose="020B0604020202020204" pitchFamily="34" charset="0"/>
            </a:endParaRPr>
          </a:p>
          <a:p>
            <a:pPr marL="285750" indent="-285750" algn="l">
              <a:lnSpc>
                <a:spcPct val="170000"/>
              </a:lnSpc>
              <a:buClr>
                <a:schemeClr val="tx1"/>
              </a:buClr>
              <a:buFont typeface="Arial" panose="020B0604020202020204" pitchFamily="34" charset="0"/>
              <a:buChar char="•"/>
              <a:defRPr/>
            </a:pPr>
            <a:r>
              <a:rPr lang="en-GB" altLang="en-US" sz="2800" dirty="0">
                <a:solidFill>
                  <a:srgbClr val="231F20"/>
                </a:solidFill>
                <a:latin typeface="Arial" panose="020B0604020202020204" pitchFamily="34" charset="0"/>
                <a:cs typeface="Arial" panose="020B0604020202020204" pitchFamily="34" charset="0"/>
              </a:rPr>
              <a:t>Make yourself familiar with the risks in the building</a:t>
            </a:r>
          </a:p>
          <a:p>
            <a:pPr marL="285750" indent="-285750" algn="l">
              <a:lnSpc>
                <a:spcPct val="170000"/>
              </a:lnSpc>
              <a:buClr>
                <a:schemeClr val="tx1"/>
              </a:buClr>
              <a:buFont typeface="Arial" panose="020B0604020202020204" pitchFamily="34" charset="0"/>
              <a:buChar char="•"/>
              <a:defRPr/>
            </a:pPr>
            <a:r>
              <a:rPr lang="en-GB" altLang="en-US" sz="2800" dirty="0">
                <a:solidFill>
                  <a:srgbClr val="231F20"/>
                </a:solidFill>
                <a:latin typeface="Arial" panose="020B0604020202020204" pitchFamily="34" charset="0"/>
                <a:cs typeface="Arial" panose="020B0604020202020204" pitchFamily="34" charset="0"/>
              </a:rPr>
              <a:t>Understand the control measures</a:t>
            </a:r>
          </a:p>
          <a:p>
            <a:pPr marL="285750" indent="-285750" algn="l">
              <a:lnSpc>
                <a:spcPct val="170000"/>
              </a:lnSpc>
              <a:buClr>
                <a:schemeClr val="tx1"/>
              </a:buClr>
              <a:buFont typeface="Arial" panose="020B0604020202020204" pitchFamily="34" charset="0"/>
              <a:buChar char="•"/>
              <a:defRPr/>
            </a:pPr>
            <a:r>
              <a:rPr lang="en-GB" altLang="en-US" sz="2800" dirty="0">
                <a:solidFill>
                  <a:srgbClr val="231F20"/>
                </a:solidFill>
                <a:latin typeface="Arial" panose="020B0604020202020204" pitchFamily="34" charset="0"/>
                <a:cs typeface="Arial" panose="020B0604020202020204" pitchFamily="34" charset="0"/>
              </a:rPr>
              <a:t>Pass on guidance to others</a:t>
            </a:r>
          </a:p>
          <a:p>
            <a:pPr marL="285750" indent="-285750" algn="l">
              <a:lnSpc>
                <a:spcPct val="170000"/>
              </a:lnSpc>
              <a:buClr>
                <a:schemeClr val="tx1"/>
              </a:buClr>
              <a:buFont typeface="Arial" panose="020B0604020202020204" pitchFamily="34" charset="0"/>
              <a:buChar char="•"/>
              <a:defRPr/>
            </a:pPr>
            <a:r>
              <a:rPr lang="en-GB" altLang="en-US" sz="2800" dirty="0">
                <a:solidFill>
                  <a:srgbClr val="231F20"/>
                </a:solidFill>
                <a:latin typeface="Arial" panose="020B0604020202020204" pitchFamily="34" charset="0"/>
                <a:cs typeface="Arial" panose="020B0604020202020204" pitchFamily="34" charset="0"/>
              </a:rPr>
              <a:t>Be alert to new risks being introduced</a:t>
            </a:r>
          </a:p>
          <a:p>
            <a:pPr marL="285750" indent="-285750" algn="l">
              <a:lnSpc>
                <a:spcPct val="170000"/>
              </a:lnSpc>
              <a:buClr>
                <a:schemeClr val="tx1"/>
              </a:buClr>
              <a:buFont typeface="Arial" panose="020B0604020202020204" pitchFamily="34" charset="0"/>
              <a:buChar char="•"/>
              <a:defRPr/>
            </a:pPr>
            <a:r>
              <a:rPr lang="en-GB" altLang="en-US" sz="2800" dirty="0">
                <a:solidFill>
                  <a:srgbClr val="231F20"/>
                </a:solidFill>
                <a:latin typeface="Arial" panose="020B0604020202020204" pitchFamily="34" charset="0"/>
                <a:cs typeface="Arial" panose="020B0604020202020204" pitchFamily="34" charset="0"/>
              </a:rPr>
              <a:t>Report hazards to the PFO</a:t>
            </a:r>
          </a:p>
          <a:p>
            <a:pPr marL="285750" indent="-285750" algn="l">
              <a:lnSpc>
                <a:spcPct val="170000"/>
              </a:lnSpc>
              <a:buClr>
                <a:schemeClr val="tx1"/>
              </a:buClr>
              <a:buFont typeface="Arial" panose="020B0604020202020204" pitchFamily="34" charset="0"/>
              <a:buChar char="•"/>
              <a:defRPr/>
            </a:pPr>
            <a:r>
              <a:rPr lang="en-GB" altLang="en-US" sz="2800" dirty="0">
                <a:solidFill>
                  <a:srgbClr val="231F20"/>
                </a:solidFill>
                <a:latin typeface="Arial" panose="020B0604020202020204" pitchFamily="34" charset="0"/>
                <a:cs typeface="Arial" panose="020B0604020202020204" pitchFamily="34" charset="0"/>
              </a:rPr>
              <a:t>Set an example and be a role model to improve the culture of Fire Safety</a:t>
            </a:r>
            <a:r>
              <a:rPr lang="en-GB" altLang="en-US" sz="2800" dirty="0">
                <a:latin typeface="Arial" panose="020B0604020202020204" pitchFamily="34" charset="0"/>
                <a:cs typeface="Arial" panose="020B0604020202020204" pitchFamily="34" charset="0"/>
              </a:rPr>
              <a:t>.</a:t>
            </a:r>
          </a:p>
          <a:p>
            <a:pPr>
              <a:buFontTx/>
              <a:buChar char="•"/>
              <a:defRPr/>
            </a:pPr>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53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B4B80AB-0709-414E-B073-E90D42896543}"/>
              </a:ext>
            </a:extLst>
          </p:cNvPr>
          <p:cNvSpPr txBox="1">
            <a:spLocks noGrp="1"/>
          </p:cNvSpPr>
          <p:nvPr>
            <p:ph type="title" idx="4294967295"/>
          </p:nvPr>
        </p:nvSpPr>
        <p:spPr>
          <a:xfrm>
            <a:off x="653142" y="285590"/>
            <a:ext cx="8672513" cy="877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Assistant for individuals with a PEEP</a:t>
            </a:r>
          </a:p>
        </p:txBody>
      </p:sp>
      <p:sp>
        <p:nvSpPr>
          <p:cNvPr id="5" name="Subtitle 5">
            <a:extLst>
              <a:ext uri="{FF2B5EF4-FFF2-40B4-BE49-F238E27FC236}">
                <a16:creationId xmlns:a16="http://schemas.microsoft.com/office/drawing/2014/main" id="{48B1226C-934C-45BE-8209-EC84A15D9C9E}"/>
              </a:ext>
            </a:extLst>
          </p:cNvPr>
          <p:cNvSpPr txBox="1">
            <a:spLocks/>
          </p:cNvSpPr>
          <p:nvPr/>
        </p:nvSpPr>
        <p:spPr>
          <a:xfrm>
            <a:off x="653142" y="1370012"/>
            <a:ext cx="6604908" cy="38449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50000"/>
              </a:lnSpc>
            </a:pPr>
            <a:r>
              <a:rPr lang="en-GB" sz="2800" dirty="0">
                <a:solidFill>
                  <a:srgbClr val="231F20"/>
                </a:solidFill>
              </a:rPr>
              <a:t>An individual who has agreed to be trained to assist with the evacuation of a person with a disability or someone requiring assistance. This may include the provision of assistance to members of the public and visitors.</a:t>
            </a:r>
            <a:r>
              <a:rPr lang="en-GB" altLang="en-US" sz="2800" dirty="0">
                <a:solidFill>
                  <a:srgbClr val="231F20"/>
                </a:solidFill>
                <a:latin typeface="Arial" panose="020B0604020202020204" pitchFamily="34" charset="0"/>
                <a:cs typeface="Arial" panose="020B0604020202020204" pitchFamily="34" charset="0"/>
              </a:rPr>
              <a:t>     </a:t>
            </a:r>
            <a:endParaRPr lang="en-GB" altLang="en-US" sz="3200" dirty="0">
              <a:solidFill>
                <a:srgbClr val="231F20"/>
              </a:solidFill>
              <a:latin typeface="Arial" panose="020B0604020202020204" pitchFamily="34" charset="0"/>
              <a:cs typeface="Arial" panose="020B0604020202020204" pitchFamily="34" charset="0"/>
            </a:endParaRPr>
          </a:p>
        </p:txBody>
      </p:sp>
      <p:pic>
        <p:nvPicPr>
          <p:cNvPr id="3" name="Picture 2" descr="Disability sign">
            <a:extLst>
              <a:ext uri="{FF2B5EF4-FFF2-40B4-BE49-F238E27FC236}">
                <a16:creationId xmlns:a16="http://schemas.microsoft.com/office/drawing/2014/main" id="{03DD818C-C6AF-47F8-9882-EE4B92E756FC}"/>
              </a:ext>
            </a:extLst>
          </p:cNvPr>
          <p:cNvPicPr>
            <a:picLocks noChangeAspect="1"/>
          </p:cNvPicPr>
          <p:nvPr/>
        </p:nvPicPr>
        <p:blipFill>
          <a:blip r:embed="rId2"/>
          <a:stretch>
            <a:fillRect/>
          </a:stretch>
        </p:blipFill>
        <p:spPr>
          <a:xfrm>
            <a:off x="7855858" y="1370012"/>
            <a:ext cx="3844925" cy="3844925"/>
          </a:xfrm>
          <a:prstGeom prst="rect">
            <a:avLst/>
          </a:prstGeom>
        </p:spPr>
      </p:pic>
    </p:spTree>
    <p:extLst>
      <p:ext uri="{BB962C8B-B14F-4D97-AF65-F5344CB8AC3E}">
        <p14:creationId xmlns:p14="http://schemas.microsoft.com/office/powerpoint/2010/main" val="21322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2BEA-B527-4E3F-9635-AABAF042EA8C}"/>
              </a:ext>
            </a:extLst>
          </p:cNvPr>
          <p:cNvSpPr>
            <a:spLocks noGrp="1"/>
          </p:cNvSpPr>
          <p:nvPr>
            <p:ph type="title"/>
          </p:nvPr>
        </p:nvSpPr>
        <p:spPr>
          <a:xfrm>
            <a:off x="126460" y="128306"/>
            <a:ext cx="12192000" cy="1325563"/>
          </a:xfrm>
        </p:spPr>
        <p:txBody>
          <a:bodyPr>
            <a:normAutofit/>
          </a:bodyPr>
          <a:lstStyle/>
          <a:p>
            <a:r>
              <a:rPr lang="en-GB" altLang="en-US" sz="4400" dirty="0">
                <a:latin typeface="Arial" panose="020B0604020202020204" pitchFamily="34" charset="0"/>
                <a:cs typeface="Arial" panose="020B0604020202020204" pitchFamily="34" charset="0"/>
              </a:rPr>
              <a:t>  The Nature Of Fire</a:t>
            </a:r>
            <a:endParaRPr lang="en-GB" sz="4400"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219CFEC0-8D15-4E88-BA8D-51FFF302A791}"/>
              </a:ext>
            </a:extLst>
          </p:cNvPr>
          <p:cNvSpPr>
            <a:spLocks noGrp="1"/>
          </p:cNvSpPr>
          <p:nvPr>
            <p:ph idx="1"/>
          </p:nvPr>
        </p:nvSpPr>
        <p:spPr>
          <a:xfrm>
            <a:off x="566738" y="1265097"/>
            <a:ext cx="5853112" cy="4327805"/>
          </a:xfrm>
        </p:spPr>
        <p:txBody>
          <a:bodyPr>
            <a:normAutofit/>
          </a:bodyPr>
          <a:lstStyle/>
          <a:p>
            <a:pPr>
              <a:lnSpc>
                <a:spcPct val="150000"/>
              </a:lnSpc>
            </a:pPr>
            <a:r>
              <a:rPr lang="en-GB" altLang="en-US" sz="20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All Fires start small, however, can quickly become life threatening.</a:t>
            </a:r>
          </a:p>
          <a:p>
            <a:pPr>
              <a:lnSpc>
                <a:spcPct val="150000"/>
              </a:lnSpc>
            </a:pPr>
            <a:r>
              <a:rPr lang="en-GB" altLang="en-US" sz="20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A typical room Fire will consume its contents within a few minutes.</a:t>
            </a:r>
          </a:p>
          <a:p>
            <a:pPr>
              <a:lnSpc>
                <a:spcPct val="150000"/>
              </a:lnSpc>
            </a:pPr>
            <a:r>
              <a:rPr lang="en-GB" altLang="en-US" sz="20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Building Fires can generate temperatures in excess of 1000</a:t>
            </a:r>
            <a:r>
              <a:rPr lang="en-GB" altLang="en-US" sz="2000" baseline="300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O</a:t>
            </a:r>
            <a:r>
              <a:rPr lang="en-GB" altLang="en-US" sz="20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 centigrade</a:t>
            </a:r>
          </a:p>
          <a:p>
            <a:pPr>
              <a:lnSpc>
                <a:spcPct val="150000"/>
              </a:lnSpc>
            </a:pPr>
            <a:r>
              <a:rPr lang="en-GB" altLang="en-US" sz="20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In a Fire, smoke is the main killer, it is highly toxic and can be hot enough to burn your lungs.</a:t>
            </a:r>
          </a:p>
          <a:p>
            <a:endParaRPr lang="en-GB" altLang="en-US" sz="2000" b="1" dirty="0"/>
          </a:p>
        </p:txBody>
      </p:sp>
      <p:pic>
        <p:nvPicPr>
          <p:cNvPr id="8" name="Picture 7" descr="Firefighters in uniform">
            <a:extLst>
              <a:ext uri="{FF2B5EF4-FFF2-40B4-BE49-F238E27FC236}">
                <a16:creationId xmlns:a16="http://schemas.microsoft.com/office/drawing/2014/main" id="{ED931879-BC17-4E3C-82F5-80DCCEB887B4}"/>
              </a:ext>
            </a:extLst>
          </p:cNvPr>
          <p:cNvPicPr>
            <a:picLocks noChangeAspect="1"/>
          </p:cNvPicPr>
          <p:nvPr/>
        </p:nvPicPr>
        <p:blipFill rotWithShape="1">
          <a:blip r:embed="rId2"/>
          <a:srcRect l="12778" r="17870"/>
          <a:stretch/>
        </p:blipFill>
        <p:spPr>
          <a:xfrm>
            <a:off x="6662738" y="791088"/>
            <a:ext cx="4944414" cy="4752975"/>
          </a:xfrm>
          <a:prstGeom prst="rect">
            <a:avLst/>
          </a:prstGeom>
        </p:spPr>
      </p:pic>
    </p:spTree>
    <p:extLst>
      <p:ext uri="{BB962C8B-B14F-4D97-AF65-F5344CB8AC3E}">
        <p14:creationId xmlns:p14="http://schemas.microsoft.com/office/powerpoint/2010/main" val="82085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B0A6585-55BC-4EC2-8FCE-0F66DDB22FDD}"/>
              </a:ext>
            </a:extLst>
          </p:cNvPr>
          <p:cNvSpPr>
            <a:spLocks noGrp="1"/>
          </p:cNvSpPr>
          <p:nvPr>
            <p:ph type="title"/>
          </p:nvPr>
        </p:nvSpPr>
        <p:spPr>
          <a:xfrm>
            <a:off x="394447" y="164914"/>
            <a:ext cx="9708776" cy="1377015"/>
          </a:xfrm>
        </p:spPr>
        <p:txBody>
          <a:bodyPr rtlCol="0">
            <a:normAutofit/>
          </a:bodyPr>
          <a:lstStyle/>
          <a:p>
            <a:pPr fontAlgn="auto">
              <a:spcAft>
                <a:spcPts val="0"/>
              </a:spcAft>
              <a:defRPr/>
            </a:pPr>
            <a:r>
              <a:rPr lang="en-GB" altLang="en-US" sz="4000" dirty="0">
                <a:latin typeface="Arial" panose="020B0604020202020204" pitchFamily="34" charset="0"/>
                <a:cs typeface="Arial" panose="020B0604020202020204" pitchFamily="34" charset="0"/>
              </a:rPr>
              <a:t>Delft Technical College </a:t>
            </a:r>
            <a:br>
              <a:rPr lang="en-GB" altLang="en-US" sz="2000" dirty="0">
                <a:latin typeface="Arial" panose="020B0604020202020204" pitchFamily="34" charset="0"/>
                <a:cs typeface="Arial" panose="020B0604020202020204" pitchFamily="34" charset="0"/>
              </a:rPr>
            </a:br>
            <a:endParaRPr lang="en-GB" alt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58C5A1F-8559-4E39-9474-552D4503335F}"/>
              </a:ext>
            </a:extLst>
          </p:cNvPr>
          <p:cNvSpPr txBox="1"/>
          <p:nvPr/>
        </p:nvSpPr>
        <p:spPr>
          <a:xfrm>
            <a:off x="394446" y="1037446"/>
            <a:ext cx="8543365" cy="338554"/>
          </a:xfrm>
          <a:prstGeom prst="rect">
            <a:avLst/>
          </a:prstGeom>
          <a:noFill/>
        </p:spPr>
        <p:txBody>
          <a:bodyPr wrap="square">
            <a:spAutoFit/>
          </a:bodyPr>
          <a:lstStyle/>
          <a:p>
            <a:r>
              <a:rPr lang="en-GB" altLang="en-US" sz="1600" dirty="0">
                <a:solidFill>
                  <a:srgbClr val="231F20"/>
                </a:solidFill>
                <a:latin typeface="Arial" panose="020B0604020202020204" pitchFamily="34" charset="0"/>
                <a:cs typeface="Arial" panose="020B0604020202020204" pitchFamily="34" charset="0"/>
              </a:rPr>
              <a:t>(</a:t>
            </a:r>
            <a:r>
              <a:rPr lang="en-GB" altLang="en-US" sz="1600" cap="none" dirty="0">
                <a:solidFill>
                  <a:srgbClr val="231F20"/>
                </a:solidFill>
                <a:latin typeface="Arial" panose="020B0604020202020204" pitchFamily="34" charset="0"/>
                <a:cs typeface="Arial" panose="020B0604020202020204" pitchFamily="34" charset="0"/>
              </a:rPr>
              <a:t>Fire started due to electrical fault in coffee vending machine</a:t>
            </a:r>
            <a:r>
              <a:rPr lang="en-GB" altLang="en-US" sz="1600" dirty="0">
                <a:solidFill>
                  <a:srgbClr val="231F20"/>
                </a:solidFill>
                <a:latin typeface="Arial" panose="020B0604020202020204" pitchFamily="34" charset="0"/>
                <a:cs typeface="Arial" panose="020B0604020202020204" pitchFamily="34" charset="0"/>
              </a:rPr>
              <a:t>)</a:t>
            </a:r>
            <a:endParaRPr lang="en-GB" sz="1600" dirty="0">
              <a:solidFill>
                <a:srgbClr val="231F20"/>
              </a:solidFill>
            </a:endParaRPr>
          </a:p>
        </p:txBody>
      </p:sp>
      <p:pic>
        <p:nvPicPr>
          <p:cNvPr id="8" name="Content Placeholder 3" descr="Delft Technical College Fire">
            <a:extLst>
              <a:ext uri="{FF2B5EF4-FFF2-40B4-BE49-F238E27FC236}">
                <a16:creationId xmlns:a16="http://schemas.microsoft.com/office/drawing/2014/main" id="{8566F3B8-A166-4CAB-9146-C1B02F6DD850}"/>
              </a:ext>
            </a:extLst>
          </p:cNvPr>
          <p:cNvPicPr>
            <a:picLocks noChangeAspect="1"/>
          </p:cNvPicPr>
          <p:nvPr/>
        </p:nvPicPr>
        <p:blipFill rotWithShape="1">
          <a:blip r:embed="rId2">
            <a:extLst>
              <a:ext uri="{28A0092B-C50C-407E-A947-70E740481C1C}">
                <a14:useLocalDpi xmlns:a14="http://schemas.microsoft.com/office/drawing/2010/main" val="0"/>
              </a:ext>
            </a:extLst>
          </a:blip>
          <a:srcRect l="25563" r="15968" b="6584"/>
          <a:stretch/>
        </p:blipFill>
        <p:spPr>
          <a:xfrm>
            <a:off x="462181" y="1470189"/>
            <a:ext cx="5390986" cy="3917621"/>
          </a:xfrm>
          <a:prstGeom prst="rect">
            <a:avLst/>
          </a:prstGeom>
          <a:ln w="12700">
            <a:solidFill>
              <a:srgbClr val="99CA3C"/>
            </a:solidFill>
          </a:ln>
        </p:spPr>
      </p:pic>
      <p:pic>
        <p:nvPicPr>
          <p:cNvPr id="4" name="Picture 2" descr="Delft Technical College Fire">
            <a:extLst>
              <a:ext uri="{FF2B5EF4-FFF2-40B4-BE49-F238E27FC236}">
                <a16:creationId xmlns:a16="http://schemas.microsoft.com/office/drawing/2014/main" id="{2F6E3189-A604-41F7-85F7-B658DEA91B17}"/>
              </a:ext>
            </a:extLst>
          </p:cNvPr>
          <p:cNvPicPr>
            <a:picLocks noChangeAspect="1"/>
          </p:cNvPicPr>
          <p:nvPr/>
        </p:nvPicPr>
        <p:blipFill rotWithShape="1">
          <a:blip r:embed="rId3">
            <a:extLst>
              <a:ext uri="{28A0092B-C50C-407E-A947-70E740481C1C}">
                <a14:useLocalDpi xmlns:a14="http://schemas.microsoft.com/office/drawing/2010/main" val="0"/>
              </a:ext>
            </a:extLst>
          </a:blip>
          <a:srcRect l="24165" r="5418"/>
          <a:stretch/>
        </p:blipFill>
        <p:spPr bwMode="auto">
          <a:xfrm>
            <a:off x="6244416" y="1470189"/>
            <a:ext cx="5390986" cy="3917621"/>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20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A2FED437-CD8A-4334-84F9-58E05369EE14}"/>
              </a:ext>
            </a:extLst>
          </p:cNvPr>
          <p:cNvSpPr>
            <a:spLocks noGrp="1" noChangeArrowheads="1"/>
          </p:cNvSpPr>
          <p:nvPr>
            <p:ph type="title" idx="4294967295"/>
          </p:nvPr>
        </p:nvSpPr>
        <p:spPr bwMode="auto">
          <a:xfrm>
            <a:off x="535709" y="300278"/>
            <a:ext cx="9389282" cy="70788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40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t>School Roof Fire </a:t>
            </a:r>
          </a:p>
        </p:txBody>
      </p:sp>
      <p:graphicFrame>
        <p:nvGraphicFramePr>
          <p:cNvPr id="5" name="Object 7" descr="School Roof Fire">
            <a:extLst>
              <a:ext uri="{FF2B5EF4-FFF2-40B4-BE49-F238E27FC236}">
                <a16:creationId xmlns:a16="http://schemas.microsoft.com/office/drawing/2014/main" id="{498C852F-FD41-4882-B49C-5987BD2AF293}"/>
              </a:ext>
            </a:extLst>
          </p:cNvPr>
          <p:cNvGraphicFramePr>
            <a:graphicFrameLocks noGrp="1" noChangeAspect="1"/>
          </p:cNvGraphicFramePr>
          <p:nvPr>
            <p:ph idx="4294967295"/>
            <p:extLst>
              <p:ext uri="{D42A27DB-BD31-4B8C-83A1-F6EECF244321}">
                <p14:modId xmlns:p14="http://schemas.microsoft.com/office/powerpoint/2010/main" val="1425483102"/>
              </p:ext>
            </p:extLst>
          </p:nvPr>
        </p:nvGraphicFramePr>
        <p:xfrm>
          <a:off x="613523" y="1744458"/>
          <a:ext cx="5180028" cy="3741944"/>
        </p:xfrm>
        <a:graphic>
          <a:graphicData uri="http://schemas.openxmlformats.org/presentationml/2006/ole">
            <mc:AlternateContent xmlns:mc="http://schemas.openxmlformats.org/markup-compatibility/2006">
              <mc:Choice xmlns:v="urn:schemas-microsoft-com:vml" Requires="v">
                <p:oleObj name="Bitmap Image" r:id="rId2" imgW="3962953" imgH="2857899" progId="Paint.Picture">
                  <p:embed/>
                </p:oleObj>
              </mc:Choice>
              <mc:Fallback>
                <p:oleObj name="Bitmap Image" r:id="rId2" imgW="3962953" imgH="2857899" progId="Paint.Picture">
                  <p:embed/>
                  <p:pic>
                    <p:nvPicPr>
                      <p:cNvPr id="5" name="Object 7" descr="School Roof Fire">
                        <a:extLst>
                          <a:ext uri="{FF2B5EF4-FFF2-40B4-BE49-F238E27FC236}">
                            <a16:creationId xmlns:a16="http://schemas.microsoft.com/office/drawing/2014/main" id="{498C852F-FD41-4882-B49C-5987BD2AF29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3" y="1744458"/>
                        <a:ext cx="5180028" cy="3741944"/>
                      </a:xfrm>
                      <a:prstGeom prst="rect">
                        <a:avLst/>
                      </a:prstGeom>
                      <a:noFill/>
                      <a:ln w="12700">
                        <a:solidFill>
                          <a:srgbClr val="99CA3C"/>
                        </a:solidFill>
                      </a:ln>
                      <a:effectLst/>
                    </p:spPr>
                  </p:pic>
                </p:oleObj>
              </mc:Fallback>
            </mc:AlternateContent>
          </a:graphicData>
        </a:graphic>
      </p:graphicFrame>
      <p:graphicFrame>
        <p:nvGraphicFramePr>
          <p:cNvPr id="6" name="Object 8" descr="School Roof Fire">
            <a:extLst>
              <a:ext uri="{FF2B5EF4-FFF2-40B4-BE49-F238E27FC236}">
                <a16:creationId xmlns:a16="http://schemas.microsoft.com/office/drawing/2014/main" id="{C826A2DC-0662-444F-AD53-A855BBB64871}"/>
              </a:ext>
            </a:extLst>
          </p:cNvPr>
          <p:cNvGraphicFramePr>
            <a:graphicFrameLocks noChangeAspect="1"/>
          </p:cNvGraphicFramePr>
          <p:nvPr>
            <p:extLst>
              <p:ext uri="{D42A27DB-BD31-4B8C-83A1-F6EECF244321}">
                <p14:modId xmlns:p14="http://schemas.microsoft.com/office/powerpoint/2010/main" val="2885398948"/>
              </p:ext>
            </p:extLst>
          </p:nvPr>
        </p:nvGraphicFramePr>
        <p:xfrm>
          <a:off x="6320636" y="1744458"/>
          <a:ext cx="5257841" cy="3733921"/>
        </p:xfrm>
        <a:graphic>
          <a:graphicData uri="http://schemas.openxmlformats.org/presentationml/2006/ole">
            <mc:AlternateContent xmlns:mc="http://schemas.openxmlformats.org/markup-compatibility/2006">
              <mc:Choice xmlns:v="urn:schemas-microsoft-com:vml" Requires="v">
                <p:oleObj name="Bitmap Image" r:id="rId4" imgW="3962520" imgH="2857680" progId="Paint.Picture">
                  <p:embed/>
                </p:oleObj>
              </mc:Choice>
              <mc:Fallback>
                <p:oleObj name="Bitmap Image" r:id="rId4" imgW="3962520" imgH="2857680" progId="Paint.Picture">
                  <p:embed/>
                  <p:pic>
                    <p:nvPicPr>
                      <p:cNvPr id="6" name="Object 8" descr="School Roof Fire">
                        <a:extLst>
                          <a:ext uri="{FF2B5EF4-FFF2-40B4-BE49-F238E27FC236}">
                            <a16:creationId xmlns:a16="http://schemas.microsoft.com/office/drawing/2014/main" id="{C826A2DC-0662-444F-AD53-A855BBB64871}"/>
                          </a:ext>
                        </a:extLst>
                      </p:cNvPr>
                      <p:cNvPicPr>
                        <a:picLocks noChangeAspect="1" noChangeArrowheads="1"/>
                      </p:cNvPicPr>
                      <p:nvPr/>
                    </p:nvPicPr>
                    <p:blipFill>
                      <a:blip r:embed="rId5"/>
                      <a:srcRect/>
                      <a:stretch>
                        <a:fillRect/>
                      </a:stretch>
                    </p:blipFill>
                    <p:spPr bwMode="auto">
                      <a:xfrm>
                        <a:off x="6320636" y="1744458"/>
                        <a:ext cx="5257841" cy="3733921"/>
                      </a:xfrm>
                      <a:prstGeom prst="rect">
                        <a:avLst/>
                      </a:prstGeom>
                      <a:solidFill>
                        <a:srgbClr val="92D050"/>
                      </a:solidFill>
                      <a:ln w="12700">
                        <a:solidFill>
                          <a:srgbClr val="99CA3C"/>
                        </a:solidFill>
                      </a:ln>
                      <a:effectLst/>
                    </p:spPr>
                  </p:pic>
                </p:oleObj>
              </mc:Fallback>
            </mc:AlternateContent>
          </a:graphicData>
        </a:graphic>
      </p:graphicFrame>
      <p:sp>
        <p:nvSpPr>
          <p:cNvPr id="7" name="TextBox 6">
            <a:extLst>
              <a:ext uri="{FF2B5EF4-FFF2-40B4-BE49-F238E27FC236}">
                <a16:creationId xmlns:a16="http://schemas.microsoft.com/office/drawing/2014/main" id="{8E8C4DD1-64F2-48A4-983A-5AF0BC5B1728}"/>
              </a:ext>
            </a:extLst>
          </p:cNvPr>
          <p:cNvSpPr txBox="1"/>
          <p:nvPr/>
        </p:nvSpPr>
        <p:spPr>
          <a:xfrm>
            <a:off x="613523" y="1226082"/>
            <a:ext cx="8543365" cy="338554"/>
          </a:xfrm>
          <a:prstGeom prst="rect">
            <a:avLst/>
          </a:prstGeom>
          <a:noFill/>
        </p:spPr>
        <p:txBody>
          <a:bodyPr wrap="square">
            <a:spAutoFit/>
          </a:bodyPr>
          <a:lstStyle/>
          <a:p>
            <a:r>
              <a:rPr lang="en-GB" altLang="en-US" sz="1600" dirty="0">
                <a:solidFill>
                  <a:srgbClr val="231F20"/>
                </a:solidFill>
                <a:latin typeface="Arial" panose="020B0604020202020204" pitchFamily="34" charset="0"/>
                <a:cs typeface="Arial" panose="020B0604020202020204" pitchFamily="34" charset="0"/>
              </a:rPr>
              <a:t>(Caused by contractors carrying out hot work in roof space)</a:t>
            </a:r>
          </a:p>
        </p:txBody>
      </p:sp>
    </p:spTree>
    <p:extLst>
      <p:ext uri="{BB962C8B-B14F-4D97-AF65-F5344CB8AC3E}">
        <p14:creationId xmlns:p14="http://schemas.microsoft.com/office/powerpoint/2010/main" val="205157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766A-FBE6-45A4-AE33-9DDD6E3ED931}"/>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Learning Outcomes</a:t>
            </a:r>
          </a:p>
        </p:txBody>
      </p:sp>
      <p:sp>
        <p:nvSpPr>
          <p:cNvPr id="6" name="Content Placeholder 2">
            <a:extLst>
              <a:ext uri="{FF2B5EF4-FFF2-40B4-BE49-F238E27FC236}">
                <a16:creationId xmlns:a16="http://schemas.microsoft.com/office/drawing/2014/main" id="{35208F41-82A2-4BE7-8C67-6DB464A8E2C1}"/>
              </a:ext>
            </a:extLst>
          </p:cNvPr>
          <p:cNvSpPr txBox="1">
            <a:spLocks/>
          </p:cNvSpPr>
          <p:nvPr/>
        </p:nvSpPr>
        <p:spPr>
          <a:xfrm>
            <a:off x="838200" y="1376922"/>
            <a:ext cx="10515600" cy="452185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spcAft>
                <a:spcPts val="600"/>
              </a:spcAft>
              <a:buFont typeface="Arial" panose="020B0604020202020204" pitchFamily="34" charset="0"/>
              <a:buNone/>
            </a:pPr>
            <a:r>
              <a:rPr lang="en-GB" dirty="0">
                <a:solidFill>
                  <a:srgbClr val="231F20"/>
                </a:solidFill>
              </a:rPr>
              <a:t>At the end of this session staff should be able to:</a:t>
            </a:r>
            <a:endParaRPr lang="en-GB" b="1" dirty="0">
              <a:solidFill>
                <a:srgbClr val="231F20"/>
              </a:solidFill>
            </a:endParaRPr>
          </a:p>
          <a:p>
            <a:pPr>
              <a:lnSpc>
                <a:spcPct val="170000"/>
              </a:lnSpc>
              <a:spcBef>
                <a:spcPts val="0"/>
              </a:spcBef>
              <a:spcAft>
                <a:spcPts val="600"/>
              </a:spcAft>
            </a:pPr>
            <a:r>
              <a:rPr lang="en-GB" dirty="0">
                <a:solidFill>
                  <a:srgbClr val="231F20"/>
                </a:solidFill>
              </a:rPr>
              <a:t>Identify the duties of the Premises Fire Management Team</a:t>
            </a:r>
          </a:p>
          <a:p>
            <a:pPr>
              <a:lnSpc>
                <a:spcPct val="170000"/>
              </a:lnSpc>
              <a:spcBef>
                <a:spcPts val="0"/>
              </a:spcBef>
              <a:spcAft>
                <a:spcPts val="600"/>
              </a:spcAft>
            </a:pPr>
            <a:r>
              <a:rPr lang="en-GB" dirty="0">
                <a:solidFill>
                  <a:srgbClr val="231F20"/>
                </a:solidFill>
              </a:rPr>
              <a:t>Identify the nature and most common causes of Fire in the workplace</a:t>
            </a:r>
          </a:p>
          <a:p>
            <a:pPr>
              <a:lnSpc>
                <a:spcPct val="170000"/>
              </a:lnSpc>
              <a:spcBef>
                <a:spcPts val="0"/>
              </a:spcBef>
              <a:spcAft>
                <a:spcPts val="600"/>
              </a:spcAft>
            </a:pPr>
            <a:r>
              <a:rPr lang="en-GB" dirty="0">
                <a:solidFill>
                  <a:srgbClr val="231F20"/>
                </a:solidFill>
              </a:rPr>
              <a:t>Identify passive and active protection</a:t>
            </a:r>
          </a:p>
          <a:p>
            <a:pPr>
              <a:lnSpc>
                <a:spcPct val="170000"/>
              </a:lnSpc>
              <a:spcBef>
                <a:spcPts val="0"/>
              </a:spcBef>
              <a:spcAft>
                <a:spcPts val="600"/>
              </a:spcAft>
            </a:pPr>
            <a:r>
              <a:rPr lang="en-GB" dirty="0">
                <a:solidFill>
                  <a:srgbClr val="231F20"/>
                </a:solidFill>
              </a:rPr>
              <a:t>Recognise Fire spread and combustion</a:t>
            </a:r>
          </a:p>
          <a:p>
            <a:pPr>
              <a:lnSpc>
                <a:spcPct val="170000"/>
              </a:lnSpc>
              <a:spcBef>
                <a:spcPts val="0"/>
              </a:spcBef>
              <a:spcAft>
                <a:spcPts val="600"/>
              </a:spcAft>
            </a:pPr>
            <a:r>
              <a:rPr lang="en-GB" dirty="0">
                <a:solidFill>
                  <a:srgbClr val="231F20"/>
                </a:solidFill>
              </a:rPr>
              <a:t>Gain an understanding of the actions that must be taken in the event of a Fire</a:t>
            </a:r>
          </a:p>
          <a:p>
            <a:pPr>
              <a:lnSpc>
                <a:spcPct val="170000"/>
              </a:lnSpc>
              <a:spcBef>
                <a:spcPts val="0"/>
              </a:spcBef>
              <a:spcAft>
                <a:spcPts val="600"/>
              </a:spcAft>
            </a:pPr>
            <a:r>
              <a:rPr lang="en-GB" dirty="0">
                <a:solidFill>
                  <a:srgbClr val="231F20"/>
                </a:solidFill>
              </a:rPr>
              <a:t>Classify different types of Fires</a:t>
            </a:r>
          </a:p>
          <a:p>
            <a:pPr>
              <a:lnSpc>
                <a:spcPct val="170000"/>
              </a:lnSpc>
              <a:spcBef>
                <a:spcPts val="0"/>
              </a:spcBef>
              <a:spcAft>
                <a:spcPts val="600"/>
              </a:spcAft>
            </a:pPr>
            <a:r>
              <a:rPr lang="en-GB" dirty="0">
                <a:solidFill>
                  <a:srgbClr val="231F20"/>
                </a:solidFill>
              </a:rPr>
              <a:t>Gain knowledge of Fire fighting equipment</a:t>
            </a:r>
          </a:p>
          <a:p>
            <a:endParaRPr lang="en-GB" dirty="0"/>
          </a:p>
        </p:txBody>
      </p:sp>
    </p:spTree>
    <p:extLst>
      <p:ext uri="{BB962C8B-B14F-4D97-AF65-F5344CB8AC3E}">
        <p14:creationId xmlns:p14="http://schemas.microsoft.com/office/powerpoint/2010/main" val="357550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AD0466-D8D7-49EB-8F7A-45767EBD511C}"/>
              </a:ext>
            </a:extLst>
          </p:cNvPr>
          <p:cNvSpPr txBox="1">
            <a:spLocks noGrp="1"/>
          </p:cNvSpPr>
          <p:nvPr>
            <p:ph type="title" idx="4294967295"/>
          </p:nvPr>
        </p:nvSpPr>
        <p:spPr>
          <a:xfrm>
            <a:off x="642599" y="245267"/>
            <a:ext cx="716826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Westminster Art College </a:t>
            </a:r>
            <a:endParaRPr kumimoji="0" lang="en-GB"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7DEF8C9D-2614-4510-9074-702DFC404E0D}"/>
              </a:ext>
            </a:extLst>
          </p:cNvPr>
          <p:cNvSpPr txBox="1">
            <a:spLocks/>
          </p:cNvSpPr>
          <p:nvPr/>
        </p:nvSpPr>
        <p:spPr>
          <a:xfrm>
            <a:off x="769473" y="879447"/>
            <a:ext cx="8307091" cy="4916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algn="l">
              <a:defRPr/>
            </a:pPr>
            <a:br>
              <a:rPr lang="en-GB" altLang="en-US" sz="3600" dirty="0">
                <a:solidFill>
                  <a:srgbClr val="231F20"/>
                </a:solidFill>
                <a:latin typeface="+mn-lt"/>
                <a:ea typeface="宋体" panose="02010600030101010101" pitchFamily="2" charset="-122"/>
              </a:rPr>
            </a:br>
            <a:br>
              <a:rPr lang="en-GB" altLang="en-US" sz="1600" dirty="0">
                <a:solidFill>
                  <a:srgbClr val="231F20"/>
                </a:solidFill>
                <a:latin typeface="Arial" panose="020B0604020202020204" pitchFamily="34" charset="0"/>
                <a:ea typeface="宋体" panose="02010600030101010101" pitchFamily="2" charset="-122"/>
                <a:cs typeface="Arial" panose="020B0604020202020204" pitchFamily="34" charset="0"/>
              </a:rPr>
            </a:br>
            <a:r>
              <a:rPr lang="en-GB" altLang="en-US" sz="1600" dirty="0">
                <a:solidFill>
                  <a:srgbClr val="231F20"/>
                </a:solidFill>
                <a:latin typeface="Arial" panose="020B0604020202020204" pitchFamily="34" charset="0"/>
                <a:ea typeface="宋体" panose="02010600030101010101" pitchFamily="2" charset="-122"/>
                <a:cs typeface="Arial" panose="020B0604020202020204" pitchFamily="34" charset="0"/>
              </a:rPr>
              <a:t>Note how effective the Fire doors were</a:t>
            </a:r>
            <a:endParaRPr lang="en-GB" altLang="en-US" sz="1600" dirty="0">
              <a:solidFill>
                <a:srgbClr val="231F20"/>
              </a:solidFill>
              <a:latin typeface="Arial" panose="020B0604020202020204" pitchFamily="34" charset="0"/>
              <a:cs typeface="Arial" panose="020B0604020202020204" pitchFamily="34" charset="0"/>
            </a:endParaRPr>
          </a:p>
        </p:txBody>
      </p:sp>
      <p:pic>
        <p:nvPicPr>
          <p:cNvPr id="6" name="Content Placeholder 3" descr="Fire doors having stopped a fire progressing further">
            <a:extLst>
              <a:ext uri="{FF2B5EF4-FFF2-40B4-BE49-F238E27FC236}">
                <a16:creationId xmlns:a16="http://schemas.microsoft.com/office/drawing/2014/main" id="{022A3518-DDA9-41AC-B6F0-B87235312952}"/>
              </a:ext>
            </a:extLst>
          </p:cNvPr>
          <p:cNvPicPr>
            <a:picLocks noChangeAspect="1"/>
          </p:cNvPicPr>
          <p:nvPr/>
        </p:nvPicPr>
        <p:blipFill rotWithShape="1">
          <a:blip r:embed="rId2">
            <a:extLst>
              <a:ext uri="{28A0092B-C50C-407E-A947-70E740481C1C}">
                <a14:useLocalDpi xmlns:a14="http://schemas.microsoft.com/office/drawing/2010/main" val="0"/>
              </a:ext>
            </a:extLst>
          </a:blip>
          <a:srcRect l="-333" t="23932" r="1" b="880"/>
          <a:stretch/>
        </p:blipFill>
        <p:spPr bwMode="auto">
          <a:xfrm>
            <a:off x="642599" y="1447601"/>
            <a:ext cx="4317776" cy="4231342"/>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3" descr="Westminster Art College burnt down">
            <a:extLst>
              <a:ext uri="{FF2B5EF4-FFF2-40B4-BE49-F238E27FC236}">
                <a16:creationId xmlns:a16="http://schemas.microsoft.com/office/drawing/2014/main" id="{73D6F07A-15AB-48E7-B1BE-C739A2AF9D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2739" y="1447601"/>
            <a:ext cx="6772534" cy="4231342"/>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5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0B680791-9797-4432-8A3F-26986DFE3FA4}"/>
              </a:ext>
            </a:extLst>
          </p:cNvPr>
          <p:cNvSpPr txBox="1">
            <a:spLocks noGrp="1"/>
          </p:cNvSpPr>
          <p:nvPr>
            <p:ph type="title" idx="4294967295"/>
          </p:nvPr>
        </p:nvSpPr>
        <p:spPr>
          <a:xfrm>
            <a:off x="510988" y="217350"/>
            <a:ext cx="12192000" cy="7180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br>
            <a:b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br>
            <a:b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br>
            <a:b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br>
            <a:b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t>Fires Involving Cooking</a:t>
            </a:r>
            <a:endPar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endParaRPr>
          </a:p>
        </p:txBody>
      </p:sp>
      <p:sp>
        <p:nvSpPr>
          <p:cNvPr id="6" name="TextBox 2">
            <a:extLst>
              <a:ext uri="{FF2B5EF4-FFF2-40B4-BE49-F238E27FC236}">
                <a16:creationId xmlns:a16="http://schemas.microsoft.com/office/drawing/2014/main" id="{032BF8AC-2318-4021-9F17-44927C185A73}"/>
              </a:ext>
            </a:extLst>
          </p:cNvPr>
          <p:cNvSpPr txBox="1">
            <a:spLocks noChangeArrowheads="1"/>
          </p:cNvSpPr>
          <p:nvPr/>
        </p:nvSpPr>
        <p:spPr bwMode="auto">
          <a:xfrm flipH="1">
            <a:off x="355992" y="1231228"/>
            <a:ext cx="5531223"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marL="457200" indent="-457200" eaLnBrk="1" hangingPunct="1">
              <a:lnSpc>
                <a:spcPct val="150000"/>
              </a:lnSpc>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Unattended cooking is one of the main causes of building Fires.</a:t>
            </a:r>
          </a:p>
          <a:p>
            <a:pPr marL="457200" indent="-457200">
              <a:lnSpc>
                <a:spcPct val="150000"/>
              </a:lnSpc>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Unattended toasters cause many unwanted Fire alarms.</a:t>
            </a:r>
          </a:p>
          <a:p>
            <a:pPr marL="457200" indent="-457200" eaLnBrk="1" hangingPunct="1">
              <a:buFont typeface="Arial" panose="020B0604020202020204" pitchFamily="34" charset="0"/>
              <a:buChar char="•"/>
            </a:pPr>
            <a:endParaRPr lang="en-GB" altLang="en-US" sz="3200" dirty="0">
              <a:latin typeface="Arial" panose="020B0604020202020204" pitchFamily="34" charset="0"/>
              <a:cs typeface="Arial" panose="020B0604020202020204" pitchFamily="34" charset="0"/>
            </a:endParaRPr>
          </a:p>
          <a:p>
            <a:pPr eaLnBrk="1" hangingPunct="1"/>
            <a:endParaRPr lang="en-GB" altLang="en-US" sz="3200" dirty="0">
              <a:latin typeface="Arial" panose="020B0604020202020204" pitchFamily="34" charset="0"/>
              <a:cs typeface="Arial" panose="020B0604020202020204" pitchFamily="34" charset="0"/>
            </a:endParaRPr>
          </a:p>
        </p:txBody>
      </p:sp>
      <p:graphicFrame>
        <p:nvGraphicFramePr>
          <p:cNvPr id="9" name="Object 4" descr="Burnt Toast">
            <a:extLst>
              <a:ext uri="{FF2B5EF4-FFF2-40B4-BE49-F238E27FC236}">
                <a16:creationId xmlns:a16="http://schemas.microsoft.com/office/drawing/2014/main" id="{A161783D-3004-4DFC-8214-1643369BC466}"/>
              </a:ext>
            </a:extLst>
          </p:cNvPr>
          <p:cNvGraphicFramePr>
            <a:graphicFrameLocks noChangeAspect="1"/>
          </p:cNvGraphicFramePr>
          <p:nvPr>
            <p:extLst>
              <p:ext uri="{D42A27DB-BD31-4B8C-83A1-F6EECF244321}">
                <p14:modId xmlns:p14="http://schemas.microsoft.com/office/powerpoint/2010/main" val="2302313012"/>
              </p:ext>
            </p:extLst>
          </p:nvPr>
        </p:nvGraphicFramePr>
        <p:xfrm>
          <a:off x="355600" y="3663950"/>
          <a:ext cx="2522538" cy="1892300"/>
        </p:xfrm>
        <a:graphic>
          <a:graphicData uri="http://schemas.openxmlformats.org/presentationml/2006/ole">
            <mc:AlternateContent xmlns:mc="http://schemas.openxmlformats.org/markup-compatibility/2006">
              <mc:Choice xmlns:v="urn:schemas-microsoft-com:vml" Requires="v">
                <p:oleObj name="Photo Editor Photo" r:id="rId2" imgW="4761905" imgH="3572374" progId="MSPhotoEd.3">
                  <p:embed/>
                </p:oleObj>
              </mc:Choice>
              <mc:Fallback>
                <p:oleObj name="Photo Editor Photo" r:id="rId2" imgW="4761905" imgH="3572374" progId="MSPhotoEd.3">
                  <p:embed/>
                  <p:pic>
                    <p:nvPicPr>
                      <p:cNvPr id="9" name="Object 4" descr="Burnt Toast">
                        <a:extLst>
                          <a:ext uri="{FF2B5EF4-FFF2-40B4-BE49-F238E27FC236}">
                            <a16:creationId xmlns:a16="http://schemas.microsoft.com/office/drawing/2014/main" id="{A161783D-3004-4DFC-8214-1643369BC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663950"/>
                        <a:ext cx="2522538" cy="1892300"/>
                      </a:xfrm>
                      <a:prstGeom prst="rect">
                        <a:avLst/>
                      </a:prstGeom>
                      <a:noFill/>
                      <a:ln w="12700">
                        <a:solidFill>
                          <a:srgbClr val="99CA3C"/>
                        </a:solidFill>
                      </a:ln>
                      <a:effectLst/>
                    </p:spPr>
                  </p:pic>
                </p:oleObj>
              </mc:Fallback>
            </mc:AlternateContent>
          </a:graphicData>
        </a:graphic>
      </p:graphicFrame>
      <p:graphicFrame>
        <p:nvGraphicFramePr>
          <p:cNvPr id="10" name="Object 2" descr="Burnt Toaster">
            <a:extLst>
              <a:ext uri="{FF2B5EF4-FFF2-40B4-BE49-F238E27FC236}">
                <a16:creationId xmlns:a16="http://schemas.microsoft.com/office/drawing/2014/main" id="{830C2093-9941-47A0-9AEC-133A505D38A1}"/>
              </a:ext>
            </a:extLst>
          </p:cNvPr>
          <p:cNvGraphicFramePr>
            <a:graphicFrameLocks noChangeAspect="1"/>
          </p:cNvGraphicFramePr>
          <p:nvPr>
            <p:extLst>
              <p:ext uri="{D42A27DB-BD31-4B8C-83A1-F6EECF244321}">
                <p14:modId xmlns:p14="http://schemas.microsoft.com/office/powerpoint/2010/main" val="3491244229"/>
              </p:ext>
            </p:extLst>
          </p:nvPr>
        </p:nvGraphicFramePr>
        <p:xfrm>
          <a:off x="3197395" y="3665842"/>
          <a:ext cx="2522198" cy="1890408"/>
        </p:xfrm>
        <a:graphic>
          <a:graphicData uri="http://schemas.openxmlformats.org/presentationml/2006/ole">
            <mc:AlternateContent xmlns:mc="http://schemas.openxmlformats.org/markup-compatibility/2006">
              <mc:Choice xmlns:v="urn:schemas-microsoft-com:vml" Requires="v">
                <p:oleObj name="Photo Editor Photo" r:id="rId4" imgW="4761905" imgH="3572374" progId="MSPhotoEd.3">
                  <p:embed/>
                </p:oleObj>
              </mc:Choice>
              <mc:Fallback>
                <p:oleObj name="Photo Editor Photo" r:id="rId4" imgW="4761905" imgH="3572374" progId="MSPhotoEd.3">
                  <p:embed/>
                  <p:pic>
                    <p:nvPicPr>
                      <p:cNvPr id="10" name="Object 2" descr="Burnt Toaster">
                        <a:extLst>
                          <a:ext uri="{FF2B5EF4-FFF2-40B4-BE49-F238E27FC236}">
                            <a16:creationId xmlns:a16="http://schemas.microsoft.com/office/drawing/2014/main" id="{830C2093-9941-47A0-9AEC-133A505D3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395" y="3665842"/>
                        <a:ext cx="2522198" cy="1890408"/>
                      </a:xfrm>
                      <a:prstGeom prst="rect">
                        <a:avLst/>
                      </a:prstGeom>
                      <a:noFill/>
                      <a:ln w="12700">
                        <a:solidFill>
                          <a:srgbClr val="99CA3C"/>
                        </a:solidFill>
                      </a:ln>
                    </p:spPr>
                  </p:pic>
                </p:oleObj>
              </mc:Fallback>
            </mc:AlternateContent>
          </a:graphicData>
        </a:graphic>
      </p:graphicFrame>
      <p:pic>
        <p:nvPicPr>
          <p:cNvPr id="2" name="Picture 1" descr="Kitchen Fire">
            <a:extLst>
              <a:ext uri="{FF2B5EF4-FFF2-40B4-BE49-F238E27FC236}">
                <a16:creationId xmlns:a16="http://schemas.microsoft.com/office/drawing/2014/main" id="{C3CEA565-9243-4F02-94F9-341A34107F41}"/>
              </a:ext>
            </a:extLst>
          </p:cNvPr>
          <p:cNvPicPr>
            <a:picLocks noChangeAspect="1"/>
          </p:cNvPicPr>
          <p:nvPr/>
        </p:nvPicPr>
        <p:blipFill rotWithShape="1">
          <a:blip r:embed="rId6"/>
          <a:srcRect l="6481" r="22685"/>
          <a:stretch/>
        </p:blipFill>
        <p:spPr>
          <a:xfrm>
            <a:off x="6096000" y="1095558"/>
            <a:ext cx="5740008" cy="4558240"/>
          </a:xfrm>
          <a:prstGeom prst="rect">
            <a:avLst/>
          </a:prstGeom>
          <a:ln w="12700">
            <a:solidFill>
              <a:srgbClr val="99CA3C"/>
            </a:solidFill>
          </a:ln>
        </p:spPr>
      </p:pic>
    </p:spTree>
    <p:extLst>
      <p:ext uri="{BB962C8B-B14F-4D97-AF65-F5344CB8AC3E}">
        <p14:creationId xmlns:p14="http://schemas.microsoft.com/office/powerpoint/2010/main" val="353326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AC7598B-8584-46B0-8531-9419A162613E}"/>
              </a:ext>
            </a:extLst>
          </p:cNvPr>
          <p:cNvSpPr txBox="1">
            <a:spLocks noGrp="1" noChangeArrowheads="1"/>
          </p:cNvSpPr>
          <p:nvPr>
            <p:ph type="title" idx="4294967295"/>
          </p:nvPr>
        </p:nvSpPr>
        <p:spPr bwMode="auto">
          <a:xfrm>
            <a:off x="662083" y="339832"/>
            <a:ext cx="6759388" cy="7694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ts val="2900"/>
              </a:lnSpc>
              <a:spcBef>
                <a:spcPct val="20000"/>
              </a:spcBef>
              <a:buChar char="•"/>
              <a:defRPr sz="2100">
                <a:solidFill>
                  <a:schemeClr val="tx1"/>
                </a:solidFill>
                <a:latin typeface="Arial" panose="020B0604020202020204" pitchFamily="34" charset="0"/>
              </a:defRPr>
            </a:lvl1pPr>
            <a:lvl2pPr marL="742950" indent="-285750">
              <a:lnSpc>
                <a:spcPts val="2900"/>
              </a:lnSpc>
              <a:spcBef>
                <a:spcPct val="20000"/>
              </a:spcBef>
              <a:buChar char="–"/>
              <a:defRPr sz="2100">
                <a:solidFill>
                  <a:schemeClr val="tx1"/>
                </a:solidFill>
                <a:latin typeface="Arial" panose="020B0604020202020204" pitchFamily="34" charset="0"/>
              </a:defRPr>
            </a:lvl2pPr>
            <a:lvl3pPr marL="1143000" indent="-228600">
              <a:lnSpc>
                <a:spcPts val="2900"/>
              </a:lnSpc>
              <a:spcBef>
                <a:spcPct val="20000"/>
              </a:spcBef>
              <a:buChar char="•"/>
              <a:defRPr sz="2100">
                <a:solidFill>
                  <a:schemeClr val="tx1"/>
                </a:solidFill>
                <a:latin typeface="Arial" panose="020B0604020202020204" pitchFamily="34" charset="0"/>
              </a:defRPr>
            </a:lvl3pPr>
            <a:lvl4pPr marL="1600200" indent="-228600">
              <a:lnSpc>
                <a:spcPts val="2900"/>
              </a:lnSpc>
              <a:spcBef>
                <a:spcPct val="20000"/>
              </a:spcBef>
              <a:buChar char="–"/>
              <a:defRPr sz="2100">
                <a:solidFill>
                  <a:schemeClr val="tx1"/>
                </a:solidFill>
                <a:latin typeface="Arial" panose="020B0604020202020204" pitchFamily="34" charset="0"/>
              </a:defRPr>
            </a:lvl4pPr>
            <a:lvl5pPr marL="2057400" indent="-228600">
              <a:lnSpc>
                <a:spcPts val="2900"/>
              </a:lnSpc>
              <a:spcBef>
                <a:spcPct val="20000"/>
              </a:spcBef>
              <a:buChar char="»"/>
              <a:defRPr sz="2100">
                <a:solidFill>
                  <a:schemeClr val="tx1"/>
                </a:solidFill>
                <a:latin typeface="Arial" panose="020B0604020202020204" pitchFamily="34" charset="0"/>
              </a:defRPr>
            </a:lvl5pPr>
            <a:lvl6pPr marL="25146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6pPr>
            <a:lvl7pPr marL="29718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7pPr>
            <a:lvl8pPr marL="34290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8pPr>
            <a:lvl9pPr marL="38862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ＭＳ Ｐゴシック" panose="020B0600070205080204" pitchFamily="34" charset="-128"/>
                <a:cs typeface="Arial" panose="020B0604020202020204" pitchFamily="34" charset="0"/>
              </a:rPr>
              <a:t>Electrical Fires</a:t>
            </a:r>
          </a:p>
        </p:txBody>
      </p:sp>
      <p:pic>
        <p:nvPicPr>
          <p:cNvPr id="5" name="Picture 1" descr="Electrical socket overloaded">
            <a:extLst>
              <a:ext uri="{FF2B5EF4-FFF2-40B4-BE49-F238E27FC236}">
                <a16:creationId xmlns:a16="http://schemas.microsoft.com/office/drawing/2014/main" id="{AF9E8EAE-D57C-4230-8464-24E23EA47676}"/>
              </a:ext>
            </a:extLst>
          </p:cNvPr>
          <p:cNvPicPr>
            <a:picLocks noChangeAspect="1"/>
          </p:cNvPicPr>
          <p:nvPr/>
        </p:nvPicPr>
        <p:blipFill rotWithShape="1">
          <a:blip r:embed="rId2">
            <a:extLst>
              <a:ext uri="{28A0092B-C50C-407E-A947-70E740481C1C}">
                <a14:useLocalDpi xmlns:a14="http://schemas.microsoft.com/office/drawing/2010/main" val="0"/>
              </a:ext>
            </a:extLst>
          </a:blip>
          <a:srcRect l="16697" t="5851"/>
          <a:stretch/>
        </p:blipFill>
        <p:spPr bwMode="auto">
          <a:xfrm>
            <a:off x="6096000" y="339832"/>
            <a:ext cx="2867794" cy="2858204"/>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6D564572-9AC2-4F8F-B3DD-17260B12E6BE}"/>
              </a:ext>
            </a:extLst>
          </p:cNvPr>
          <p:cNvSpPr txBox="1">
            <a:spLocks noChangeArrowheads="1"/>
          </p:cNvSpPr>
          <p:nvPr/>
        </p:nvSpPr>
        <p:spPr bwMode="auto">
          <a:xfrm>
            <a:off x="103445" y="1109273"/>
            <a:ext cx="6173529" cy="611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marL="571500" indent="-571500" eaLnBrk="1" hangingPunct="1">
              <a:lnSpc>
                <a:spcPct val="150000"/>
              </a:lnSpc>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Overloaded sockets and extension leads are a common cause of Fires.</a:t>
            </a:r>
          </a:p>
          <a:p>
            <a:pPr marL="571500" indent="-571500">
              <a:lnSpc>
                <a:spcPct val="150000"/>
              </a:lnSpc>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Hair Straighteners - are often left switched on unattended on soft surfaces such as duvets, leading to numerous Fires.</a:t>
            </a:r>
          </a:p>
          <a:p>
            <a:pPr marL="571500" indent="-571500">
              <a:lnSpc>
                <a:spcPct val="150000"/>
              </a:lnSpc>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Electrical switchgear should always be enclosed in a Fire resistant cupboard</a:t>
            </a:r>
          </a:p>
          <a:p>
            <a:pPr marL="571500" indent="-571500">
              <a:lnSpc>
                <a:spcPct val="150000"/>
              </a:lnSpc>
              <a:buFont typeface="Arial" panose="020B0604020202020204" pitchFamily="34" charset="0"/>
              <a:buChar char="•"/>
            </a:pPr>
            <a:endParaRPr lang="en-GB" altLang="en-US" sz="2400" dirty="0">
              <a:latin typeface="Arial" panose="020B0604020202020204" pitchFamily="34" charset="0"/>
              <a:cs typeface="Arial" panose="020B0604020202020204" pitchFamily="34" charset="0"/>
            </a:endParaRPr>
          </a:p>
          <a:p>
            <a:pPr marL="571500" indent="-571500" eaLnBrk="1" hangingPunct="1">
              <a:lnSpc>
                <a:spcPct val="150000"/>
              </a:lnSpc>
              <a:buFont typeface="Arial" panose="020B0604020202020204" pitchFamily="34" charset="0"/>
              <a:buChar char="•"/>
            </a:pPr>
            <a:endParaRPr lang="en-GB" altLang="en-US" sz="2400" dirty="0">
              <a:latin typeface="Arial" panose="020B0604020202020204" pitchFamily="34" charset="0"/>
              <a:cs typeface="Arial" panose="020B0604020202020204" pitchFamily="34" charset="0"/>
            </a:endParaRPr>
          </a:p>
          <a:p>
            <a:pPr marL="571500" indent="-571500" eaLnBrk="1" hangingPunct="1">
              <a:lnSpc>
                <a:spcPct val="150000"/>
              </a:lnSpc>
              <a:buFont typeface="Arial" panose="020B0604020202020204" pitchFamily="34" charset="0"/>
              <a:buChar char="•"/>
            </a:pPr>
            <a:endParaRPr lang="en-GB" altLang="en-US" sz="2400" dirty="0">
              <a:latin typeface="Arial" panose="020B0604020202020204" pitchFamily="34" charset="0"/>
              <a:cs typeface="Arial" panose="020B0604020202020204" pitchFamily="34" charset="0"/>
            </a:endParaRPr>
          </a:p>
        </p:txBody>
      </p:sp>
      <p:pic>
        <p:nvPicPr>
          <p:cNvPr id="8" name="Picture 1" descr="Electrical panel overloaded">
            <a:extLst>
              <a:ext uri="{FF2B5EF4-FFF2-40B4-BE49-F238E27FC236}">
                <a16:creationId xmlns:a16="http://schemas.microsoft.com/office/drawing/2014/main" id="{156A7735-D7A8-4FFE-9572-648AC4EDF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03494"/>
            <a:ext cx="2867794" cy="2445233"/>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Hair straighteners on fire, on a bed">
            <a:extLst>
              <a:ext uri="{FF2B5EF4-FFF2-40B4-BE49-F238E27FC236}">
                <a16:creationId xmlns:a16="http://schemas.microsoft.com/office/drawing/2014/main" id="{56647BF9-446C-4625-ADE7-D4D1F4A08556}"/>
              </a:ext>
            </a:extLst>
          </p:cNvPr>
          <p:cNvPicPr>
            <a:picLocks noChangeAspect="1"/>
          </p:cNvPicPr>
          <p:nvPr/>
        </p:nvPicPr>
        <p:blipFill>
          <a:blip r:embed="rId4"/>
          <a:stretch>
            <a:fillRect/>
          </a:stretch>
        </p:blipFill>
        <p:spPr>
          <a:xfrm rot="5400000">
            <a:off x="8792186" y="1993783"/>
            <a:ext cx="3497064" cy="2619422"/>
          </a:xfrm>
          <a:prstGeom prst="rect">
            <a:avLst/>
          </a:prstGeom>
          <a:ln w="12700">
            <a:solidFill>
              <a:srgbClr val="99CA3C"/>
            </a:solidFill>
          </a:ln>
        </p:spPr>
      </p:pic>
    </p:spTree>
    <p:extLst>
      <p:ext uri="{BB962C8B-B14F-4D97-AF65-F5344CB8AC3E}">
        <p14:creationId xmlns:p14="http://schemas.microsoft.com/office/powerpoint/2010/main" val="1018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2BEA-B527-4E3F-9635-AABAF042EA8C}"/>
              </a:ext>
            </a:extLst>
          </p:cNvPr>
          <p:cNvSpPr>
            <a:spLocks noGrp="1"/>
          </p:cNvSpPr>
          <p:nvPr>
            <p:ph type="title"/>
          </p:nvPr>
        </p:nvSpPr>
        <p:spPr>
          <a:xfrm>
            <a:off x="620374" y="213539"/>
            <a:ext cx="12192000" cy="833136"/>
          </a:xfrm>
        </p:spPr>
        <p:txBody>
          <a:bodyPr>
            <a:normAutofit/>
          </a:bodyPr>
          <a:lstStyle/>
          <a:p>
            <a:r>
              <a:rPr lang="en-GB" dirty="0">
                <a:latin typeface="Arial" panose="020B0604020202020204" pitchFamily="34" charset="0"/>
                <a:cs typeface="Arial" panose="020B0604020202020204" pitchFamily="34" charset="0"/>
              </a:rPr>
              <a:t>Deliberate Fire Setting</a:t>
            </a:r>
            <a:endParaRPr lang="en-GB" sz="4400" dirty="0">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A00BEE4C-4BFA-4FED-B252-D4187122619D}"/>
              </a:ext>
            </a:extLst>
          </p:cNvPr>
          <p:cNvSpPr>
            <a:spLocks noChangeArrowheads="1"/>
          </p:cNvSpPr>
          <p:nvPr/>
        </p:nvSpPr>
        <p:spPr bwMode="auto">
          <a:xfrm>
            <a:off x="620374" y="1274564"/>
            <a:ext cx="4472904"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ts val="2900"/>
              </a:lnSpc>
              <a:spcBef>
                <a:spcPct val="20000"/>
              </a:spcBef>
              <a:buChar char="•"/>
              <a:defRPr sz="2100">
                <a:solidFill>
                  <a:schemeClr val="tx1"/>
                </a:solidFill>
                <a:latin typeface="Arial" panose="020B0604020202020204" pitchFamily="34" charset="0"/>
              </a:defRPr>
            </a:lvl1pPr>
            <a:lvl2pPr marL="742950" indent="-285750">
              <a:lnSpc>
                <a:spcPts val="2900"/>
              </a:lnSpc>
              <a:spcBef>
                <a:spcPct val="20000"/>
              </a:spcBef>
              <a:buChar char="–"/>
              <a:defRPr sz="2100">
                <a:solidFill>
                  <a:schemeClr val="tx1"/>
                </a:solidFill>
                <a:latin typeface="Arial" panose="020B0604020202020204" pitchFamily="34" charset="0"/>
              </a:defRPr>
            </a:lvl2pPr>
            <a:lvl3pPr marL="1143000" indent="-228600">
              <a:lnSpc>
                <a:spcPts val="2900"/>
              </a:lnSpc>
              <a:spcBef>
                <a:spcPct val="20000"/>
              </a:spcBef>
              <a:buChar char="•"/>
              <a:defRPr sz="2100">
                <a:solidFill>
                  <a:schemeClr val="tx1"/>
                </a:solidFill>
                <a:latin typeface="Arial" panose="020B0604020202020204" pitchFamily="34" charset="0"/>
              </a:defRPr>
            </a:lvl3pPr>
            <a:lvl4pPr marL="1600200" indent="-228600">
              <a:lnSpc>
                <a:spcPts val="2900"/>
              </a:lnSpc>
              <a:spcBef>
                <a:spcPct val="20000"/>
              </a:spcBef>
              <a:buChar char="–"/>
              <a:defRPr sz="2100">
                <a:solidFill>
                  <a:schemeClr val="tx1"/>
                </a:solidFill>
                <a:latin typeface="Arial" panose="020B0604020202020204" pitchFamily="34" charset="0"/>
              </a:defRPr>
            </a:lvl4pPr>
            <a:lvl5pPr marL="2057400" indent="-228600">
              <a:lnSpc>
                <a:spcPts val="2900"/>
              </a:lnSpc>
              <a:spcBef>
                <a:spcPct val="20000"/>
              </a:spcBef>
              <a:buChar char="»"/>
              <a:defRPr sz="2100">
                <a:solidFill>
                  <a:schemeClr val="tx1"/>
                </a:solidFill>
                <a:latin typeface="Arial" panose="020B0604020202020204" pitchFamily="34" charset="0"/>
              </a:defRPr>
            </a:lvl5pPr>
            <a:lvl6pPr marL="25146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6pPr>
            <a:lvl7pPr marL="29718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7pPr>
            <a:lvl8pPr marL="34290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8pPr>
            <a:lvl9pPr marL="3886200" indent="-228600" eaLnBrk="0" fontAlgn="base" hangingPunct="0">
              <a:lnSpc>
                <a:spcPts val="2900"/>
              </a:lnSpc>
              <a:spcBef>
                <a:spcPct val="20000"/>
              </a:spcBef>
              <a:spcAft>
                <a:spcPct val="0"/>
              </a:spcAft>
              <a:buChar char="»"/>
              <a:defRPr sz="2100">
                <a:solidFill>
                  <a:schemeClr val="tx1"/>
                </a:solidFill>
                <a:latin typeface="Arial" panose="020B0604020202020204" pitchFamily="34" charset="0"/>
              </a:defRPr>
            </a:lvl9pPr>
          </a:lstStyle>
          <a:p>
            <a:pPr eaLnBrk="1" fontAlgn="t" hangingPunct="1">
              <a:lnSpc>
                <a:spcPct val="150000"/>
              </a:lnSpc>
              <a:spcBef>
                <a:spcPct val="0"/>
              </a:spcBef>
              <a:spcAft>
                <a:spcPts val="0"/>
              </a:spcAft>
              <a:buFontTx/>
              <a:buNone/>
              <a:defRPr/>
            </a:pPr>
            <a:r>
              <a:rPr lang="en-GB" altLang="en-US" sz="2800" dirty="0">
                <a:solidFill>
                  <a:srgbClr val="231F20"/>
                </a:solidFill>
                <a:ea typeface="ＭＳ Ｐゴシック" panose="020B0600070205080204" pitchFamily="34" charset="-128"/>
                <a:cs typeface="Arial" panose="020B0604020202020204" pitchFamily="34" charset="0"/>
              </a:rPr>
              <a:t>Deliberate Fire setting costs the Fire and Rescue Service up to 40% of its budget each year and over 60% of Fires in NI are started maliciously</a:t>
            </a:r>
          </a:p>
          <a:p>
            <a:pPr eaLnBrk="1" fontAlgn="auto" hangingPunct="1">
              <a:lnSpc>
                <a:spcPct val="100000"/>
              </a:lnSpc>
              <a:spcBef>
                <a:spcPct val="0"/>
              </a:spcBef>
              <a:spcAft>
                <a:spcPts val="0"/>
              </a:spcAft>
              <a:buFontTx/>
              <a:buNone/>
              <a:defRPr/>
            </a:pPr>
            <a:endParaRPr lang="en-GB" altLang="en-US" sz="2800" dirty="0">
              <a:solidFill>
                <a:schemeClr val="bg1"/>
              </a:solidFill>
              <a:ea typeface="ＭＳ Ｐゴシック" panose="020B0600070205080204" pitchFamily="34" charset="-128"/>
              <a:cs typeface="Arial" panose="020B0604020202020204" pitchFamily="34" charset="0"/>
            </a:endParaRPr>
          </a:p>
        </p:txBody>
      </p:sp>
      <p:pic>
        <p:nvPicPr>
          <p:cNvPr id="7" name="Picture 1" descr="Arson">
            <a:extLst>
              <a:ext uri="{FF2B5EF4-FFF2-40B4-BE49-F238E27FC236}">
                <a16:creationId xmlns:a16="http://schemas.microsoft.com/office/drawing/2014/main" id="{70EA6628-7839-4731-8B06-7ECC6EEE7775}"/>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628026" y="1170973"/>
            <a:ext cx="6348535" cy="4516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2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9F2C57-FBF1-4B7D-98E9-7155E9419055}"/>
              </a:ext>
            </a:extLst>
          </p:cNvPr>
          <p:cNvSpPr txBox="1">
            <a:spLocks noGrp="1"/>
          </p:cNvSpPr>
          <p:nvPr>
            <p:ph type="title" idx="4294967295"/>
          </p:nvPr>
        </p:nvSpPr>
        <p:spPr>
          <a:xfrm>
            <a:off x="520513" y="455807"/>
            <a:ext cx="1219199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33CCCC"/>
                </a:solidFill>
                <a:effectLst/>
                <a:uLnTx/>
                <a:uFillTx/>
                <a:latin typeface="Arial" panose="020B0604020202020204" pitchFamily="34" charset="0"/>
                <a:ea typeface="+mn-ea"/>
                <a:cs typeface="Arial" panose="020B0604020202020204" pitchFamily="34" charset="0"/>
              </a:rPr>
              <a:t>Passive / Active Fire Protection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33CCCC"/>
              </a:solidFill>
              <a:effectLst/>
              <a:uLnTx/>
              <a:uFillTx/>
              <a:latin typeface="Arial" panose="020B0604020202020204" pitchFamily="34" charset="0"/>
              <a:ea typeface="+mn-ea"/>
              <a:cs typeface="Arial" panose="020B0604020202020204" pitchFamily="34" charset="0"/>
            </a:endParaRPr>
          </a:p>
        </p:txBody>
      </p:sp>
      <p:graphicFrame>
        <p:nvGraphicFramePr>
          <p:cNvPr id="2" name="Table 2">
            <a:extLst>
              <a:ext uri="{FF2B5EF4-FFF2-40B4-BE49-F238E27FC236}">
                <a16:creationId xmlns:a16="http://schemas.microsoft.com/office/drawing/2014/main" id="{6CDB8130-25C8-47C9-8E0E-550A5DAD4618}"/>
              </a:ext>
            </a:extLst>
          </p:cNvPr>
          <p:cNvGraphicFramePr>
            <a:graphicFrameLocks noGrp="1"/>
          </p:cNvGraphicFramePr>
          <p:nvPr>
            <p:extLst>
              <p:ext uri="{D42A27DB-BD31-4B8C-83A1-F6EECF244321}">
                <p14:modId xmlns:p14="http://schemas.microsoft.com/office/powerpoint/2010/main" val="3193825922"/>
              </p:ext>
            </p:extLst>
          </p:nvPr>
        </p:nvGraphicFramePr>
        <p:xfrm>
          <a:off x="1710023" y="1551654"/>
          <a:ext cx="8771954" cy="3522370"/>
        </p:xfrm>
        <a:graphic>
          <a:graphicData uri="http://schemas.openxmlformats.org/drawingml/2006/table">
            <a:tbl>
              <a:tblPr firstRow="1" bandRow="1">
                <a:tableStyleId>{93296810-A885-4BE3-A3E7-6D5BEEA58F35}</a:tableStyleId>
              </a:tblPr>
              <a:tblGrid>
                <a:gridCol w="4385977">
                  <a:extLst>
                    <a:ext uri="{9D8B030D-6E8A-4147-A177-3AD203B41FA5}">
                      <a16:colId xmlns:a16="http://schemas.microsoft.com/office/drawing/2014/main" val="3928344663"/>
                    </a:ext>
                  </a:extLst>
                </a:gridCol>
                <a:gridCol w="4385977">
                  <a:extLst>
                    <a:ext uri="{9D8B030D-6E8A-4147-A177-3AD203B41FA5}">
                      <a16:colId xmlns:a16="http://schemas.microsoft.com/office/drawing/2014/main" val="1855263770"/>
                    </a:ext>
                  </a:extLst>
                </a:gridCol>
              </a:tblGrid>
              <a:tr h="704474">
                <a:tc>
                  <a:txBody>
                    <a:bodyPr/>
                    <a:lstStyle/>
                    <a:p>
                      <a:pPr algn="ctr"/>
                      <a:r>
                        <a:rPr lang="en-GB" dirty="0">
                          <a:solidFill>
                            <a:schemeClr val="tx1"/>
                          </a:solidFill>
                          <a:latin typeface="Arial" panose="020B0604020202020204" pitchFamily="34" charset="0"/>
                          <a:cs typeface="Arial" panose="020B0604020202020204" pitchFamily="34" charset="0"/>
                        </a:rPr>
                        <a:t>Passive Fire Protection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tc>
                  <a:txBody>
                    <a:bodyPr/>
                    <a:lstStyle/>
                    <a:p>
                      <a:pPr algn="ctr"/>
                      <a:r>
                        <a:rPr lang="en-GB" dirty="0">
                          <a:solidFill>
                            <a:schemeClr val="tx1"/>
                          </a:solidFill>
                          <a:latin typeface="Arial" panose="020B0604020202020204" pitchFamily="34" charset="0"/>
                          <a:cs typeface="Arial" panose="020B0604020202020204" pitchFamily="34" charset="0"/>
                        </a:rPr>
                        <a:t>Active Fire Protection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extLst>
                  <a:ext uri="{0D108BD9-81ED-4DB2-BD59-A6C34878D82A}">
                    <a16:rowId xmlns:a16="http://schemas.microsoft.com/office/drawing/2014/main" val="1097249427"/>
                  </a:ext>
                </a:extLst>
              </a:tr>
              <a:tr h="704474">
                <a:tc>
                  <a:txBody>
                    <a:bodyPr/>
                    <a:lstStyle/>
                    <a:p>
                      <a:pPr algn="ctr"/>
                      <a:r>
                        <a:rPr lang="en-GB" dirty="0">
                          <a:latin typeface="Arial" panose="020B0604020202020204" pitchFamily="34" charset="0"/>
                          <a:cs typeface="Arial" panose="020B0604020202020204" pitchFamily="34" charset="0"/>
                        </a:rPr>
                        <a:t>Fire Doors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tc>
                  <a:txBody>
                    <a:bodyPr/>
                    <a:lstStyle/>
                    <a:p>
                      <a:pPr algn="ctr"/>
                      <a:r>
                        <a:rPr lang="en-GB" dirty="0">
                          <a:latin typeface="Arial" panose="020B0604020202020204" pitchFamily="34" charset="0"/>
                          <a:cs typeface="Arial" panose="020B0604020202020204" pitchFamily="34" charset="0"/>
                        </a:rPr>
                        <a:t>Automatic Fire Alarms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extLst>
                  <a:ext uri="{0D108BD9-81ED-4DB2-BD59-A6C34878D82A}">
                    <a16:rowId xmlns:a16="http://schemas.microsoft.com/office/drawing/2014/main" val="958884356"/>
                  </a:ext>
                </a:extLst>
              </a:tr>
              <a:tr h="704474">
                <a:tc>
                  <a:txBody>
                    <a:bodyPr/>
                    <a:lstStyle/>
                    <a:p>
                      <a:pPr algn="ctr"/>
                      <a:r>
                        <a:rPr lang="en-GB" dirty="0">
                          <a:latin typeface="Arial" panose="020B0604020202020204" pitchFamily="34" charset="0"/>
                          <a:cs typeface="Arial" panose="020B0604020202020204" pitchFamily="34" charset="0"/>
                        </a:rPr>
                        <a:t>Cavity Barriers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tc>
                  <a:txBody>
                    <a:bodyPr/>
                    <a:lstStyle/>
                    <a:p>
                      <a:pPr algn="ctr"/>
                      <a:r>
                        <a:rPr lang="en-GB" dirty="0">
                          <a:latin typeface="Arial" panose="020B0604020202020204" pitchFamily="34" charset="0"/>
                          <a:cs typeface="Arial" panose="020B0604020202020204" pitchFamily="34" charset="0"/>
                        </a:rPr>
                        <a:t>Automatic Fire Shutters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extLst>
                  <a:ext uri="{0D108BD9-81ED-4DB2-BD59-A6C34878D82A}">
                    <a16:rowId xmlns:a16="http://schemas.microsoft.com/office/drawing/2014/main" val="2104921963"/>
                  </a:ext>
                </a:extLst>
              </a:tr>
              <a:tr h="704474">
                <a:tc>
                  <a:txBody>
                    <a:bodyPr/>
                    <a:lstStyle/>
                    <a:p>
                      <a:pPr algn="ctr"/>
                      <a:r>
                        <a:rPr lang="en-GB" dirty="0">
                          <a:latin typeface="Arial" panose="020B0604020202020204" pitchFamily="34" charset="0"/>
                          <a:cs typeface="Arial" panose="020B0604020202020204" pitchFamily="34" charset="0"/>
                        </a:rPr>
                        <a:t>Flame Retardant Paint and Varnish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tc>
                  <a:txBody>
                    <a:bodyPr/>
                    <a:lstStyle/>
                    <a:p>
                      <a:pPr algn="ctr"/>
                      <a:r>
                        <a:rPr lang="en-GB" dirty="0">
                          <a:latin typeface="Arial" panose="020B0604020202020204" pitchFamily="34" charset="0"/>
                          <a:cs typeface="Arial" panose="020B0604020202020204" pitchFamily="34" charset="0"/>
                        </a:rPr>
                        <a:t>Sprinkler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extLst>
                  <a:ext uri="{0D108BD9-81ED-4DB2-BD59-A6C34878D82A}">
                    <a16:rowId xmlns:a16="http://schemas.microsoft.com/office/drawing/2014/main" val="1246103855"/>
                  </a:ext>
                </a:extLst>
              </a:tr>
              <a:tr h="704474">
                <a:tc>
                  <a:txBody>
                    <a:bodyPr/>
                    <a:lstStyle/>
                    <a:p>
                      <a:pPr algn="ctr"/>
                      <a:r>
                        <a:rPr lang="en-GB" dirty="0">
                          <a:latin typeface="Arial" panose="020B0604020202020204" pitchFamily="34" charset="0"/>
                          <a:cs typeface="Arial" panose="020B0604020202020204" pitchFamily="34" charset="0"/>
                        </a:rPr>
                        <a:t>Secure Bin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tc>
                  <a:txBody>
                    <a:bodyPr/>
                    <a:lstStyle/>
                    <a:p>
                      <a:pPr algn="ctr"/>
                      <a:r>
                        <a:rPr lang="en-GB" dirty="0">
                          <a:latin typeface="Arial" panose="020B0604020202020204" pitchFamily="34" charset="0"/>
                          <a:cs typeface="Arial" panose="020B0604020202020204" pitchFamily="34" charset="0"/>
                        </a:rPr>
                        <a:t>Gaseous Suppression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A3C"/>
                    </a:solidFill>
                  </a:tcPr>
                </a:tc>
                <a:extLst>
                  <a:ext uri="{0D108BD9-81ED-4DB2-BD59-A6C34878D82A}">
                    <a16:rowId xmlns:a16="http://schemas.microsoft.com/office/drawing/2014/main" val="1166171807"/>
                  </a:ext>
                </a:extLst>
              </a:tr>
            </a:tbl>
          </a:graphicData>
        </a:graphic>
      </p:graphicFrame>
    </p:spTree>
    <p:extLst>
      <p:ext uri="{BB962C8B-B14F-4D97-AF65-F5344CB8AC3E}">
        <p14:creationId xmlns:p14="http://schemas.microsoft.com/office/powerpoint/2010/main" val="343740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0F1EB-733A-44B0-B186-BD54CC16BE30}"/>
              </a:ext>
            </a:extLst>
          </p:cNvPr>
          <p:cNvSpPr>
            <a:spLocks noGrp="1"/>
          </p:cNvSpPr>
          <p:nvPr>
            <p:ph type="title"/>
          </p:nvPr>
        </p:nvSpPr>
        <p:spPr>
          <a:xfrm>
            <a:off x="551329" y="400984"/>
            <a:ext cx="10515600" cy="1325563"/>
          </a:xfrm>
        </p:spPr>
        <p:txBody>
          <a:bodyPr/>
          <a:lstStyle/>
          <a:p>
            <a:r>
              <a:rPr lang="en-GB" altLang="en-US" sz="4400" dirty="0">
                <a:latin typeface="Arial" panose="020B0604020202020204" pitchFamily="34" charset="0"/>
                <a:cs typeface="Arial" panose="020B0604020202020204" pitchFamily="34" charset="0"/>
              </a:rPr>
              <a:t>Fire Doors</a:t>
            </a:r>
            <a:br>
              <a:rPr lang="en-GB" altLang="en-US" sz="4400" b="1"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2FFA6C76-EFAD-43AB-B006-81A540FE3347}"/>
              </a:ext>
            </a:extLst>
          </p:cNvPr>
          <p:cNvSpPr>
            <a:spLocks noGrp="1"/>
          </p:cNvSpPr>
          <p:nvPr>
            <p:ph idx="1"/>
          </p:nvPr>
        </p:nvSpPr>
        <p:spPr>
          <a:xfrm>
            <a:off x="291353" y="1297630"/>
            <a:ext cx="7212106" cy="3988766"/>
          </a:xfrm>
        </p:spPr>
        <p:txBody>
          <a:bodyPr>
            <a:normAutofit fontScale="92500" lnSpcReduction="20000"/>
          </a:bodyPr>
          <a:lstStyle/>
          <a:p>
            <a:pPr marL="342900" indent="-342900">
              <a:lnSpc>
                <a:spcPct val="100000"/>
              </a:lnSpc>
              <a:spcBef>
                <a:spcPct val="0"/>
              </a:spcBef>
              <a:defRPr/>
            </a:pPr>
            <a:r>
              <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Smoke inhalation is the </a:t>
            </a:r>
            <a:r>
              <a:rPr lang="en-GB" altLang="en-US" sz="2400" b="1"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main killer in Fires</a:t>
            </a:r>
          </a:p>
          <a:p>
            <a:pPr marL="342900" indent="-342900">
              <a:lnSpc>
                <a:spcPct val="100000"/>
              </a:lnSpc>
              <a:spcBef>
                <a:spcPct val="0"/>
              </a:spcBef>
              <a:defRPr/>
            </a:pPr>
            <a:endPar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a:lnSpc>
                <a:spcPct val="100000"/>
              </a:lnSpc>
              <a:spcBef>
                <a:spcPct val="0"/>
              </a:spcBef>
              <a:defRPr/>
            </a:pPr>
            <a:r>
              <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Fire doors can be the most important protective measure. In good condition they can resist the spread of smoke and Fire for at least 30 minutes. They are a fundamental component of escape route protection.</a:t>
            </a:r>
          </a:p>
          <a:p>
            <a:pPr>
              <a:lnSpc>
                <a:spcPct val="100000"/>
              </a:lnSpc>
              <a:spcBef>
                <a:spcPct val="0"/>
              </a:spcBef>
              <a:buNone/>
              <a:defRPr/>
            </a:pPr>
            <a:endPar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a:lnSpc>
                <a:spcPct val="100000"/>
              </a:lnSpc>
              <a:spcBef>
                <a:spcPct val="0"/>
              </a:spcBef>
              <a:defRPr/>
            </a:pPr>
            <a:r>
              <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Remember that Fire doors should never be wedged or propped open and that door closers should not be disconnected. </a:t>
            </a:r>
          </a:p>
          <a:p>
            <a:pPr marL="0" indent="0">
              <a:lnSpc>
                <a:spcPct val="100000"/>
              </a:lnSpc>
              <a:spcBef>
                <a:spcPct val="0"/>
              </a:spcBef>
              <a:buNone/>
              <a:defRPr/>
            </a:pPr>
            <a:endPar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a:lnSpc>
                <a:spcPct val="100000"/>
              </a:lnSpc>
              <a:spcBef>
                <a:spcPct val="0"/>
              </a:spcBef>
              <a:defRPr/>
            </a:pPr>
            <a:r>
              <a:rPr lang="en-GB" altLang="en-US" sz="2400" dirty="0">
                <a:solidFill>
                  <a:srgbClr val="231F20"/>
                </a:solidFill>
                <a:latin typeface="Arial" panose="020B0604020202020204" pitchFamily="34" charset="0"/>
                <a:cs typeface="Arial" panose="020B0604020202020204" pitchFamily="34" charset="0"/>
              </a:rPr>
              <a:t>Wedged open/propped open/defective Fire doors put </a:t>
            </a:r>
            <a:r>
              <a:rPr lang="en-GB" altLang="en-US" sz="2400" b="1" dirty="0">
                <a:solidFill>
                  <a:srgbClr val="231F20"/>
                </a:solidFill>
                <a:latin typeface="Arial" panose="020B0604020202020204" pitchFamily="34" charset="0"/>
                <a:cs typeface="Arial" panose="020B0604020202020204" pitchFamily="34" charset="0"/>
              </a:rPr>
              <a:t>lives at risk!</a:t>
            </a:r>
          </a:p>
          <a:p>
            <a:pPr marL="342900" indent="-342900">
              <a:lnSpc>
                <a:spcPct val="100000"/>
              </a:lnSpc>
              <a:spcBef>
                <a:spcPct val="0"/>
              </a:spcBef>
              <a:defRPr/>
            </a:pPr>
            <a:endParaRPr lang="en-GB" altLang="en-US" sz="2400" dirty="0">
              <a:latin typeface="Arial" panose="020B0604020202020204" pitchFamily="34" charset="0"/>
              <a:ea typeface="ＭＳ Ｐゴシック" panose="020B0600070205080204" pitchFamily="34" charset="-128"/>
              <a:cs typeface="Arial" panose="020B0604020202020204" pitchFamily="34" charset="0"/>
            </a:endParaRPr>
          </a:p>
          <a:p>
            <a:pPr marL="0" indent="0">
              <a:buNone/>
            </a:pPr>
            <a:endParaRPr lang="en-GB" dirty="0"/>
          </a:p>
        </p:txBody>
      </p:sp>
      <p:pic>
        <p:nvPicPr>
          <p:cNvPr id="4" name="Content Placeholder 5" descr="Fire doors held open by a fire extinguisher">
            <a:extLst>
              <a:ext uri="{FF2B5EF4-FFF2-40B4-BE49-F238E27FC236}">
                <a16:creationId xmlns:a16="http://schemas.microsoft.com/office/drawing/2014/main" id="{136DEBA4-8822-4ACC-9057-A174A9D99E30}"/>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a:xfrm>
            <a:off x="7567781" y="400984"/>
            <a:ext cx="4160503" cy="5360236"/>
          </a:xfrm>
          <a:prstGeom prst="rect">
            <a:avLst/>
          </a:prstGeom>
          <a:ln>
            <a:noFill/>
          </a:ln>
          <a:effectLst>
            <a:softEdge rad="112500"/>
          </a:effectLst>
        </p:spPr>
      </p:pic>
    </p:spTree>
    <p:extLst>
      <p:ext uri="{BB962C8B-B14F-4D97-AF65-F5344CB8AC3E}">
        <p14:creationId xmlns:p14="http://schemas.microsoft.com/office/powerpoint/2010/main" val="233446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9B32-9DD0-4ADA-8616-83916232D09F}"/>
              </a:ext>
            </a:extLst>
          </p:cNvPr>
          <p:cNvSpPr>
            <a:spLocks noGrp="1"/>
          </p:cNvSpPr>
          <p:nvPr>
            <p:ph type="title"/>
          </p:nvPr>
        </p:nvSpPr>
        <p:spPr>
          <a:xfrm>
            <a:off x="838200" y="136525"/>
            <a:ext cx="10515600" cy="1325563"/>
          </a:xfrm>
        </p:spPr>
        <p:txBody>
          <a:bodyPr/>
          <a:lstStyle/>
          <a:p>
            <a:r>
              <a:rPr lang="en-GB" altLang="en-US" sz="4400" dirty="0">
                <a:latin typeface="Arial" panose="020B0604020202020204" pitchFamily="34" charset="0"/>
                <a:cs typeface="Arial" panose="020B0604020202020204" pitchFamily="34" charset="0"/>
              </a:rPr>
              <a:t>Fire Doors – The Checks</a:t>
            </a:r>
            <a:endParaRPr lang="en-GB" dirty="0"/>
          </a:p>
        </p:txBody>
      </p:sp>
      <p:sp>
        <p:nvSpPr>
          <p:cNvPr id="3" name="Content Placeholder 2">
            <a:extLst>
              <a:ext uri="{FF2B5EF4-FFF2-40B4-BE49-F238E27FC236}">
                <a16:creationId xmlns:a16="http://schemas.microsoft.com/office/drawing/2014/main" id="{504FBD70-4ADA-47EF-910F-10D488D7CB55}"/>
              </a:ext>
            </a:extLst>
          </p:cNvPr>
          <p:cNvSpPr>
            <a:spLocks noGrp="1"/>
          </p:cNvSpPr>
          <p:nvPr>
            <p:ph idx="1"/>
          </p:nvPr>
        </p:nvSpPr>
        <p:spPr>
          <a:xfrm>
            <a:off x="560294" y="1183605"/>
            <a:ext cx="4334979" cy="4670348"/>
          </a:xfrm>
        </p:spPr>
        <p:txBody>
          <a:bodyPr>
            <a:normAutofit fontScale="85000" lnSpcReduction="10000"/>
          </a:bodyPr>
          <a:lstStyle/>
          <a:p>
            <a:pPr>
              <a:lnSpc>
                <a:spcPct val="150000"/>
              </a:lnSpc>
              <a:buClr>
                <a:schemeClr val="tx1"/>
              </a:buClr>
            </a:pPr>
            <a:r>
              <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“Doors fitted with self closing devices shall be maintained self closing at all times and shall not be provided with any means of keeping them in an open position.”</a:t>
            </a:r>
            <a:endParaRPr lang="en-GB" altLang="en-US" sz="2400" dirty="0">
              <a:solidFill>
                <a:srgbClr val="231F20"/>
              </a:solidFill>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lnSpc>
                <a:spcPct val="150000"/>
              </a:lnSpc>
              <a:buClr>
                <a:schemeClr val="tx1"/>
              </a:buClr>
            </a:pPr>
            <a:r>
              <a:rPr lang="en-GB" altLang="en-US" sz="2400" dirty="0">
                <a:solidFill>
                  <a:srgbClr val="231F20"/>
                </a:solidFill>
                <a:latin typeface="Arial" panose="020B0604020202020204" pitchFamily="34" charset="0"/>
                <a:ea typeface="ＭＳ Ｐゴシック" panose="020B0600070205080204" pitchFamily="34" charset="-128"/>
                <a:cs typeface="Arial" panose="020B0604020202020204" pitchFamily="34" charset="0"/>
              </a:rPr>
              <a:t>“The penalty for contravening any specific regulation made under the Order, on conviction is a fine or imprisonment for not more than two years or both.” </a:t>
            </a:r>
            <a:endParaRPr lang="en-GB" altLang="en-US" sz="2400" dirty="0">
              <a:solidFill>
                <a:srgbClr val="231F20"/>
              </a:solidFill>
              <a:latin typeface="Arial" panose="020B0604020202020204" pitchFamily="34" charset="0"/>
              <a:ea typeface="ＭＳ Ｐゴシック" panose="020B0600070205080204" pitchFamily="34" charset="-128"/>
              <a:cs typeface="Times New Roman" panose="02020603050405020304" pitchFamily="18" charset="0"/>
            </a:endParaRPr>
          </a:p>
          <a:p>
            <a:endParaRPr lang="en-GB" dirty="0"/>
          </a:p>
        </p:txBody>
      </p:sp>
      <p:pic>
        <p:nvPicPr>
          <p:cNvPr id="4" name="Content Placeholder 3" descr="Fire Door Checks">
            <a:extLst>
              <a:ext uri="{FF2B5EF4-FFF2-40B4-BE49-F238E27FC236}">
                <a16:creationId xmlns:a16="http://schemas.microsoft.com/office/drawing/2014/main" id="{CBEC1BE2-74D3-49C0-9BCA-261AA6C231CB}"/>
              </a:ext>
            </a:extLst>
          </p:cNvPr>
          <p:cNvPicPr>
            <a:picLocks noChangeAspect="1"/>
          </p:cNvPicPr>
          <p:nvPr/>
        </p:nvPicPr>
        <p:blipFill>
          <a:blip r:embed="rId2"/>
          <a:stretch>
            <a:fillRect/>
          </a:stretch>
        </p:blipFill>
        <p:spPr>
          <a:xfrm>
            <a:off x="4960439" y="1022927"/>
            <a:ext cx="6881017" cy="4812146"/>
          </a:xfrm>
          <a:prstGeom prst="rect">
            <a:avLst/>
          </a:prstGeom>
        </p:spPr>
      </p:pic>
    </p:spTree>
    <p:extLst>
      <p:ext uri="{BB962C8B-B14F-4D97-AF65-F5344CB8AC3E}">
        <p14:creationId xmlns:p14="http://schemas.microsoft.com/office/powerpoint/2010/main" val="20553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7DFCA-9ACE-4197-8716-729E5B16A0EC}"/>
              </a:ext>
            </a:extLst>
          </p:cNvPr>
          <p:cNvSpPr txBox="1">
            <a:spLocks noGrp="1"/>
          </p:cNvSpPr>
          <p:nvPr>
            <p:ph type="title" idx="4294967295"/>
          </p:nvPr>
        </p:nvSpPr>
        <p:spPr>
          <a:xfrm>
            <a:off x="833717" y="344128"/>
            <a:ext cx="12192000" cy="7471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Fire Exits and Escape Routes</a:t>
            </a:r>
          </a:p>
        </p:txBody>
      </p:sp>
      <p:sp>
        <p:nvSpPr>
          <p:cNvPr id="14" name="Rectangle 3">
            <a:extLst>
              <a:ext uri="{FF2B5EF4-FFF2-40B4-BE49-F238E27FC236}">
                <a16:creationId xmlns:a16="http://schemas.microsoft.com/office/drawing/2014/main" id="{71F61FDB-9D7F-45F9-B493-35E32C6A14EB}"/>
              </a:ext>
            </a:extLst>
          </p:cNvPr>
          <p:cNvSpPr txBox="1">
            <a:spLocks noChangeArrowheads="1"/>
          </p:cNvSpPr>
          <p:nvPr/>
        </p:nvSpPr>
        <p:spPr>
          <a:xfrm>
            <a:off x="859682" y="1359829"/>
            <a:ext cx="2235574" cy="419797"/>
          </a:xfrm>
          <a:prstGeom prst="rect">
            <a:avLst/>
          </a:prstGeom>
          <a:ln w="19050">
            <a:solidFill>
              <a:srgbClr val="99CA3C"/>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None/>
            </a:pPr>
            <a:r>
              <a:rPr lang="en-GB" altLang="en-US" sz="2000" b="1" dirty="0">
                <a:solidFill>
                  <a:srgbClr val="99CA3C"/>
                </a:solidFill>
                <a:latin typeface="Arial" panose="020B0604020202020204" pitchFamily="34" charset="0"/>
                <a:cs typeface="Arial" panose="020B0604020202020204" pitchFamily="34" charset="0"/>
              </a:rPr>
              <a:t>Do not block Fire Exits</a:t>
            </a:r>
          </a:p>
        </p:txBody>
      </p:sp>
      <p:pic>
        <p:nvPicPr>
          <p:cNvPr id="5" name="Picture 2" descr="Blocked Fire Exit">
            <a:extLst>
              <a:ext uri="{FF2B5EF4-FFF2-40B4-BE49-F238E27FC236}">
                <a16:creationId xmlns:a16="http://schemas.microsoft.com/office/drawing/2014/main" id="{F39504AF-81D9-4246-AE3B-5920AAB402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96" r="11196"/>
          <a:stretch/>
        </p:blipFill>
        <p:spPr bwMode="auto">
          <a:xfrm>
            <a:off x="631850" y="1879183"/>
            <a:ext cx="2691238" cy="2015982"/>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sp>
        <p:nvSpPr>
          <p:cNvPr id="11" name="Subtitle 4">
            <a:extLst>
              <a:ext uri="{FF2B5EF4-FFF2-40B4-BE49-F238E27FC236}">
                <a16:creationId xmlns:a16="http://schemas.microsoft.com/office/drawing/2014/main" id="{7A8A7DB9-516D-4E61-B95D-B2F03303CE13}"/>
              </a:ext>
            </a:extLst>
          </p:cNvPr>
          <p:cNvSpPr txBox="1">
            <a:spLocks/>
          </p:cNvSpPr>
          <p:nvPr/>
        </p:nvSpPr>
        <p:spPr>
          <a:xfrm>
            <a:off x="631850" y="4094278"/>
            <a:ext cx="2691239" cy="33194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ltLang="en-US" sz="2000" dirty="0">
                <a:solidFill>
                  <a:srgbClr val="231F20"/>
                </a:solidFill>
                <a:latin typeface="Arial" panose="020B0604020202020204" pitchFamily="34" charset="0"/>
                <a:cs typeface="Arial" panose="020B0604020202020204" pitchFamily="34" charset="0"/>
              </a:rPr>
              <a:t>Fire Exits should never be obstructed or used as temporary storage, they must be kept clear at all times</a:t>
            </a:r>
          </a:p>
        </p:txBody>
      </p:sp>
      <p:sp>
        <p:nvSpPr>
          <p:cNvPr id="15" name="Rectangle 3">
            <a:extLst>
              <a:ext uri="{FF2B5EF4-FFF2-40B4-BE49-F238E27FC236}">
                <a16:creationId xmlns:a16="http://schemas.microsoft.com/office/drawing/2014/main" id="{69AC2119-CCE9-414F-B49C-67770C9EAFAC}"/>
              </a:ext>
            </a:extLst>
          </p:cNvPr>
          <p:cNvSpPr txBox="1">
            <a:spLocks noChangeArrowheads="1"/>
          </p:cNvSpPr>
          <p:nvPr/>
        </p:nvSpPr>
        <p:spPr>
          <a:xfrm>
            <a:off x="4978213" y="1359829"/>
            <a:ext cx="2235574" cy="419797"/>
          </a:xfrm>
          <a:prstGeom prst="rect">
            <a:avLst/>
          </a:prstGeom>
          <a:ln w="19050">
            <a:solidFill>
              <a:srgbClr val="99CA3C"/>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None/>
            </a:pPr>
            <a:r>
              <a:rPr lang="en-GB" altLang="en-US" sz="1200" b="1" dirty="0">
                <a:solidFill>
                  <a:srgbClr val="99CA3C"/>
                </a:solidFill>
                <a:latin typeface="Arial" panose="020B0604020202020204" pitchFamily="34" charset="0"/>
                <a:cs typeface="Arial" panose="020B0604020202020204" pitchFamily="34" charset="0"/>
              </a:rPr>
              <a:t>Do not block Escape Routes</a:t>
            </a:r>
          </a:p>
        </p:txBody>
      </p:sp>
      <p:pic>
        <p:nvPicPr>
          <p:cNvPr id="6" name="Picture 1" descr="Blocked escape route">
            <a:extLst>
              <a:ext uri="{FF2B5EF4-FFF2-40B4-BE49-F238E27FC236}">
                <a16:creationId xmlns:a16="http://schemas.microsoft.com/office/drawing/2014/main" id="{39EE5909-49D3-481A-914B-E09AA9412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0381" y="1879184"/>
            <a:ext cx="2691238" cy="2015982"/>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sp>
        <p:nvSpPr>
          <p:cNvPr id="8" name="Subtitle 4">
            <a:extLst>
              <a:ext uri="{FF2B5EF4-FFF2-40B4-BE49-F238E27FC236}">
                <a16:creationId xmlns:a16="http://schemas.microsoft.com/office/drawing/2014/main" id="{48E647EE-2AAD-49FB-B450-49CD5C5A7E3C}"/>
              </a:ext>
            </a:extLst>
          </p:cNvPr>
          <p:cNvSpPr txBox="1">
            <a:spLocks/>
          </p:cNvSpPr>
          <p:nvPr/>
        </p:nvSpPr>
        <p:spPr>
          <a:xfrm>
            <a:off x="4750381" y="4094278"/>
            <a:ext cx="2691239" cy="33194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ltLang="en-US" sz="2000" dirty="0">
                <a:solidFill>
                  <a:srgbClr val="231F20"/>
                </a:solidFill>
                <a:latin typeface="Arial" panose="020B0604020202020204" pitchFamily="34" charset="0"/>
                <a:cs typeface="Arial" panose="020B0604020202020204" pitchFamily="34" charset="0"/>
              </a:rPr>
              <a:t>Escape routes are often found to be blocked by temporary storage, which sometimes becomes permanent</a:t>
            </a:r>
          </a:p>
        </p:txBody>
      </p:sp>
      <p:sp>
        <p:nvSpPr>
          <p:cNvPr id="16" name="Rectangle 3">
            <a:extLst>
              <a:ext uri="{FF2B5EF4-FFF2-40B4-BE49-F238E27FC236}">
                <a16:creationId xmlns:a16="http://schemas.microsoft.com/office/drawing/2014/main" id="{47AB6981-6C59-4CA8-9A74-E75ABC16960E}"/>
              </a:ext>
            </a:extLst>
          </p:cNvPr>
          <p:cNvSpPr txBox="1">
            <a:spLocks noChangeArrowheads="1"/>
          </p:cNvSpPr>
          <p:nvPr/>
        </p:nvSpPr>
        <p:spPr>
          <a:xfrm>
            <a:off x="9096744" y="1359829"/>
            <a:ext cx="2235574" cy="419797"/>
          </a:xfrm>
          <a:prstGeom prst="rect">
            <a:avLst/>
          </a:prstGeom>
          <a:ln w="19050">
            <a:solidFill>
              <a:srgbClr val="99CA3C"/>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altLang="en-US" sz="1100" b="1" dirty="0">
                <a:solidFill>
                  <a:srgbClr val="99CA3C"/>
                </a:solidFill>
                <a:latin typeface="Arial" panose="020B0604020202020204" pitchFamily="34" charset="0"/>
                <a:cs typeface="Arial" panose="020B0604020202020204" pitchFamily="34" charset="0"/>
              </a:rPr>
              <a:t>Never Reduce Escape Route Width</a:t>
            </a:r>
          </a:p>
        </p:txBody>
      </p:sp>
      <p:pic>
        <p:nvPicPr>
          <p:cNvPr id="7" name="Picture 2" descr="Blocked escape route">
            <a:extLst>
              <a:ext uri="{FF2B5EF4-FFF2-40B4-BE49-F238E27FC236}">
                <a16:creationId xmlns:a16="http://schemas.microsoft.com/office/drawing/2014/main" id="{2358C0E6-A947-4602-8C1A-A8C8DD933343}"/>
              </a:ext>
            </a:extLst>
          </p:cNvPr>
          <p:cNvPicPr>
            <a:picLocks noChangeAspect="1"/>
          </p:cNvPicPr>
          <p:nvPr/>
        </p:nvPicPr>
        <p:blipFill rotWithShape="1">
          <a:blip r:embed="rId4">
            <a:extLst>
              <a:ext uri="{28A0092B-C50C-407E-A947-70E740481C1C}">
                <a14:useLocalDpi xmlns:a14="http://schemas.microsoft.com/office/drawing/2010/main" val="0"/>
              </a:ext>
            </a:extLst>
          </a:blip>
          <a:srcRect t="9903" b="5676"/>
          <a:stretch/>
        </p:blipFill>
        <p:spPr bwMode="auto">
          <a:xfrm>
            <a:off x="8868913" y="1879183"/>
            <a:ext cx="2689982" cy="2015983"/>
          </a:xfrm>
          <a:prstGeom prst="rect">
            <a:avLst/>
          </a:prstGeom>
          <a:noFill/>
          <a:ln w="12700">
            <a:solidFill>
              <a:srgbClr val="99CA3C"/>
            </a:solidFill>
            <a:miter lim="800000"/>
            <a:headEnd/>
            <a:tailEnd/>
          </a:ln>
          <a:extLst>
            <a:ext uri="{909E8E84-426E-40DD-AFC4-6F175D3DCCD1}">
              <a14:hiddenFill xmlns:a14="http://schemas.microsoft.com/office/drawing/2010/main">
                <a:solidFill>
                  <a:srgbClr val="FFFFFF"/>
                </a:solidFill>
              </a14:hiddenFill>
            </a:ext>
          </a:extLst>
        </p:spPr>
      </p:pic>
      <p:sp>
        <p:nvSpPr>
          <p:cNvPr id="10" name="Subtitle 4">
            <a:extLst>
              <a:ext uri="{FF2B5EF4-FFF2-40B4-BE49-F238E27FC236}">
                <a16:creationId xmlns:a16="http://schemas.microsoft.com/office/drawing/2014/main" id="{3B92FF0A-D82C-4F91-B9F1-113D4AED27FC}"/>
              </a:ext>
            </a:extLst>
          </p:cNvPr>
          <p:cNvSpPr txBox="1">
            <a:spLocks/>
          </p:cNvSpPr>
          <p:nvPr/>
        </p:nvSpPr>
        <p:spPr>
          <a:xfrm>
            <a:off x="8868912" y="4216378"/>
            <a:ext cx="2689983" cy="33194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altLang="en-US" sz="2000" dirty="0">
                <a:solidFill>
                  <a:srgbClr val="231F20"/>
                </a:solidFill>
                <a:latin typeface="Arial" panose="020B0604020202020204" pitchFamily="34" charset="0"/>
                <a:cs typeface="Arial" panose="020B0604020202020204" pitchFamily="34" charset="0"/>
              </a:rPr>
              <a:t>If the width is reduced then there may not be enough time for everyone to escape</a:t>
            </a:r>
          </a:p>
        </p:txBody>
      </p:sp>
    </p:spTree>
    <p:extLst>
      <p:ext uri="{BB962C8B-B14F-4D97-AF65-F5344CB8AC3E}">
        <p14:creationId xmlns:p14="http://schemas.microsoft.com/office/powerpoint/2010/main" val="372748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EA3A-FAD1-437F-8C5D-9E26A5CF76FF}"/>
              </a:ext>
            </a:extLst>
          </p:cNvPr>
          <p:cNvSpPr>
            <a:spLocks noGrp="1"/>
          </p:cNvSpPr>
          <p:nvPr>
            <p:ph type="title"/>
          </p:nvPr>
        </p:nvSpPr>
        <p:spPr>
          <a:xfrm>
            <a:off x="590550" y="241300"/>
            <a:ext cx="10515600" cy="1325563"/>
          </a:xfrm>
        </p:spPr>
        <p:txBody>
          <a:bodyPr/>
          <a:lstStyle/>
          <a:p>
            <a:r>
              <a:rPr lang="en-GB" dirty="0"/>
              <a:t>The Fire Triangle - Combustion</a:t>
            </a:r>
          </a:p>
        </p:txBody>
      </p:sp>
      <p:sp>
        <p:nvSpPr>
          <p:cNvPr id="4" name="Content Placeholder 3">
            <a:extLst>
              <a:ext uri="{FF2B5EF4-FFF2-40B4-BE49-F238E27FC236}">
                <a16:creationId xmlns:a16="http://schemas.microsoft.com/office/drawing/2014/main" id="{1F0A8F46-A3DA-4096-B1FD-451F3E22506C}"/>
              </a:ext>
            </a:extLst>
          </p:cNvPr>
          <p:cNvSpPr>
            <a:spLocks noGrp="1"/>
          </p:cNvSpPr>
          <p:nvPr>
            <p:ph sz="half" idx="1"/>
          </p:nvPr>
        </p:nvSpPr>
        <p:spPr>
          <a:xfrm>
            <a:off x="838200" y="1480961"/>
            <a:ext cx="5181600" cy="4087407"/>
          </a:xfrm>
        </p:spPr>
        <p:txBody>
          <a:bodyPr>
            <a:normAutofit fontScale="70000" lnSpcReduction="20000"/>
          </a:bodyPr>
          <a:lstStyle/>
          <a:p>
            <a:pPr marL="0" indent="0">
              <a:buNone/>
            </a:pPr>
            <a:r>
              <a:rPr lang="en-GB" dirty="0">
                <a:solidFill>
                  <a:srgbClr val="231F20"/>
                </a:solidFill>
              </a:rPr>
              <a:t>Fire is a chemical reaction involving three components:</a:t>
            </a:r>
          </a:p>
          <a:p>
            <a:pPr lvl="1"/>
            <a:r>
              <a:rPr lang="en-GB" b="1" dirty="0">
                <a:solidFill>
                  <a:srgbClr val="231F20"/>
                </a:solidFill>
              </a:rPr>
              <a:t>Oxygen</a:t>
            </a:r>
          </a:p>
          <a:p>
            <a:pPr lvl="1"/>
            <a:r>
              <a:rPr lang="en-GB" b="1" dirty="0">
                <a:solidFill>
                  <a:srgbClr val="231F20"/>
                </a:solidFill>
              </a:rPr>
              <a:t>Heat</a:t>
            </a:r>
          </a:p>
          <a:p>
            <a:pPr lvl="1"/>
            <a:r>
              <a:rPr lang="en-GB" b="1" dirty="0">
                <a:solidFill>
                  <a:srgbClr val="231F20"/>
                </a:solidFill>
              </a:rPr>
              <a:t>Fuel</a:t>
            </a:r>
          </a:p>
          <a:p>
            <a:pPr marL="457200" lvl="1" indent="0">
              <a:buNone/>
            </a:pPr>
            <a:endParaRPr lang="en-GB" b="1" dirty="0">
              <a:solidFill>
                <a:srgbClr val="231F20"/>
              </a:solidFill>
            </a:endParaRPr>
          </a:p>
          <a:p>
            <a:pPr marL="0" indent="0">
              <a:buNone/>
            </a:pPr>
            <a:r>
              <a:rPr lang="en-GB" dirty="0">
                <a:solidFill>
                  <a:srgbClr val="231F20"/>
                </a:solidFill>
              </a:rPr>
              <a:t>All three of these elements must be present at the same time for a Fire to start. </a:t>
            </a:r>
          </a:p>
          <a:p>
            <a:pPr marL="0" indent="0">
              <a:buNone/>
            </a:pPr>
            <a:endParaRPr lang="en-GB" dirty="0">
              <a:solidFill>
                <a:srgbClr val="231F20"/>
              </a:solidFill>
            </a:endParaRPr>
          </a:p>
          <a:p>
            <a:pPr marL="0" indent="0">
              <a:buNone/>
            </a:pPr>
            <a:r>
              <a:rPr lang="en-GB" dirty="0">
                <a:solidFill>
                  <a:srgbClr val="231F20"/>
                </a:solidFill>
              </a:rPr>
              <a:t>Taking steps to avoid these three elements from mixing will significantly reduce the chances of a Fire occurring.</a:t>
            </a:r>
          </a:p>
          <a:p>
            <a:pPr marL="0" indent="0">
              <a:buNone/>
            </a:pPr>
            <a:endParaRPr lang="en-GB" dirty="0">
              <a:solidFill>
                <a:srgbClr val="231F20"/>
              </a:solidFill>
            </a:endParaRPr>
          </a:p>
          <a:p>
            <a:pPr marL="0" indent="0">
              <a:buNone/>
            </a:pPr>
            <a:r>
              <a:rPr lang="en-GB" b="1" dirty="0">
                <a:solidFill>
                  <a:srgbClr val="231F20"/>
                </a:solidFill>
              </a:rPr>
              <a:t>If you remove any of these components a </a:t>
            </a:r>
            <a:r>
              <a:rPr lang="en-GB" b="1" u="sng" dirty="0">
                <a:solidFill>
                  <a:srgbClr val="231F20"/>
                </a:solidFill>
              </a:rPr>
              <a:t>Fire will go out.</a:t>
            </a:r>
          </a:p>
          <a:p>
            <a:endParaRPr lang="en-GB" dirty="0"/>
          </a:p>
        </p:txBody>
      </p:sp>
      <p:pic>
        <p:nvPicPr>
          <p:cNvPr id="6" name="Content Placeholder 5" descr="Fire Triangle&#10;Heat&#10;Oxygen&#10;Fuel">
            <a:extLst>
              <a:ext uri="{FF2B5EF4-FFF2-40B4-BE49-F238E27FC236}">
                <a16:creationId xmlns:a16="http://schemas.microsoft.com/office/drawing/2014/main" id="{B6C83AF9-F7B9-4EF3-A9DC-B0F99141410A}"/>
              </a:ext>
            </a:extLst>
          </p:cNvPr>
          <p:cNvPicPr>
            <a:picLocks noGrp="1" noChangeAspect="1"/>
          </p:cNvPicPr>
          <p:nvPr>
            <p:ph sz="half" idx="2"/>
          </p:nvPr>
        </p:nvPicPr>
        <p:blipFill>
          <a:blip r:embed="rId2"/>
          <a:stretch>
            <a:fillRect/>
          </a:stretch>
        </p:blipFill>
        <p:spPr>
          <a:xfrm>
            <a:off x="6482332" y="1480962"/>
            <a:ext cx="5216309" cy="4087407"/>
          </a:xfrm>
          <a:prstGeom prst="rect">
            <a:avLst/>
          </a:prstGeom>
          <a:ln w="12700">
            <a:solidFill>
              <a:srgbClr val="99CA3C"/>
            </a:solidFill>
          </a:ln>
        </p:spPr>
      </p:pic>
    </p:spTree>
    <p:extLst>
      <p:ext uri="{BB962C8B-B14F-4D97-AF65-F5344CB8AC3E}">
        <p14:creationId xmlns:p14="http://schemas.microsoft.com/office/powerpoint/2010/main" val="425381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5E19F36-8E7F-43D4-B28B-F989A0B0D990}"/>
              </a:ext>
            </a:extLst>
          </p:cNvPr>
          <p:cNvSpPr txBox="1">
            <a:spLocks noGrp="1" noChangeArrowheads="1"/>
          </p:cNvSpPr>
          <p:nvPr>
            <p:ph type="title" idx="4294967295"/>
          </p:nvPr>
        </p:nvSpPr>
        <p:spPr>
          <a:xfrm>
            <a:off x="844550" y="479241"/>
            <a:ext cx="10321704" cy="6021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Fire Spread</a:t>
            </a:r>
          </a:p>
        </p:txBody>
      </p:sp>
      <p:sp>
        <p:nvSpPr>
          <p:cNvPr id="4" name="Rectangle 2">
            <a:extLst>
              <a:ext uri="{FF2B5EF4-FFF2-40B4-BE49-F238E27FC236}">
                <a16:creationId xmlns:a16="http://schemas.microsoft.com/office/drawing/2014/main" id="{3116EDF2-52F8-423F-B9E0-35DDF3E8A655}"/>
              </a:ext>
            </a:extLst>
          </p:cNvPr>
          <p:cNvSpPr txBox="1">
            <a:spLocks noChangeArrowheads="1"/>
          </p:cNvSpPr>
          <p:nvPr/>
        </p:nvSpPr>
        <p:spPr>
          <a:xfrm>
            <a:off x="499493" y="1590631"/>
            <a:ext cx="3395756" cy="60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a:defRPr/>
            </a:pPr>
            <a:r>
              <a:rPr lang="en-US" altLang="en-US" sz="2400" dirty="0">
                <a:solidFill>
                  <a:srgbClr val="99CA3C"/>
                </a:solidFill>
                <a:latin typeface="Arial" panose="020B0604020202020204" pitchFamily="34" charset="0"/>
                <a:cs typeface="Arial" panose="020B0604020202020204" pitchFamily="34" charset="0"/>
              </a:rPr>
              <a:t>Conduction Through Structural Elements</a:t>
            </a:r>
          </a:p>
        </p:txBody>
      </p:sp>
      <p:sp>
        <p:nvSpPr>
          <p:cNvPr id="9" name="Rectangle 2">
            <a:extLst>
              <a:ext uri="{FF2B5EF4-FFF2-40B4-BE49-F238E27FC236}">
                <a16:creationId xmlns:a16="http://schemas.microsoft.com/office/drawing/2014/main" id="{C86BC7DC-EA38-4DE6-80E7-B10DD085C39C}"/>
              </a:ext>
            </a:extLst>
          </p:cNvPr>
          <p:cNvSpPr txBox="1">
            <a:spLocks noChangeArrowheads="1"/>
          </p:cNvSpPr>
          <p:nvPr/>
        </p:nvSpPr>
        <p:spPr>
          <a:xfrm>
            <a:off x="4554619" y="1590630"/>
            <a:ext cx="3395756" cy="60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a:defRPr/>
            </a:pPr>
            <a:r>
              <a:rPr lang="en-US" altLang="en-US" sz="2400" dirty="0">
                <a:solidFill>
                  <a:srgbClr val="99CA3C"/>
                </a:solidFill>
                <a:latin typeface="Arial" panose="020B0604020202020204" pitchFamily="34" charset="0"/>
                <a:cs typeface="Arial" panose="020B0604020202020204" pitchFamily="34" charset="0"/>
              </a:rPr>
              <a:t>Convection Through Ambient Air</a:t>
            </a:r>
          </a:p>
        </p:txBody>
      </p:sp>
      <p:sp>
        <p:nvSpPr>
          <p:cNvPr id="10" name="Rectangle 2">
            <a:extLst>
              <a:ext uri="{FF2B5EF4-FFF2-40B4-BE49-F238E27FC236}">
                <a16:creationId xmlns:a16="http://schemas.microsoft.com/office/drawing/2014/main" id="{DD6030DB-FCB5-4CD5-BCA3-34555BA93749}"/>
              </a:ext>
            </a:extLst>
          </p:cNvPr>
          <p:cNvSpPr txBox="1">
            <a:spLocks noChangeArrowheads="1"/>
          </p:cNvSpPr>
          <p:nvPr/>
        </p:nvSpPr>
        <p:spPr>
          <a:xfrm>
            <a:off x="7181551" y="1406509"/>
            <a:ext cx="6244941" cy="60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a:defRPr/>
            </a:pPr>
            <a:r>
              <a:rPr lang="en-US" altLang="en-US" sz="2400" dirty="0">
                <a:solidFill>
                  <a:srgbClr val="99CA3C"/>
                </a:solidFill>
                <a:latin typeface="Arial" panose="020B0604020202020204" pitchFamily="34" charset="0"/>
                <a:cs typeface="Arial" panose="020B0604020202020204" pitchFamily="34" charset="0"/>
              </a:rPr>
              <a:t>Direct Radiation</a:t>
            </a:r>
          </a:p>
        </p:txBody>
      </p:sp>
      <p:pic>
        <p:nvPicPr>
          <p:cNvPr id="5" name="Picture 4" descr="Conduction diagram">
            <a:extLst>
              <a:ext uri="{FF2B5EF4-FFF2-40B4-BE49-F238E27FC236}">
                <a16:creationId xmlns:a16="http://schemas.microsoft.com/office/drawing/2014/main" id="{B7E90631-2B86-457A-9B09-2548B59025A1}"/>
              </a:ext>
            </a:extLst>
          </p:cNvPr>
          <p:cNvPicPr>
            <a:picLocks noChangeAspect="1"/>
          </p:cNvPicPr>
          <p:nvPr/>
        </p:nvPicPr>
        <p:blipFill rotWithShape="1">
          <a:blip r:embed="rId2">
            <a:extLst>
              <a:ext uri="{28A0092B-C50C-407E-A947-70E740481C1C}">
                <a14:useLocalDpi xmlns:a14="http://schemas.microsoft.com/office/drawing/2010/main" val="0"/>
              </a:ext>
            </a:extLst>
          </a:blip>
          <a:srcRect r="13798" b="9999"/>
          <a:stretch/>
        </p:blipFill>
        <p:spPr>
          <a:xfrm>
            <a:off x="499493" y="2333778"/>
            <a:ext cx="3395756" cy="2190444"/>
          </a:xfrm>
          <a:prstGeom prst="rect">
            <a:avLst/>
          </a:prstGeom>
          <a:ln w="12700">
            <a:solidFill>
              <a:srgbClr val="99CA3C"/>
            </a:solidFill>
          </a:ln>
        </p:spPr>
      </p:pic>
      <p:pic>
        <p:nvPicPr>
          <p:cNvPr id="7" name="Picture 6" descr="Convection diagram">
            <a:extLst>
              <a:ext uri="{FF2B5EF4-FFF2-40B4-BE49-F238E27FC236}">
                <a16:creationId xmlns:a16="http://schemas.microsoft.com/office/drawing/2014/main" id="{31730CA2-2640-4DC7-81EA-BB81823A23C9}"/>
              </a:ext>
            </a:extLst>
          </p:cNvPr>
          <p:cNvPicPr>
            <a:picLocks noChangeAspect="1"/>
          </p:cNvPicPr>
          <p:nvPr/>
        </p:nvPicPr>
        <p:blipFill rotWithShape="1">
          <a:blip r:embed="rId3">
            <a:extLst>
              <a:ext uri="{28A0092B-C50C-407E-A947-70E740481C1C}">
                <a14:useLocalDpi xmlns:a14="http://schemas.microsoft.com/office/drawing/2010/main" val="0"/>
              </a:ext>
            </a:extLst>
          </a:blip>
          <a:srcRect l="5297" t="4914" r="10268" b="7117"/>
          <a:stretch/>
        </p:blipFill>
        <p:spPr>
          <a:xfrm>
            <a:off x="4558221" y="2333777"/>
            <a:ext cx="3395755" cy="2185797"/>
          </a:xfrm>
          <a:prstGeom prst="rect">
            <a:avLst/>
          </a:prstGeom>
          <a:ln w="12700">
            <a:solidFill>
              <a:srgbClr val="99CA3C"/>
            </a:solidFill>
          </a:ln>
        </p:spPr>
      </p:pic>
      <p:pic>
        <p:nvPicPr>
          <p:cNvPr id="8" name="Picture 7" descr="Direct Radiation diagram">
            <a:extLst>
              <a:ext uri="{FF2B5EF4-FFF2-40B4-BE49-F238E27FC236}">
                <a16:creationId xmlns:a16="http://schemas.microsoft.com/office/drawing/2014/main" id="{AB6E13E1-6D9A-4516-B546-28EF094162FF}"/>
              </a:ext>
            </a:extLst>
          </p:cNvPr>
          <p:cNvPicPr>
            <a:picLocks noChangeAspect="1"/>
          </p:cNvPicPr>
          <p:nvPr/>
        </p:nvPicPr>
        <p:blipFill rotWithShape="1">
          <a:blip r:embed="rId4">
            <a:extLst>
              <a:ext uri="{28A0092B-C50C-407E-A947-70E740481C1C}">
                <a14:useLocalDpi xmlns:a14="http://schemas.microsoft.com/office/drawing/2010/main" val="0"/>
              </a:ext>
            </a:extLst>
          </a:blip>
          <a:srcRect l="48" t="4792" r="17243" b="8859"/>
          <a:stretch/>
        </p:blipFill>
        <p:spPr>
          <a:xfrm>
            <a:off x="8609746" y="2333777"/>
            <a:ext cx="3388553" cy="2185797"/>
          </a:xfrm>
          <a:prstGeom prst="rect">
            <a:avLst/>
          </a:prstGeom>
          <a:ln w="12700">
            <a:solidFill>
              <a:srgbClr val="99CA3C"/>
            </a:solidFill>
          </a:ln>
        </p:spPr>
      </p:pic>
    </p:spTree>
    <p:extLst>
      <p:ext uri="{BB962C8B-B14F-4D97-AF65-F5344CB8AC3E}">
        <p14:creationId xmlns:p14="http://schemas.microsoft.com/office/powerpoint/2010/main" val="81064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2BEA-B527-4E3F-9635-AABAF042EA8C}"/>
              </a:ext>
            </a:extLst>
          </p:cNvPr>
          <p:cNvSpPr>
            <a:spLocks noGrp="1"/>
          </p:cNvSpPr>
          <p:nvPr>
            <p:ph type="title"/>
          </p:nvPr>
        </p:nvSpPr>
        <p:spPr>
          <a:xfrm>
            <a:off x="492370" y="256841"/>
            <a:ext cx="10086535" cy="1325563"/>
          </a:xfrm>
        </p:spPr>
        <p:txBody>
          <a:bodyPr>
            <a:normAutofit/>
          </a:bodyPr>
          <a:lstStyle/>
          <a:p>
            <a:r>
              <a:rPr lang="en-GB" altLang="en-US" dirty="0">
                <a:latin typeface="Arial" panose="020B0604020202020204" pitchFamily="34" charset="0"/>
                <a:cs typeface="Arial" panose="020B0604020202020204" pitchFamily="34" charset="0"/>
              </a:rPr>
              <a:t>Fire Safety Legislation</a:t>
            </a:r>
            <a:endParaRPr lang="en-GB"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7685D23-7EE4-46C3-AF61-BDF257BF4343}"/>
              </a:ext>
            </a:extLst>
          </p:cNvPr>
          <p:cNvSpPr>
            <a:spLocks noGrp="1"/>
          </p:cNvSpPr>
          <p:nvPr>
            <p:ph idx="1"/>
          </p:nvPr>
        </p:nvSpPr>
        <p:spPr>
          <a:xfrm>
            <a:off x="492370" y="1754958"/>
            <a:ext cx="12192000" cy="3044786"/>
          </a:xfrm>
        </p:spPr>
        <p:txBody>
          <a:bodyPr>
            <a:normAutofit/>
          </a:bodyPr>
          <a:lstStyle/>
          <a:p>
            <a:pPr>
              <a:lnSpc>
                <a:spcPct val="150000"/>
              </a:lnSpc>
            </a:pPr>
            <a:r>
              <a:rPr lang="en-GB" altLang="en-US" dirty="0">
                <a:solidFill>
                  <a:srgbClr val="231F20"/>
                </a:solidFill>
                <a:latin typeface="Arial" panose="020B0604020202020204" pitchFamily="34" charset="0"/>
                <a:cs typeface="Arial" panose="020B0604020202020204" pitchFamily="34" charset="0"/>
              </a:rPr>
              <a:t>The Fire &amp; Rescue Services (NI) Order 2006</a:t>
            </a:r>
          </a:p>
          <a:p>
            <a:pPr>
              <a:lnSpc>
                <a:spcPct val="150000"/>
              </a:lnSpc>
            </a:pPr>
            <a:r>
              <a:rPr lang="en-GB" altLang="en-US" dirty="0">
                <a:solidFill>
                  <a:srgbClr val="231F20"/>
                </a:solidFill>
                <a:latin typeface="Arial" panose="020B0604020202020204" pitchFamily="34" charset="0"/>
                <a:cs typeface="Arial" panose="020B0604020202020204" pitchFamily="34" charset="0"/>
              </a:rPr>
              <a:t>The Fire Safety Regulations (NI) 2010</a:t>
            </a:r>
          </a:p>
          <a:p>
            <a:pPr marL="0" indent="0">
              <a:buNone/>
            </a:pPr>
            <a:endParaRPr lang="en-US" altLang="en-US" dirty="0">
              <a:latin typeface="Arial" panose="020B0604020202020204" pitchFamily="34" charset="0"/>
              <a:cs typeface="Arial" panose="020B0604020202020204" pitchFamily="34" charset="0"/>
            </a:endParaRPr>
          </a:p>
          <a:p>
            <a:endParaRPr lang="en-GB" sz="3600" dirty="0">
              <a:solidFill>
                <a:srgbClr val="002060"/>
              </a:solidFill>
            </a:endParaRPr>
          </a:p>
        </p:txBody>
      </p:sp>
    </p:spTree>
    <p:extLst>
      <p:ext uri="{BB962C8B-B14F-4D97-AF65-F5344CB8AC3E}">
        <p14:creationId xmlns:p14="http://schemas.microsoft.com/office/powerpoint/2010/main" val="286785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609600" y="274638"/>
            <a:ext cx="10972800" cy="1143000"/>
          </a:xfrm>
        </p:spPr>
        <p:txBody>
          <a:bodyPr/>
          <a:lstStyle/>
          <a:p>
            <a:r>
              <a:rPr lang="en-GB" dirty="0"/>
              <a:t>Fire Fighting Equipment</a:t>
            </a:r>
          </a:p>
        </p:txBody>
      </p:sp>
      <p:sp>
        <p:nvSpPr>
          <p:cNvPr id="22531" name="Rectangle 3"/>
          <p:cNvSpPr>
            <a:spLocks noGrp="1" noChangeArrowheads="1"/>
          </p:cNvSpPr>
          <p:nvPr>
            <p:ph type="body" idx="1"/>
          </p:nvPr>
        </p:nvSpPr>
        <p:spPr>
          <a:xfrm>
            <a:off x="607636" y="1410285"/>
            <a:ext cx="2235574" cy="419797"/>
          </a:xfrm>
          <a:ln w="19050">
            <a:solidFill>
              <a:srgbClr val="99CA3C"/>
            </a:solidFill>
          </a:ln>
        </p:spPr>
        <p:txBody>
          <a:bodyPr>
            <a:normAutofit/>
          </a:bodyPr>
          <a:lstStyle/>
          <a:p>
            <a:pPr algn="ctr"/>
            <a:r>
              <a:rPr lang="en-GB" altLang="en-US" sz="2000" dirty="0">
                <a:solidFill>
                  <a:srgbClr val="99CA3C"/>
                </a:solidFill>
              </a:rPr>
              <a:t>Water</a:t>
            </a:r>
            <a:endParaRPr lang="en-GB" altLang="en-US" sz="2000" b="1" dirty="0">
              <a:solidFill>
                <a:srgbClr val="99CA3C"/>
              </a:solidFill>
            </a:endParaRPr>
          </a:p>
        </p:txBody>
      </p:sp>
      <p:sp>
        <p:nvSpPr>
          <p:cNvPr id="10" name="Rectangle 3"/>
          <p:cNvSpPr>
            <a:spLocks noGrp="1" noChangeArrowheads="1"/>
          </p:cNvSpPr>
          <p:nvPr>
            <p:ph type="body" idx="1"/>
          </p:nvPr>
        </p:nvSpPr>
        <p:spPr>
          <a:xfrm>
            <a:off x="3616402" y="1417638"/>
            <a:ext cx="2236639" cy="434086"/>
          </a:xfrm>
          <a:ln w="19050">
            <a:solidFill>
              <a:srgbClr val="99CA3C"/>
            </a:solidFill>
          </a:ln>
        </p:spPr>
        <p:txBody>
          <a:bodyPr>
            <a:noAutofit/>
          </a:bodyPr>
          <a:lstStyle/>
          <a:p>
            <a:pPr algn="ctr"/>
            <a:r>
              <a:rPr lang="en-GB" altLang="en-US" sz="2000" dirty="0">
                <a:solidFill>
                  <a:srgbClr val="99CA3C"/>
                </a:solidFill>
              </a:rPr>
              <a:t>CO2</a:t>
            </a:r>
            <a:endParaRPr lang="en-GB" altLang="en-US" sz="2000" b="1" dirty="0">
              <a:solidFill>
                <a:srgbClr val="99CA3C"/>
              </a:solidFill>
            </a:endParaRPr>
          </a:p>
        </p:txBody>
      </p:sp>
      <p:sp>
        <p:nvSpPr>
          <p:cNvPr id="11" name="Rectangle 3"/>
          <p:cNvSpPr>
            <a:spLocks noGrp="1" noChangeArrowheads="1"/>
          </p:cNvSpPr>
          <p:nvPr>
            <p:ph type="body" idx="1"/>
          </p:nvPr>
        </p:nvSpPr>
        <p:spPr>
          <a:xfrm>
            <a:off x="6626234" y="1410285"/>
            <a:ext cx="2235574" cy="429323"/>
          </a:xfrm>
          <a:ln w="19050">
            <a:solidFill>
              <a:srgbClr val="99CA3C"/>
            </a:solidFill>
          </a:ln>
        </p:spPr>
        <p:txBody>
          <a:bodyPr>
            <a:noAutofit/>
          </a:bodyPr>
          <a:lstStyle/>
          <a:p>
            <a:pPr algn="ctr"/>
            <a:r>
              <a:rPr lang="en-GB" altLang="en-US" sz="2000" b="1" dirty="0">
                <a:solidFill>
                  <a:srgbClr val="99CA3C"/>
                </a:solidFill>
              </a:rPr>
              <a:t>Foam</a:t>
            </a:r>
          </a:p>
        </p:txBody>
      </p:sp>
      <p:sp>
        <p:nvSpPr>
          <p:cNvPr id="13" name="Rectangle 3">
            <a:extLst>
              <a:ext uri="{FF2B5EF4-FFF2-40B4-BE49-F238E27FC236}">
                <a16:creationId xmlns:a16="http://schemas.microsoft.com/office/drawing/2014/main" id="{0811277D-1B66-4A20-AAA8-63B667E7969C}"/>
              </a:ext>
            </a:extLst>
          </p:cNvPr>
          <p:cNvSpPr txBox="1">
            <a:spLocks noChangeArrowheads="1"/>
          </p:cNvSpPr>
          <p:nvPr/>
        </p:nvSpPr>
        <p:spPr>
          <a:xfrm>
            <a:off x="9491436" y="1410285"/>
            <a:ext cx="2235574" cy="429323"/>
          </a:xfrm>
          <a:prstGeom prst="rect">
            <a:avLst/>
          </a:prstGeom>
          <a:ln w="19050">
            <a:solidFill>
              <a:srgbClr val="99CA3C"/>
            </a:soli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9ACA3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99CA3C"/>
                </a:solidFill>
                <a:effectLst/>
                <a:uLnTx/>
                <a:uFillTx/>
                <a:latin typeface="Arial" panose="020B0604020202020204" pitchFamily="34" charset="0"/>
                <a:ea typeface="+mn-ea"/>
                <a:cs typeface="Arial" panose="020B0604020202020204" pitchFamily="34" charset="0"/>
              </a:rPr>
              <a:t>Fire Blanket</a:t>
            </a:r>
          </a:p>
        </p:txBody>
      </p:sp>
      <p:pic>
        <p:nvPicPr>
          <p:cNvPr id="16" name="Picture 7" descr="Water Fire Extinguisher">
            <a:extLst>
              <a:ext uri="{FF2B5EF4-FFF2-40B4-BE49-F238E27FC236}">
                <a16:creationId xmlns:a16="http://schemas.microsoft.com/office/drawing/2014/main" id="{3C94709B-7A3A-4DE4-8321-9D0247615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774" y="2218826"/>
            <a:ext cx="955500" cy="1813536"/>
          </a:xfrm>
          <a:prstGeom prst="rect">
            <a:avLst/>
          </a:prstGeom>
          <a:noFill/>
          <a:ln w="12700" algn="ctr">
            <a:solidFill>
              <a:srgbClr val="99CA3C"/>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6" descr="CO2 Fire Extinguisher">
            <a:extLst>
              <a:ext uri="{FF2B5EF4-FFF2-40B4-BE49-F238E27FC236}">
                <a16:creationId xmlns:a16="http://schemas.microsoft.com/office/drawing/2014/main" id="{004A486D-CB0C-467C-B5BC-0603810BF8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64" r="18669"/>
          <a:stretch/>
        </p:blipFill>
        <p:spPr bwMode="auto">
          <a:xfrm>
            <a:off x="4256971" y="2218826"/>
            <a:ext cx="955500" cy="1813536"/>
          </a:xfrm>
          <a:prstGeom prst="rect">
            <a:avLst/>
          </a:prstGeom>
          <a:noFill/>
          <a:ln w="12700" algn="ctr">
            <a:solidFill>
              <a:srgbClr val="99CA3C"/>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8" descr="Foam Fire Extinguisher">
            <a:extLst>
              <a:ext uri="{FF2B5EF4-FFF2-40B4-BE49-F238E27FC236}">
                <a16:creationId xmlns:a16="http://schemas.microsoft.com/office/drawing/2014/main" id="{E663F016-9817-47BF-A0B6-537EC2289A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43"/>
          <a:stretch/>
        </p:blipFill>
        <p:spPr bwMode="auto">
          <a:xfrm>
            <a:off x="7218161" y="2218826"/>
            <a:ext cx="1051182" cy="1827094"/>
          </a:xfrm>
          <a:prstGeom prst="rect">
            <a:avLst/>
          </a:prstGeom>
          <a:noFill/>
          <a:ln w="12700" algn="ctr">
            <a:solidFill>
              <a:srgbClr val="99CA3C"/>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descr="Fire Blanket">
            <a:extLst>
              <a:ext uri="{FF2B5EF4-FFF2-40B4-BE49-F238E27FC236}">
                <a16:creationId xmlns:a16="http://schemas.microsoft.com/office/drawing/2014/main" id="{4270C80F-88D7-4F55-A94A-190365048A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90" r="13390"/>
          <a:stretch/>
        </p:blipFill>
        <p:spPr bwMode="auto">
          <a:xfrm>
            <a:off x="10145919" y="2218826"/>
            <a:ext cx="1051182" cy="1828931"/>
          </a:xfrm>
          <a:prstGeom prst="rect">
            <a:avLst/>
          </a:prstGeom>
          <a:noFill/>
          <a:ln w="12700" algn="ctr">
            <a:solidFill>
              <a:srgbClr val="99CA3C"/>
            </a:solidFill>
            <a:miter lim="800000"/>
            <a:headEnd/>
            <a:tailEnd/>
          </a:ln>
          <a:extLst>
            <a:ext uri="{909E8E84-426E-40DD-AFC4-6F175D3DCCD1}">
              <a14:hiddenFill xmlns:a14="http://schemas.microsoft.com/office/drawing/2010/main">
                <a:solidFill>
                  <a:srgbClr val="FFFFFF"/>
                </a:solidFill>
              </a14:hiddenFill>
            </a:ext>
          </a:extLst>
        </p:spPr>
      </p:pic>
      <p:sp>
        <p:nvSpPr>
          <p:cNvPr id="15" name="Content Placeholder 4"/>
          <p:cNvSpPr>
            <a:spLocks noGrp="1"/>
          </p:cNvSpPr>
          <p:nvPr>
            <p:ph sz="half" idx="2"/>
          </p:nvPr>
        </p:nvSpPr>
        <p:spPr>
          <a:xfrm>
            <a:off x="79981" y="4561097"/>
            <a:ext cx="3015086" cy="1143000"/>
          </a:xfrm>
        </p:spPr>
        <p:txBody>
          <a:bodyPr>
            <a:noAutofit/>
          </a:bodyPr>
          <a:lstStyle/>
          <a:p>
            <a:pPr marL="0" indent="0" algn="ctr">
              <a:buFontTx/>
              <a:buNone/>
            </a:pPr>
            <a:r>
              <a:rPr lang="en-GB" altLang="en-US" sz="1600" dirty="0">
                <a:solidFill>
                  <a:srgbClr val="231F20"/>
                </a:solidFill>
              </a:rPr>
              <a:t>Used on Fires involving paper, wood, textiles etc. Water should </a:t>
            </a:r>
            <a:r>
              <a:rPr lang="en-GB" altLang="en-US" sz="1600" b="1" u="sng" dirty="0">
                <a:solidFill>
                  <a:srgbClr val="231F20"/>
                </a:solidFill>
              </a:rPr>
              <a:t>not</a:t>
            </a:r>
            <a:r>
              <a:rPr lang="en-GB" altLang="en-US" sz="1600" dirty="0">
                <a:solidFill>
                  <a:srgbClr val="231F20"/>
                </a:solidFill>
              </a:rPr>
              <a:t> be used on flammable liquids or electrical equipment.</a:t>
            </a:r>
            <a:endParaRPr lang="en-GB" altLang="en-US" sz="1600" b="1" dirty="0">
              <a:solidFill>
                <a:srgbClr val="231F20"/>
              </a:solidFill>
            </a:endParaRPr>
          </a:p>
        </p:txBody>
      </p:sp>
      <p:sp>
        <p:nvSpPr>
          <p:cNvPr id="20" name="Content Placeholder 4">
            <a:extLst>
              <a:ext uri="{FF2B5EF4-FFF2-40B4-BE49-F238E27FC236}">
                <a16:creationId xmlns:a16="http://schemas.microsoft.com/office/drawing/2014/main" id="{3010C82A-EB26-493A-BF47-59E7BC169AA7}"/>
              </a:ext>
            </a:extLst>
          </p:cNvPr>
          <p:cNvSpPr txBox="1">
            <a:spLocks/>
          </p:cNvSpPr>
          <p:nvPr/>
        </p:nvSpPr>
        <p:spPr>
          <a:xfrm>
            <a:off x="3227178" y="4560501"/>
            <a:ext cx="3015086" cy="1051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Used on live electrical Fires and flammable liquids. CO2 may </a:t>
            </a:r>
            <a:r>
              <a:rPr kumimoji="0" lang="en-GB" sz="1600" b="1" i="0" u="sng"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not</a:t>
            </a:r>
            <a:r>
              <a:rPr kumimoji="0" lang="en-GB" sz="16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 be effective on oil or fat Fires in pans.</a:t>
            </a:r>
          </a:p>
        </p:txBody>
      </p:sp>
      <p:sp>
        <p:nvSpPr>
          <p:cNvPr id="21" name="Content Placeholder 4">
            <a:extLst>
              <a:ext uri="{FF2B5EF4-FFF2-40B4-BE49-F238E27FC236}">
                <a16:creationId xmlns:a16="http://schemas.microsoft.com/office/drawing/2014/main" id="{454303CF-B4DA-4C57-B3A8-FAA6398A4897}"/>
              </a:ext>
            </a:extLst>
          </p:cNvPr>
          <p:cNvSpPr txBox="1">
            <a:spLocks/>
          </p:cNvSpPr>
          <p:nvPr/>
        </p:nvSpPr>
        <p:spPr>
          <a:xfrm>
            <a:off x="6236209" y="4567256"/>
            <a:ext cx="3015086" cy="1051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Used as water but can also be used on flammable liquids. Foam should </a:t>
            </a:r>
            <a:r>
              <a:rPr kumimoji="0" lang="en-GB" sz="1600" b="1" i="0" u="sng"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not</a:t>
            </a:r>
            <a:r>
              <a:rPr kumimoji="0" lang="en-GB" sz="16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 be used on electrical equipment.</a:t>
            </a:r>
          </a:p>
        </p:txBody>
      </p:sp>
      <p:sp>
        <p:nvSpPr>
          <p:cNvPr id="24" name="Content Placeholder 4">
            <a:extLst>
              <a:ext uri="{FF2B5EF4-FFF2-40B4-BE49-F238E27FC236}">
                <a16:creationId xmlns:a16="http://schemas.microsoft.com/office/drawing/2014/main" id="{E01F02B7-6986-4D84-95C8-FC020AB42C16}"/>
              </a:ext>
            </a:extLst>
          </p:cNvPr>
          <p:cNvSpPr txBox="1">
            <a:spLocks/>
          </p:cNvSpPr>
          <p:nvPr/>
        </p:nvSpPr>
        <p:spPr>
          <a:xfrm>
            <a:off x="9096933" y="4560501"/>
            <a:ext cx="3015086" cy="1200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Used to smother small Fires in pans or involving a person’s clothing etc.</a:t>
            </a:r>
          </a:p>
        </p:txBody>
      </p:sp>
    </p:spTree>
    <p:extLst>
      <p:ext uri="{BB962C8B-B14F-4D97-AF65-F5344CB8AC3E}">
        <p14:creationId xmlns:p14="http://schemas.microsoft.com/office/powerpoint/2010/main" val="237457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8320-4EAB-414C-ADD4-03E2DC721E57}"/>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Classification of Fires</a:t>
            </a:r>
          </a:p>
        </p:txBody>
      </p:sp>
      <p:sp>
        <p:nvSpPr>
          <p:cNvPr id="3" name="Content Placeholder 2">
            <a:extLst>
              <a:ext uri="{FF2B5EF4-FFF2-40B4-BE49-F238E27FC236}">
                <a16:creationId xmlns:a16="http://schemas.microsoft.com/office/drawing/2014/main" id="{6F97AC7E-3FA8-4EE8-A2BA-2B54B06C0CEB}"/>
              </a:ext>
            </a:extLst>
          </p:cNvPr>
          <p:cNvSpPr>
            <a:spLocks noGrp="1"/>
          </p:cNvSpPr>
          <p:nvPr>
            <p:ph idx="1"/>
          </p:nvPr>
        </p:nvSpPr>
        <p:spPr>
          <a:xfrm>
            <a:off x="838200" y="1434617"/>
            <a:ext cx="10515600" cy="4374512"/>
          </a:xfrm>
        </p:spPr>
        <p:txBody>
          <a:bodyPr>
            <a:normAutofit fontScale="92500"/>
          </a:bodyPr>
          <a:lstStyle/>
          <a:p>
            <a:pPr marL="342900" indent="-342900" eaLnBrk="1" fontAlgn="auto" hangingPunct="1">
              <a:lnSpc>
                <a:spcPct val="150000"/>
              </a:lnSpc>
              <a:spcBef>
                <a:spcPct val="20000"/>
              </a:spcBef>
              <a:spcAft>
                <a:spcPts val="0"/>
              </a:spcAft>
              <a:buSzPts val="2000"/>
              <a:buFont typeface="Arial" panose="020B0604020202020204" pitchFamily="34" charset="0"/>
              <a:buChar char="•"/>
              <a:defRPr/>
            </a:pPr>
            <a:r>
              <a:rPr lang="en-GB" sz="2400" dirty="0">
                <a:solidFill>
                  <a:srgbClr val="231F20"/>
                </a:solidFill>
                <a:latin typeface="Arial" panose="020B0604020202020204" pitchFamily="34" charset="0"/>
                <a:cs typeface="Arial" panose="020B0604020202020204" pitchFamily="34" charset="0"/>
              </a:rPr>
              <a:t>Fires are given a classification depending on the type of fuel that is burning.</a:t>
            </a:r>
          </a:p>
          <a:p>
            <a:pPr marL="342900" indent="-342900" eaLnBrk="1" fontAlgn="auto" hangingPunct="1">
              <a:lnSpc>
                <a:spcPct val="150000"/>
              </a:lnSpc>
              <a:spcBef>
                <a:spcPct val="20000"/>
              </a:spcBef>
              <a:spcAft>
                <a:spcPts val="0"/>
              </a:spcAft>
              <a:buSzPts val="2000"/>
              <a:buFont typeface="Arial" panose="020B0604020202020204" pitchFamily="34" charset="0"/>
              <a:buChar char="•"/>
              <a:defRPr/>
            </a:pPr>
            <a:r>
              <a:rPr lang="en-GB" sz="2400" dirty="0">
                <a:solidFill>
                  <a:srgbClr val="231F20"/>
                </a:solidFill>
                <a:latin typeface="Arial" panose="020B0604020202020204" pitchFamily="34" charset="0"/>
                <a:cs typeface="Arial" panose="020B0604020202020204" pitchFamily="34" charset="0"/>
              </a:rPr>
              <a:t>Once we know the classification, we can decide on the best method of extinguishing the Fire.</a:t>
            </a:r>
          </a:p>
          <a:p>
            <a:pPr marL="342900" indent="-342900" eaLnBrk="1" fontAlgn="auto" hangingPunct="1">
              <a:lnSpc>
                <a:spcPct val="150000"/>
              </a:lnSpc>
              <a:spcBef>
                <a:spcPct val="20000"/>
              </a:spcBef>
              <a:spcAft>
                <a:spcPts val="0"/>
              </a:spcAft>
              <a:buSzPts val="2000"/>
              <a:buFont typeface="Arial" panose="020B0604020202020204" pitchFamily="34" charset="0"/>
              <a:buChar char="•"/>
              <a:defRPr/>
            </a:pPr>
            <a:r>
              <a:rPr lang="en-GB" sz="2400" dirty="0">
                <a:solidFill>
                  <a:srgbClr val="231F20"/>
                </a:solidFill>
                <a:latin typeface="Arial" panose="020B0604020202020204" pitchFamily="34" charset="0"/>
                <a:cs typeface="Arial" panose="020B0604020202020204" pitchFamily="34" charset="0"/>
              </a:rPr>
              <a:t>To extinguish a Fire, we can either:</a:t>
            </a:r>
          </a:p>
          <a:p>
            <a:pPr marL="2343150" lvl="4" indent="-514350">
              <a:lnSpc>
                <a:spcPct val="150000"/>
              </a:lnSpc>
              <a:spcBef>
                <a:spcPct val="20000"/>
              </a:spcBef>
              <a:buClr>
                <a:schemeClr val="tx1"/>
              </a:buClr>
              <a:buSzPts val="2000"/>
              <a:buFont typeface="+mj-lt"/>
              <a:buAutoNum type="arabicPeriod"/>
              <a:defRPr/>
            </a:pPr>
            <a:r>
              <a:rPr lang="en-GB" sz="2400" dirty="0">
                <a:solidFill>
                  <a:srgbClr val="231F20"/>
                </a:solidFill>
                <a:latin typeface="Arial" panose="020B0604020202020204" pitchFamily="34" charset="0"/>
                <a:cs typeface="Arial" panose="020B0604020202020204" pitchFamily="34" charset="0"/>
              </a:rPr>
              <a:t>Reduce the heat</a:t>
            </a:r>
          </a:p>
          <a:p>
            <a:pPr marL="2343150" lvl="4" indent="-514350">
              <a:lnSpc>
                <a:spcPct val="150000"/>
              </a:lnSpc>
              <a:spcBef>
                <a:spcPct val="20000"/>
              </a:spcBef>
              <a:buClr>
                <a:schemeClr val="tx1"/>
              </a:buClr>
              <a:buSzPts val="2000"/>
              <a:buFont typeface="+mj-lt"/>
              <a:buAutoNum type="arabicPeriod"/>
              <a:defRPr/>
            </a:pPr>
            <a:r>
              <a:rPr lang="en-GB" sz="2400" dirty="0">
                <a:solidFill>
                  <a:srgbClr val="231F20"/>
                </a:solidFill>
                <a:latin typeface="Arial" panose="020B0604020202020204" pitchFamily="34" charset="0"/>
                <a:cs typeface="Arial" panose="020B0604020202020204" pitchFamily="34" charset="0"/>
              </a:rPr>
              <a:t>Remove the oxygen</a:t>
            </a:r>
          </a:p>
          <a:p>
            <a:pPr marL="2343150" lvl="4" indent="-514350">
              <a:lnSpc>
                <a:spcPct val="150000"/>
              </a:lnSpc>
              <a:spcBef>
                <a:spcPct val="20000"/>
              </a:spcBef>
              <a:buClr>
                <a:schemeClr val="tx1"/>
              </a:buClr>
              <a:buSzPts val="2000"/>
              <a:buFont typeface="+mj-lt"/>
              <a:buAutoNum type="arabicPeriod"/>
              <a:defRPr/>
            </a:pPr>
            <a:r>
              <a:rPr lang="en-GB" sz="2400" dirty="0">
                <a:solidFill>
                  <a:srgbClr val="231F20"/>
                </a:solidFill>
                <a:latin typeface="Arial" panose="020B0604020202020204" pitchFamily="34" charset="0"/>
                <a:cs typeface="Arial" panose="020B0604020202020204" pitchFamily="34" charset="0"/>
              </a:rPr>
              <a:t>Remove the fuel</a:t>
            </a:r>
          </a:p>
          <a:p>
            <a:endParaRPr lang="en-GB" dirty="0"/>
          </a:p>
        </p:txBody>
      </p:sp>
    </p:spTree>
    <p:extLst>
      <p:ext uri="{BB962C8B-B14F-4D97-AF65-F5344CB8AC3E}">
        <p14:creationId xmlns:p14="http://schemas.microsoft.com/office/powerpoint/2010/main" val="125411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AD9BE0D1-5CC0-4BD6-AC70-E548A4FD311D}"/>
              </a:ext>
            </a:extLst>
          </p:cNvPr>
          <p:cNvSpPr txBox="1">
            <a:spLocks noGrp="1"/>
          </p:cNvSpPr>
          <p:nvPr>
            <p:ph type="title" idx="4294967295"/>
          </p:nvPr>
        </p:nvSpPr>
        <p:spPr>
          <a:xfrm>
            <a:off x="763306" y="384527"/>
            <a:ext cx="12192000" cy="1330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0" i="0" u="none" strike="noStrike" kern="1200" cap="none" spc="0" normalizeH="0" baseline="0" noProof="0" dirty="0">
                <a:ln>
                  <a:noFill/>
                </a:ln>
                <a:solidFill>
                  <a:srgbClr val="44C3D0"/>
                </a:solidFill>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br>
            <a:br>
              <a:rPr kumimoji="0" lang="en-GB" sz="4400" b="0" i="0" u="none" strike="noStrike" kern="1200" cap="none" spc="0" normalizeH="0" baseline="0" noProof="0" dirty="0">
                <a:ln>
                  <a:noFill/>
                </a:ln>
                <a:solidFill>
                  <a:srgbClr val="44C3D0"/>
                </a:solidFill>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br>
            <a:br>
              <a:rPr kumimoji="0" lang="en-GB" sz="4400" b="0" i="0" u="none" strike="noStrike" kern="1200" cap="none" spc="0" normalizeH="0" baseline="0" noProof="0" dirty="0">
                <a:ln>
                  <a:noFill/>
                </a:ln>
                <a:solidFill>
                  <a:srgbClr val="44C3D0"/>
                </a:solidFill>
                <a:effectLst>
                  <a:outerShdw blurRad="38100" dist="38100" dir="2700000" algn="tl">
                    <a:srgbClr val="000000"/>
                  </a:outerShdw>
                </a:effectLst>
                <a:uLnTx/>
                <a:uFillTx/>
                <a:latin typeface="Arial" panose="020B0604020202020204" pitchFamily="34" charset="0"/>
                <a:ea typeface="+mj-ea"/>
                <a:cs typeface="Arial" panose="020B0604020202020204" pitchFamily="34" charset="0"/>
              </a:rPr>
            </a:br>
            <a:r>
              <a:rPr kumimoji="0" lang="en-GB"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Classification of Fires</a:t>
            </a:r>
            <a:br>
              <a:rPr kumimoji="0" 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br>
            <a:endPar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endParaRPr>
          </a:p>
        </p:txBody>
      </p:sp>
      <p:pic>
        <p:nvPicPr>
          <p:cNvPr id="11268" name="Picture 4" descr="Types of fire extinguisher guide - Surrey Fire &amp; Safety">
            <a:extLst>
              <a:ext uri="{FF2B5EF4-FFF2-40B4-BE49-F238E27FC236}">
                <a16:creationId xmlns:a16="http://schemas.microsoft.com/office/drawing/2014/main" id="{5CD5F16E-33B0-4FF8-8B11-4004EE5CD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629" y="1163895"/>
            <a:ext cx="8574742" cy="453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5490D-871C-4DF7-9540-304AB85A4DE2}"/>
              </a:ext>
            </a:extLst>
          </p:cNvPr>
          <p:cNvSpPr txBox="1"/>
          <p:nvPr/>
        </p:nvSpPr>
        <p:spPr>
          <a:xfrm>
            <a:off x="376516" y="1325563"/>
            <a:ext cx="11438965" cy="4360874"/>
          </a:xfrm>
          <a:prstGeom prst="rect">
            <a:avLst/>
          </a:prstGeom>
          <a:noFill/>
        </p:spPr>
        <p:txBody>
          <a:bodyPr wrap="square">
            <a:spAutoFit/>
          </a:bodyPr>
          <a:lstStyle/>
          <a:p>
            <a:pPr>
              <a:lnSpc>
                <a:spcPct val="107000"/>
              </a:lnSpc>
              <a:spcAft>
                <a:spcPts val="800"/>
              </a:spcAft>
            </a:pPr>
            <a:r>
              <a:rPr lang="en-GB" sz="1200" b="1" u="sng" dirty="0">
                <a:solidFill>
                  <a:srgbClr val="44C3D0"/>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en-GB" sz="1200" dirty="0">
                <a:solidFill>
                  <a:srgbClr val="44C3D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Educational-Premises.pdf (nifrs.org)</a:t>
            </a:r>
            <a:endParaRPr lang="en-GB" sz="1200" dirty="0">
              <a:solidFill>
                <a:srgbClr val="44C3D0"/>
              </a:solidFill>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GB" sz="1200" dirty="0">
                <a:solidFill>
                  <a:srgbClr val="231F20"/>
                </a:solidFill>
                <a:latin typeface="Arial" panose="020B0604020202020204" pitchFamily="34" charset="0"/>
                <a:ea typeface="Calibri" panose="020F0502020204030204" pitchFamily="34" charset="0"/>
                <a:cs typeface="Arial" panose="020B0604020202020204" pitchFamily="34" charset="0"/>
              </a:rPr>
              <a:t>This </a:t>
            </a: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guidance is for all employers, head teachers, governors, vice-chancellors, occupiers and owners of educational premises. The guidance informs what you have to do to comply with Fire safety law, helps you to carry out a Fire risk assessment and identify the general Fire precautions you need to have in place. </a:t>
            </a:r>
          </a:p>
          <a:p>
            <a:pPr marL="0" indent="0" algn="just">
              <a:lnSpc>
                <a:spcPct val="107000"/>
              </a:lnSpc>
              <a:spcAft>
                <a:spcPts val="800"/>
              </a:spcAft>
              <a:buNone/>
            </a:pPr>
            <a:r>
              <a:rPr lang="en-GB" sz="1200" dirty="0">
                <a:solidFill>
                  <a:srgbClr val="44C3D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Fire-Safety-Law-Are-You-Aware-of-Your-Responsibilities.pdf (nifrs.org)</a:t>
            </a:r>
            <a:endParaRPr lang="en-GB" sz="1200" dirty="0">
              <a:solidFill>
                <a:srgbClr val="44C3D0"/>
              </a:solidFill>
              <a:latin typeface="Arial" panose="020B0604020202020204" pitchFamily="34" charset="0"/>
              <a:cs typeface="Arial" panose="020B0604020202020204" pitchFamily="34" charset="0"/>
            </a:endParaRPr>
          </a:p>
          <a:p>
            <a:pPr marL="0" indent="0">
              <a:lnSpc>
                <a:spcPct val="107000"/>
              </a:lnSpc>
              <a:spcAft>
                <a:spcPts val="800"/>
              </a:spcAft>
              <a:buNone/>
            </a:pP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This guidance is produced by the Department of Health, Social Services and Public Safety (DHSSPS) on the new Fire safety regime.  The new regime was introduced for non-domestic premises by Part III of the Fire and Rescue Services (Northern Ireland) Order 2006 and reinforced by the Fire Safety Regulations (Northern Ireland) 2010.</a:t>
            </a:r>
          </a:p>
          <a:p>
            <a:pPr indent="0">
              <a:lnSpc>
                <a:spcPct val="107000"/>
              </a:lnSpc>
              <a:spcAft>
                <a:spcPts val="800"/>
              </a:spcAft>
              <a:buNone/>
            </a:pPr>
            <a:r>
              <a:rPr lang="en-GB" sz="1200" u="sng" dirty="0">
                <a:solidFill>
                  <a:srgbClr val="44C3D0"/>
                </a:solidFill>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Fire-Safety-Law-The-Evacuation-of-Disabled-People-from-Buildings.pdf (nifrs.org)</a:t>
            </a:r>
            <a:endParaRPr lang="en-GB" sz="1200" u="sng" dirty="0">
              <a:solidFill>
                <a:srgbClr val="44C3D0"/>
              </a:solidFill>
              <a:latin typeface="Arial" panose="020B0604020202020204" pitchFamily="34" charset="0"/>
              <a:cs typeface="Arial" panose="020B0604020202020204" pitchFamily="34" charset="0"/>
            </a:endParaRPr>
          </a:p>
          <a:p>
            <a:pPr indent="0">
              <a:lnSpc>
                <a:spcPct val="107000"/>
              </a:lnSpc>
              <a:spcAft>
                <a:spcPts val="800"/>
              </a:spcAft>
              <a:buNone/>
            </a:pPr>
            <a:r>
              <a:rPr lang="en-GB" sz="1200" dirty="0">
                <a:solidFill>
                  <a:srgbClr val="231F20"/>
                </a:solidFill>
                <a:latin typeface="Arial" panose="020B0604020202020204" pitchFamily="34" charset="0"/>
                <a:ea typeface="Calibri" panose="020F0502020204030204" pitchFamily="34" charset="0"/>
                <a:cs typeface="Arial" panose="020B0604020202020204" pitchFamily="34" charset="0"/>
              </a:rPr>
              <a:t>This </a:t>
            </a: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guidance is centred on  the evacuation of people with disabilities from non-domestic premises. Persons with Fire safety obligations need to be aware that the wider aspects of Fire safety law apply equally to people with disabilities. Fire prevention or risk reduction practices and the operation of the emergency Fire action plan should all consider the effects on people with disabilities.</a:t>
            </a:r>
          </a:p>
          <a:p>
            <a:pPr marL="0" indent="0" algn="just">
              <a:lnSpc>
                <a:spcPct val="107000"/>
              </a:lnSpc>
              <a:spcAft>
                <a:spcPts val="800"/>
              </a:spcAft>
              <a:buNone/>
            </a:pPr>
            <a:r>
              <a:rPr lang="en-GB" sz="1200" dirty="0">
                <a:solidFill>
                  <a:srgbClr val="44C3D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Offices-and-Shops.pdf (nifrs.org)</a:t>
            </a:r>
            <a:endParaRPr lang="en-GB" sz="1200" dirty="0">
              <a:solidFill>
                <a:srgbClr val="44C3D0"/>
              </a:solidFill>
              <a:latin typeface="Arial" panose="020B0604020202020204" pitchFamily="34" charset="0"/>
              <a:cs typeface="Arial" panose="020B0604020202020204" pitchFamily="34" charset="0"/>
            </a:endParaRPr>
          </a:p>
          <a:p>
            <a:pPr marL="0" indent="0" algn="just">
              <a:lnSpc>
                <a:spcPct val="107000"/>
              </a:lnSpc>
              <a:spcAft>
                <a:spcPts val="800"/>
              </a:spcAft>
              <a:buNone/>
            </a:pPr>
            <a:r>
              <a:rPr lang="en-GB" sz="1200" dirty="0">
                <a:solidFill>
                  <a:srgbClr val="231F20"/>
                </a:solidFill>
                <a:latin typeface="Arial" panose="020B0604020202020204" pitchFamily="34" charset="0"/>
                <a:ea typeface="Calibri" panose="020F0502020204030204" pitchFamily="34" charset="0"/>
                <a:cs typeface="Arial" panose="020B0604020202020204" pitchFamily="34" charset="0"/>
              </a:rPr>
              <a:t>This </a:t>
            </a: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guidance explains what a Fire Risk Assessment is and how to complete a Fire Risk Assessment for shops and offices. A Fire Risk Assessment should be the foundation for all the Fire precautions in your premises. </a:t>
            </a:r>
          </a:p>
          <a:p>
            <a:pPr marL="0" indent="0" algn="just">
              <a:lnSpc>
                <a:spcPct val="107000"/>
              </a:lnSpc>
              <a:spcAft>
                <a:spcPts val="800"/>
              </a:spcAft>
              <a:buNone/>
            </a:pPr>
            <a:r>
              <a:rPr lang="en-GB" sz="1200" dirty="0">
                <a:solidFill>
                  <a:srgbClr val="44C3D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Sleeping-Accommodation.pdf (nifrs.org)</a:t>
            </a:r>
            <a:endParaRPr lang="en-GB" sz="1200" dirty="0">
              <a:solidFill>
                <a:srgbClr val="44C3D0"/>
              </a:solidFill>
              <a:latin typeface="Arial" panose="020B0604020202020204" pitchFamily="34" charset="0"/>
              <a:cs typeface="Arial" panose="020B0604020202020204" pitchFamily="34" charset="0"/>
            </a:endParaRPr>
          </a:p>
          <a:p>
            <a:pPr marL="0" indent="0" algn="just">
              <a:lnSpc>
                <a:spcPct val="107000"/>
              </a:lnSpc>
              <a:spcAft>
                <a:spcPts val="800"/>
              </a:spcAft>
              <a:buNone/>
            </a:pPr>
            <a:r>
              <a:rPr lang="en-GB" sz="1200" dirty="0">
                <a:solidFill>
                  <a:srgbClr val="231F20"/>
                </a:solidFill>
                <a:latin typeface="Arial" panose="020B0604020202020204" pitchFamily="34" charset="0"/>
                <a:ea typeface="Calibri" panose="020F0502020204030204" pitchFamily="34" charset="0"/>
                <a:cs typeface="Arial" panose="020B0604020202020204" pitchFamily="34" charset="0"/>
              </a:rPr>
              <a:t>This</a:t>
            </a: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guidance </a:t>
            </a:r>
            <a:r>
              <a:rPr lang="en-GB" sz="1200" dirty="0">
                <a:solidFill>
                  <a:srgbClr val="231F20"/>
                </a:solidFill>
                <a:latin typeface="Arial" panose="020B0604020202020204" pitchFamily="34" charset="0"/>
                <a:ea typeface="Calibri" panose="020F0502020204030204" pitchFamily="34" charset="0"/>
                <a:cs typeface="Arial" panose="020B0604020202020204" pitchFamily="34" charset="0"/>
              </a:rPr>
              <a:t>is </a:t>
            </a: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for use when assessing the adequacy of Fire precautions in premises providing sleeping accommodation. The guide also provides recommendations for the Fire safety management of the premises.</a:t>
            </a:r>
          </a:p>
        </p:txBody>
      </p:sp>
      <p:sp>
        <p:nvSpPr>
          <p:cNvPr id="5" name="Title 1">
            <a:extLst>
              <a:ext uri="{FF2B5EF4-FFF2-40B4-BE49-F238E27FC236}">
                <a16:creationId xmlns:a16="http://schemas.microsoft.com/office/drawing/2014/main" id="{EE4092ED-20C0-4F57-84CE-202F23C3D238}"/>
              </a:ext>
            </a:extLst>
          </p:cNvPr>
          <p:cNvSpPr>
            <a:spLocks noGrp="1"/>
          </p:cNvSpPr>
          <p:nvPr>
            <p:ph type="title"/>
          </p:nvPr>
        </p:nvSpPr>
        <p:spPr>
          <a:xfrm>
            <a:off x="619124" y="142875"/>
            <a:ext cx="10515600" cy="1325563"/>
          </a:xfrm>
        </p:spPr>
        <p:txBody>
          <a:bodyPr/>
          <a:lstStyle/>
          <a:p>
            <a:r>
              <a:rPr lang="en-GB" altLang="en-US" sz="4400" dirty="0">
                <a:solidFill>
                  <a:srgbClr val="33CCCC"/>
                </a:solidFill>
                <a:latin typeface="Arial" panose="020B0604020202020204" pitchFamily="34" charset="0"/>
                <a:cs typeface="Arial" panose="020B0604020202020204" pitchFamily="34" charset="0"/>
              </a:rPr>
              <a:t>Useful Links</a:t>
            </a:r>
            <a:endParaRPr lang="en-GB" dirty="0"/>
          </a:p>
        </p:txBody>
      </p:sp>
    </p:spTree>
    <p:extLst>
      <p:ext uri="{BB962C8B-B14F-4D97-AF65-F5344CB8AC3E}">
        <p14:creationId xmlns:p14="http://schemas.microsoft.com/office/powerpoint/2010/main" val="34487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99CA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BECE-C976-4948-A35C-7A722B36469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End of Presentation</a:t>
            </a:r>
          </a:p>
        </p:txBody>
      </p:sp>
      <p:sp>
        <p:nvSpPr>
          <p:cNvPr id="4" name="TextBox 3">
            <a:extLst>
              <a:ext uri="{FF2B5EF4-FFF2-40B4-BE49-F238E27FC236}">
                <a16:creationId xmlns:a16="http://schemas.microsoft.com/office/drawing/2014/main" id="{43172930-957F-4418-BF4A-994B3F8471AE}"/>
              </a:ext>
            </a:extLst>
          </p:cNvPr>
          <p:cNvSpPr txBox="1"/>
          <p:nvPr/>
        </p:nvSpPr>
        <p:spPr>
          <a:xfrm>
            <a:off x="497058" y="1336119"/>
            <a:ext cx="11197883" cy="4185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 for taking the time to complete this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Please note </a:t>
            </a:r>
            <a:r>
              <a:rPr kumimoji="0" lang="en-GB"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in order to register as having successfully completed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training, you </a:t>
            </a: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fill out and submit the ‘Confirmation of Training Completion – Premises Fire Management Team Training Form’.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have any queries, please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contact the </a:t>
            </a: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QSHE - Environmental and Fire Risk Compliance Service</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on </a:t>
            </a:r>
            <a:r>
              <a:rPr lang="en-GB" sz="2400" dirty="0">
                <a:solidFill>
                  <a:prstClr val="white"/>
                </a:solidFill>
                <a:latin typeface="Arial" panose="020B0604020202020204" pitchFamily="34" charset="0"/>
                <a:cs typeface="Arial" panose="020B0604020202020204" pitchFamily="34" charset="0"/>
              </a:rPr>
              <a:t>028 9047 5899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email at </a:t>
            </a:r>
            <a:r>
              <a:rPr kumimoji="0" lang="en-GB"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EAEnvironmentalCompliance@eani.org.uk </a:t>
            </a:r>
            <a:endParaRPr kumimoji="0" lang="en-US" alt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A4A4A"/>
              </a:solidFill>
              <a:effectLst/>
              <a:uLnTx/>
              <a:uFillTx/>
              <a:latin typeface="Open Sans"/>
              <a:ea typeface="+mn-ea"/>
              <a:cs typeface="+mn-cs"/>
            </a:endParaRPr>
          </a:p>
        </p:txBody>
      </p:sp>
    </p:spTree>
    <p:extLst>
      <p:ext uri="{BB962C8B-B14F-4D97-AF65-F5344CB8AC3E}">
        <p14:creationId xmlns:p14="http://schemas.microsoft.com/office/powerpoint/2010/main" val="39863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C5C5-DDF3-4155-ACA0-9B608994CD5E}"/>
              </a:ext>
            </a:extLst>
          </p:cNvPr>
          <p:cNvSpPr>
            <a:spLocks noGrp="1"/>
          </p:cNvSpPr>
          <p:nvPr>
            <p:ph type="title"/>
          </p:nvPr>
        </p:nvSpPr>
        <p:spPr>
          <a:xfrm>
            <a:off x="838200" y="240085"/>
            <a:ext cx="10515600" cy="1325563"/>
          </a:xfrm>
        </p:spPr>
        <p:txBody>
          <a:bodyPr/>
          <a:lstStyle/>
          <a:p>
            <a:r>
              <a:rPr lang="en-GB" dirty="0">
                <a:latin typeface="Arial" panose="020B0604020202020204" pitchFamily="34" charset="0"/>
                <a:cs typeface="Arial" panose="020B0604020202020204" pitchFamily="34" charset="0"/>
              </a:rPr>
              <a:t>Premises Fire Management Team</a:t>
            </a:r>
            <a:endParaRPr lang="en-GB"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835071-FAE2-43FA-9D12-3D2077EFD1B4}"/>
              </a:ext>
            </a:extLst>
          </p:cNvPr>
          <p:cNvSpPr>
            <a:spLocks noGrp="1"/>
          </p:cNvSpPr>
          <p:nvPr>
            <p:ph idx="1"/>
          </p:nvPr>
        </p:nvSpPr>
        <p:spPr>
          <a:xfrm>
            <a:off x="838200" y="1434617"/>
            <a:ext cx="10515600" cy="3988766"/>
          </a:xfrm>
        </p:spPr>
        <p:txBody>
          <a:bodyPr>
            <a:normAutofit lnSpcReduction="10000"/>
          </a:bodyPr>
          <a:lstStyle/>
          <a:p>
            <a:r>
              <a:rPr lang="en-GB" sz="3600" dirty="0">
                <a:solidFill>
                  <a:srgbClr val="231F20"/>
                </a:solidFill>
              </a:rPr>
              <a:t>Appropriate Person</a:t>
            </a:r>
          </a:p>
          <a:p>
            <a:r>
              <a:rPr lang="en-GB" sz="3600" dirty="0">
                <a:solidFill>
                  <a:srgbClr val="231F20"/>
                </a:solidFill>
              </a:rPr>
              <a:t>Premises Fire Officer</a:t>
            </a:r>
          </a:p>
          <a:p>
            <a:r>
              <a:rPr lang="en-GB" sz="3600" dirty="0">
                <a:solidFill>
                  <a:srgbClr val="231F20"/>
                </a:solidFill>
              </a:rPr>
              <a:t>Deputy Premises Fire Officer</a:t>
            </a:r>
          </a:p>
          <a:p>
            <a:r>
              <a:rPr lang="en-GB" sz="3600" dirty="0">
                <a:solidFill>
                  <a:srgbClr val="231F20"/>
                </a:solidFill>
              </a:rPr>
              <a:t>Evacuation Controller</a:t>
            </a:r>
          </a:p>
          <a:p>
            <a:r>
              <a:rPr lang="en-GB" sz="3600" dirty="0">
                <a:solidFill>
                  <a:srgbClr val="231F20"/>
                </a:solidFill>
              </a:rPr>
              <a:t>Fire Wardens</a:t>
            </a:r>
          </a:p>
          <a:p>
            <a:r>
              <a:rPr lang="en-GB" sz="3600" dirty="0">
                <a:solidFill>
                  <a:srgbClr val="231F20"/>
                </a:solidFill>
              </a:rPr>
              <a:t>Assistant for individuals with a Personal Emergency Evacuation Plan (PEEP)</a:t>
            </a:r>
          </a:p>
        </p:txBody>
      </p:sp>
    </p:spTree>
    <p:extLst>
      <p:ext uri="{BB962C8B-B14F-4D97-AF65-F5344CB8AC3E}">
        <p14:creationId xmlns:p14="http://schemas.microsoft.com/office/powerpoint/2010/main" val="63637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63D175-F8B1-486E-9BBA-990991648DC3}"/>
              </a:ext>
            </a:extLst>
          </p:cNvPr>
          <p:cNvSpPr txBox="1">
            <a:spLocks noGrp="1"/>
          </p:cNvSpPr>
          <p:nvPr>
            <p:ph type="title" idx="4294967295"/>
          </p:nvPr>
        </p:nvSpPr>
        <p:spPr>
          <a:xfrm>
            <a:off x="764437" y="291130"/>
            <a:ext cx="1066312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Appropriate Person</a:t>
            </a:r>
          </a:p>
        </p:txBody>
      </p:sp>
      <p:sp>
        <p:nvSpPr>
          <p:cNvPr id="4" name="TextBox 3">
            <a:extLst>
              <a:ext uri="{FF2B5EF4-FFF2-40B4-BE49-F238E27FC236}">
                <a16:creationId xmlns:a16="http://schemas.microsoft.com/office/drawing/2014/main" id="{71462F87-B8F5-4DD5-93CB-63321689B093}"/>
              </a:ext>
            </a:extLst>
          </p:cNvPr>
          <p:cNvSpPr txBox="1"/>
          <p:nvPr/>
        </p:nvSpPr>
        <p:spPr>
          <a:xfrm>
            <a:off x="595601" y="1248624"/>
            <a:ext cx="9887005" cy="4154984"/>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In Fire Safety Legislation, the Appropriate Person is the person ultimately accountable for Fire Safety</a:t>
            </a:r>
          </a:p>
          <a:p>
            <a:pPr marL="457200" indent="-457200">
              <a:buFont typeface="Arial" panose="020B0604020202020204" pitchFamily="34" charset="0"/>
              <a:buChar char="•"/>
            </a:pPr>
            <a:endParaRPr lang="en-GB" sz="2400" dirty="0">
              <a:solidFill>
                <a:srgbClr val="231F2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This will be the employer or the person who has day to day ‘control’ of a premises. In the context of a school this will be the School Principal and in the case of other Education Authority buildings this will be the Local Senior Premises Manager</a:t>
            </a:r>
          </a:p>
          <a:p>
            <a:pPr marL="457200" indent="-457200">
              <a:buFont typeface="Arial" panose="020B0604020202020204" pitchFamily="34" charset="0"/>
              <a:buChar char="•"/>
            </a:pPr>
            <a:endParaRPr lang="en-GB" sz="2400" dirty="0">
              <a:solidFill>
                <a:srgbClr val="231F2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The Appropriate Person must ensure a Full Fire Risk Assessment and Annual Review of the Fire Risk Assessment (FRA) is carried out and the identified actions are implemented. </a:t>
            </a:r>
          </a:p>
        </p:txBody>
      </p:sp>
    </p:spTree>
    <p:extLst>
      <p:ext uri="{BB962C8B-B14F-4D97-AF65-F5344CB8AC3E}">
        <p14:creationId xmlns:p14="http://schemas.microsoft.com/office/powerpoint/2010/main" val="224692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74B8-F4C9-4A43-B958-12A9AF273E94}"/>
              </a:ext>
            </a:extLst>
          </p:cNvPr>
          <p:cNvSpPr>
            <a:spLocks noGrp="1"/>
          </p:cNvSpPr>
          <p:nvPr>
            <p:ph type="title"/>
          </p:nvPr>
        </p:nvSpPr>
        <p:spPr>
          <a:xfrm>
            <a:off x="838200" y="293407"/>
            <a:ext cx="10515600" cy="1325563"/>
          </a:xfrm>
        </p:spPr>
        <p:txBody>
          <a:bodyPr/>
          <a:lstStyle/>
          <a:p>
            <a:r>
              <a:rPr lang="en-GB" dirty="0">
                <a:latin typeface="Arial" panose="020B0604020202020204" pitchFamily="34" charset="0"/>
                <a:cs typeface="Arial" panose="020B0604020202020204" pitchFamily="34" charset="0"/>
              </a:rPr>
              <a:t>Appropriate Person – Completion of the Annual FRA Review</a:t>
            </a:r>
          </a:p>
        </p:txBody>
      </p:sp>
      <p:sp>
        <p:nvSpPr>
          <p:cNvPr id="3" name="Content Placeholder 2">
            <a:extLst>
              <a:ext uri="{FF2B5EF4-FFF2-40B4-BE49-F238E27FC236}">
                <a16:creationId xmlns:a16="http://schemas.microsoft.com/office/drawing/2014/main" id="{A2FBA131-3662-4E00-9AAA-3BE6D944A631}"/>
              </a:ext>
            </a:extLst>
          </p:cNvPr>
          <p:cNvSpPr>
            <a:spLocks noGrp="1"/>
          </p:cNvSpPr>
          <p:nvPr>
            <p:ph idx="1"/>
          </p:nvPr>
        </p:nvSpPr>
        <p:spPr/>
        <p:txBody>
          <a:bodyPr>
            <a:normAutofit fontScale="40000" lnSpcReduction="20000"/>
          </a:bodyPr>
          <a:lstStyle/>
          <a:p>
            <a:pPr marL="0" indent="0" algn="l">
              <a:lnSpc>
                <a:spcPct val="120000"/>
              </a:lnSpc>
              <a:buNone/>
            </a:pPr>
            <a:r>
              <a:rPr lang="en-GB" sz="4000" dirty="0">
                <a:solidFill>
                  <a:srgbClr val="231F20"/>
                </a:solidFill>
                <a:latin typeface="Arial" panose="020B0604020202020204" pitchFamily="34" charset="0"/>
                <a:cs typeface="Arial" panose="020B0604020202020204" pitchFamily="34" charset="0"/>
              </a:rPr>
              <a:t>Completed by the Appropriate Person to ensure the FRA </a:t>
            </a:r>
            <a:r>
              <a:rPr lang="en-GB" sz="4000" i="0" dirty="0">
                <a:solidFill>
                  <a:srgbClr val="231F20"/>
                </a:solidFill>
                <a:effectLst/>
                <a:latin typeface="Arial" panose="020B0604020202020204" pitchFamily="34" charset="0"/>
                <a:cs typeface="Arial" panose="020B0604020202020204" pitchFamily="34" charset="0"/>
              </a:rPr>
              <a:t>is kept up to date. The annual FRA review should take into account any </a:t>
            </a:r>
            <a:r>
              <a:rPr lang="en-GB" sz="4000" i="0" u="sng" dirty="0">
                <a:solidFill>
                  <a:srgbClr val="231F20"/>
                </a:solidFill>
                <a:effectLst/>
                <a:latin typeface="Arial" panose="020B0604020202020204" pitchFamily="34" charset="0"/>
                <a:cs typeface="Arial" panose="020B0604020202020204" pitchFamily="34" charset="0"/>
              </a:rPr>
              <a:t>significant changes</a:t>
            </a:r>
            <a:r>
              <a:rPr lang="en-GB" sz="4000" i="0" dirty="0">
                <a:solidFill>
                  <a:srgbClr val="231F20"/>
                </a:solidFill>
                <a:effectLst/>
                <a:latin typeface="Arial" panose="020B0604020202020204" pitchFamily="34" charset="0"/>
                <a:cs typeface="Arial" panose="020B0604020202020204" pitchFamily="34" charset="0"/>
              </a:rPr>
              <a:t> from th</a:t>
            </a:r>
            <a:r>
              <a:rPr lang="en-GB" sz="4000" dirty="0">
                <a:solidFill>
                  <a:srgbClr val="231F20"/>
                </a:solidFill>
                <a:latin typeface="Arial" panose="020B0604020202020204" pitchFamily="34" charset="0"/>
                <a:cs typeface="Arial" panose="020B0604020202020204" pitchFamily="34" charset="0"/>
              </a:rPr>
              <a:t>e previous FRA</a:t>
            </a:r>
            <a:r>
              <a:rPr lang="en-GB" sz="4000" i="0" dirty="0">
                <a:solidFill>
                  <a:srgbClr val="231F20"/>
                </a:solidFill>
                <a:effectLst/>
                <a:latin typeface="Arial" panose="020B0604020202020204" pitchFamily="34" charset="0"/>
                <a:cs typeface="Arial" panose="020B0604020202020204" pitchFamily="34" charset="0"/>
              </a:rPr>
              <a:t> that may affect Fire safety.</a:t>
            </a:r>
          </a:p>
          <a:p>
            <a:pPr marL="0" indent="0" algn="l">
              <a:lnSpc>
                <a:spcPct val="120000"/>
              </a:lnSpc>
              <a:buNone/>
            </a:pPr>
            <a:r>
              <a:rPr lang="en-GB" sz="4000" i="0" dirty="0">
                <a:solidFill>
                  <a:srgbClr val="231F20"/>
                </a:solidFill>
                <a:effectLst/>
                <a:latin typeface="Arial" panose="020B0604020202020204" pitchFamily="34" charset="0"/>
                <a:cs typeface="Arial" panose="020B0604020202020204" pitchFamily="34" charset="0"/>
              </a:rPr>
              <a:t> Examples may include:</a:t>
            </a:r>
          </a:p>
          <a:p>
            <a:pPr algn="l"/>
            <a:endParaRPr lang="en-GB" sz="4000" i="0" dirty="0">
              <a:solidFill>
                <a:srgbClr val="231F20"/>
              </a:solidFill>
              <a:effectLst/>
              <a:latin typeface="Arial" panose="020B0604020202020204" pitchFamily="34" charset="0"/>
              <a:cs typeface="Arial" panose="020B0604020202020204" pitchFamily="34" charset="0"/>
            </a:endParaRPr>
          </a:p>
          <a:p>
            <a:pPr algn="l"/>
            <a:r>
              <a:rPr lang="en-GB" sz="4000" i="0" dirty="0">
                <a:solidFill>
                  <a:srgbClr val="231F20"/>
                </a:solidFill>
                <a:effectLst/>
                <a:latin typeface="Arial" panose="020B0604020202020204" pitchFamily="34" charset="0"/>
                <a:cs typeface="Arial" panose="020B0604020202020204" pitchFamily="34" charset="0"/>
              </a:rPr>
              <a:t>Structural changes to the layout of the building</a:t>
            </a:r>
          </a:p>
          <a:p>
            <a:pPr algn="l"/>
            <a:r>
              <a:rPr lang="en-GB" sz="4000" dirty="0">
                <a:solidFill>
                  <a:srgbClr val="231F20"/>
                </a:solidFill>
                <a:latin typeface="Arial" panose="020B0604020202020204" pitchFamily="34" charset="0"/>
                <a:cs typeface="Arial" panose="020B0604020202020204" pitchFamily="34" charset="0"/>
              </a:rPr>
              <a:t>Changes in the</a:t>
            </a:r>
            <a:r>
              <a:rPr lang="en-GB" sz="4000" i="0" dirty="0">
                <a:solidFill>
                  <a:srgbClr val="231F20"/>
                </a:solidFill>
                <a:effectLst/>
                <a:latin typeface="Arial" panose="020B0604020202020204" pitchFamily="34" charset="0"/>
                <a:cs typeface="Arial" panose="020B0604020202020204" pitchFamily="34" charset="0"/>
              </a:rPr>
              <a:t> number of persons using the premises</a:t>
            </a:r>
          </a:p>
          <a:p>
            <a:pPr algn="l"/>
            <a:r>
              <a:rPr lang="en-GB" sz="4000" i="0" dirty="0">
                <a:solidFill>
                  <a:srgbClr val="231F20"/>
                </a:solidFill>
                <a:effectLst/>
                <a:latin typeface="Arial" panose="020B0604020202020204" pitchFamily="34" charset="0"/>
                <a:cs typeface="Arial" panose="020B0604020202020204" pitchFamily="34" charset="0"/>
              </a:rPr>
              <a:t>Changes to the hours the premises is occupied</a:t>
            </a:r>
          </a:p>
          <a:p>
            <a:pPr algn="l"/>
            <a:r>
              <a:rPr lang="en-GB" sz="4000" i="0" dirty="0">
                <a:solidFill>
                  <a:srgbClr val="231F20"/>
                </a:solidFill>
                <a:effectLst/>
                <a:latin typeface="Arial" panose="020B0604020202020204" pitchFamily="34" charset="0"/>
                <a:cs typeface="Arial" panose="020B0604020202020204" pitchFamily="34" charset="0"/>
              </a:rPr>
              <a:t>Fire hazards and their elimination or control</a:t>
            </a:r>
          </a:p>
          <a:p>
            <a:pPr algn="l"/>
            <a:r>
              <a:rPr lang="en-GB" sz="4000" dirty="0">
                <a:solidFill>
                  <a:srgbClr val="231F20"/>
                </a:solidFill>
                <a:latin typeface="Arial" panose="020B0604020202020204" pitchFamily="34" charset="0"/>
                <a:cs typeface="Arial" panose="020B0604020202020204" pitchFamily="34" charset="0"/>
              </a:rPr>
              <a:t>Deterioration of any of the Fire Protection measures</a:t>
            </a:r>
          </a:p>
          <a:p>
            <a:pPr algn="l"/>
            <a:r>
              <a:rPr lang="en-GB" sz="4000" dirty="0">
                <a:solidFill>
                  <a:srgbClr val="231F20"/>
                </a:solidFill>
                <a:latin typeface="Arial" panose="020B0604020202020204" pitchFamily="34" charset="0"/>
                <a:cs typeface="Arial" panose="020B0604020202020204" pitchFamily="34" charset="0"/>
              </a:rPr>
              <a:t>Management of Fire Safety</a:t>
            </a:r>
          </a:p>
          <a:p>
            <a:pPr algn="l"/>
            <a:r>
              <a:rPr lang="en-GB" sz="4000" i="0" dirty="0">
                <a:solidFill>
                  <a:srgbClr val="231F20"/>
                </a:solidFill>
                <a:effectLst/>
                <a:latin typeface="Arial" panose="020B0604020202020204" pitchFamily="34" charset="0"/>
                <a:cs typeface="Arial" panose="020B0604020202020204" pitchFamily="34" charset="0"/>
              </a:rPr>
              <a:t>If there </a:t>
            </a:r>
            <a:r>
              <a:rPr lang="en-GB" sz="4000" dirty="0">
                <a:solidFill>
                  <a:srgbClr val="231F20"/>
                </a:solidFill>
                <a:latin typeface="Arial" panose="020B0604020202020204" pitchFamily="34" charset="0"/>
                <a:cs typeface="Arial" panose="020B0604020202020204" pitchFamily="34" charset="0"/>
              </a:rPr>
              <a:t>has been </a:t>
            </a:r>
            <a:r>
              <a:rPr lang="en-GB" sz="4000" i="0" dirty="0">
                <a:solidFill>
                  <a:srgbClr val="231F20"/>
                </a:solidFill>
                <a:effectLst/>
                <a:latin typeface="Arial" panose="020B0604020202020204" pitchFamily="34" charset="0"/>
                <a:cs typeface="Arial" panose="020B0604020202020204" pitchFamily="34" charset="0"/>
              </a:rPr>
              <a:t>any sort of Fire incident, no matter how minor</a:t>
            </a:r>
          </a:p>
          <a:p>
            <a:pPr marL="0" indent="0">
              <a:buNone/>
            </a:pPr>
            <a:br>
              <a:rPr lang="en-GB" dirty="0">
                <a:latin typeface="Arial" panose="020B0604020202020204" pitchFamily="34" charset="0"/>
                <a:cs typeface="Arial" panose="020B0604020202020204" pitchFamily="34" charset="0"/>
              </a:rPr>
            </a:br>
            <a:endParaRPr lang="en-GB"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44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B4B80AB-0709-414E-B073-E90D42896543}"/>
              </a:ext>
            </a:extLst>
          </p:cNvPr>
          <p:cNvSpPr txBox="1">
            <a:spLocks noGrp="1"/>
          </p:cNvSpPr>
          <p:nvPr>
            <p:ph type="title" idx="4294967295"/>
          </p:nvPr>
        </p:nvSpPr>
        <p:spPr>
          <a:xfrm>
            <a:off x="653143" y="277275"/>
            <a:ext cx="8672513" cy="877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Premises Fire Officer (PFO)</a:t>
            </a:r>
          </a:p>
        </p:txBody>
      </p:sp>
      <p:sp>
        <p:nvSpPr>
          <p:cNvPr id="5" name="Subtitle 5">
            <a:extLst>
              <a:ext uri="{FF2B5EF4-FFF2-40B4-BE49-F238E27FC236}">
                <a16:creationId xmlns:a16="http://schemas.microsoft.com/office/drawing/2014/main" id="{48B1226C-934C-45BE-8209-EC84A15D9C9E}"/>
              </a:ext>
            </a:extLst>
          </p:cNvPr>
          <p:cNvSpPr txBox="1">
            <a:spLocks/>
          </p:cNvSpPr>
          <p:nvPr/>
        </p:nvSpPr>
        <p:spPr>
          <a:xfrm>
            <a:off x="653143" y="1293786"/>
            <a:ext cx="10352314" cy="3844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endParaRPr lang="en-GB" altLang="en-US" sz="3000" dirty="0">
              <a:latin typeface="Arial" panose="020B0604020202020204" pitchFamily="34" charset="0"/>
              <a:cs typeface="Arial" panose="020B0604020202020204" pitchFamily="34" charset="0"/>
            </a:endParaRPr>
          </a:p>
          <a:p>
            <a:pPr marL="571500" indent="-571500" algn="l">
              <a:lnSpc>
                <a:spcPct val="150000"/>
              </a:lnSpc>
              <a:buFont typeface="Arial" panose="020B0604020202020204" pitchFamily="34" charset="0"/>
              <a:buChar char="•"/>
            </a:pPr>
            <a:r>
              <a:rPr lang="en-GB" altLang="en-US" dirty="0">
                <a:solidFill>
                  <a:srgbClr val="231F20"/>
                </a:solidFill>
                <a:latin typeface="Arial" panose="020B0604020202020204" pitchFamily="34" charset="0"/>
                <a:cs typeface="Arial" panose="020B0604020202020204" pitchFamily="34" charset="0"/>
              </a:rPr>
              <a:t>The PFO may manage Fire Safety on behalf of the Appropriate Person</a:t>
            </a:r>
          </a:p>
          <a:p>
            <a:pPr marL="571500" indent="-571500" algn="l">
              <a:lnSpc>
                <a:spcPct val="150000"/>
              </a:lnSpc>
              <a:buFont typeface="Arial" panose="020B0604020202020204" pitchFamily="34" charset="0"/>
              <a:buChar char="•"/>
            </a:pPr>
            <a:r>
              <a:rPr lang="en-GB" altLang="en-US" dirty="0">
                <a:solidFill>
                  <a:srgbClr val="231F20"/>
                </a:solidFill>
                <a:latin typeface="Arial" panose="020B0604020202020204" pitchFamily="34" charset="0"/>
                <a:cs typeface="Arial" panose="020B0604020202020204" pitchFamily="34" charset="0"/>
              </a:rPr>
              <a:t>Ensure compliance with all Fire Safety matters </a:t>
            </a:r>
          </a:p>
          <a:p>
            <a:pPr marL="571500" indent="-571500" algn="l">
              <a:lnSpc>
                <a:spcPct val="150000"/>
              </a:lnSpc>
              <a:buFont typeface="Arial" panose="020B0604020202020204" pitchFamily="34" charset="0"/>
              <a:buChar char="•"/>
            </a:pPr>
            <a:r>
              <a:rPr lang="en-GB" altLang="en-US" dirty="0">
                <a:solidFill>
                  <a:srgbClr val="231F20"/>
                </a:solidFill>
                <a:latin typeface="Arial" panose="020B0604020202020204" pitchFamily="34" charset="0"/>
                <a:cs typeface="Arial" panose="020B0604020202020204" pitchFamily="34" charset="0"/>
              </a:rPr>
              <a:t>Prepare and update as required, all Fire Safety Documentation (e.g. Emergency Evacuation Plan etc.)</a:t>
            </a:r>
          </a:p>
          <a:p>
            <a:pPr algn="l"/>
            <a:r>
              <a:rPr lang="en-GB" altLang="en-US" dirty="0">
                <a:latin typeface="Arial" panose="020B0604020202020204" pitchFamily="34" charset="0"/>
                <a:cs typeface="Arial" panose="020B0604020202020204" pitchFamily="34" charset="0"/>
              </a:rPr>
              <a:t>      </a:t>
            </a:r>
            <a:endParaRPr lang="en-GB" alt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29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2C29-652E-4BE5-A5B1-9BFDD8AED1DB}"/>
              </a:ext>
            </a:extLst>
          </p:cNvPr>
          <p:cNvSpPr>
            <a:spLocks noGrp="1"/>
          </p:cNvSpPr>
          <p:nvPr>
            <p:ph type="title"/>
          </p:nvPr>
        </p:nvSpPr>
        <p:spPr>
          <a:xfrm>
            <a:off x="838200" y="289380"/>
            <a:ext cx="10515600" cy="1252024"/>
          </a:xfrm>
        </p:spPr>
        <p:txBody>
          <a:bodyPr>
            <a:normAutofit fontScale="90000"/>
          </a:bodyPr>
          <a:lstStyle/>
          <a:p>
            <a:br>
              <a:rPr lang="en-GB" altLang="en-US" dirty="0">
                <a:latin typeface="Arial" panose="020B0604020202020204" pitchFamily="34" charset="0"/>
                <a:cs typeface="Arial" panose="020B0604020202020204" pitchFamily="34" charset="0"/>
              </a:rPr>
            </a:br>
            <a:r>
              <a:rPr lang="en-GB" altLang="en-US" dirty="0">
                <a:latin typeface="Arial" panose="020B0604020202020204" pitchFamily="34" charset="0"/>
                <a:cs typeface="Arial" panose="020B0604020202020204" pitchFamily="34" charset="0"/>
              </a:rPr>
              <a:t>Premises Fire Officer – Routine Checks</a:t>
            </a:r>
            <a:br>
              <a:rPr lang="en-GB" altLang="en-US" sz="4400" dirty="0">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BEA3CC37-B070-4DBE-B610-AAA0584B59C7}"/>
              </a:ext>
            </a:extLst>
          </p:cNvPr>
          <p:cNvSpPr>
            <a:spLocks noGrp="1"/>
          </p:cNvSpPr>
          <p:nvPr>
            <p:ph idx="1"/>
          </p:nvPr>
        </p:nvSpPr>
        <p:spPr>
          <a:xfrm>
            <a:off x="666750" y="1373798"/>
            <a:ext cx="10515600" cy="4493602"/>
          </a:xfrm>
        </p:spPr>
        <p:txBody>
          <a:bodyPr>
            <a:normAutofit/>
          </a:bodyPr>
          <a:lstStyle/>
          <a:p>
            <a:pPr marL="457200" indent="-457200" algn="l">
              <a:lnSpc>
                <a:spcPct val="150000"/>
              </a:lnSpc>
              <a:buClr>
                <a:schemeClr val="tx1"/>
              </a:buClr>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Weekly Checks e.g., testing the Fire alarm system, checking for defects &amp; covers on detectors, opening final exit doors and ensuring escape routes are kept clear</a:t>
            </a:r>
          </a:p>
          <a:p>
            <a:pPr marL="457200" indent="-457200" algn="l">
              <a:lnSpc>
                <a:spcPct val="150000"/>
              </a:lnSpc>
              <a:buClr>
                <a:schemeClr val="tx1"/>
              </a:buClr>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Monthly Checks e.g., emergency lighting, extinguishers, magnetic locks &amp; hold open devices, Fire doors</a:t>
            </a:r>
          </a:p>
          <a:p>
            <a:pPr marL="457200" indent="-457200" algn="l">
              <a:lnSpc>
                <a:spcPct val="150000"/>
              </a:lnSpc>
              <a:buClr>
                <a:schemeClr val="tx1"/>
              </a:buClr>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Report all defects as soon as they are observed</a:t>
            </a:r>
          </a:p>
          <a:p>
            <a:pPr marL="457200" indent="-457200" algn="l">
              <a:lnSpc>
                <a:spcPct val="150000"/>
              </a:lnSpc>
              <a:buClr>
                <a:schemeClr val="tx1"/>
              </a:buClr>
              <a:buFont typeface="Arial" panose="020B0604020202020204" pitchFamily="34" charset="0"/>
              <a:buChar char="•"/>
            </a:pPr>
            <a:r>
              <a:rPr lang="en-GB" altLang="en-US" sz="2400" dirty="0">
                <a:solidFill>
                  <a:srgbClr val="231F20"/>
                </a:solidFill>
                <a:latin typeface="Arial" panose="020B0604020202020204" pitchFamily="34" charset="0"/>
                <a:cs typeface="Arial" panose="020B0604020202020204" pitchFamily="34" charset="0"/>
              </a:rPr>
              <a:t>Carrying out Fire drills</a:t>
            </a:r>
            <a:endParaRPr lang="en-GB" dirty="0">
              <a:solidFill>
                <a:srgbClr val="231F20"/>
              </a:solidFill>
            </a:endParaRPr>
          </a:p>
        </p:txBody>
      </p:sp>
    </p:spTree>
    <p:extLst>
      <p:ext uri="{BB962C8B-B14F-4D97-AF65-F5344CB8AC3E}">
        <p14:creationId xmlns:p14="http://schemas.microsoft.com/office/powerpoint/2010/main" val="2131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174DD262-7642-4FC8-B7B1-372137603B75}"/>
              </a:ext>
            </a:extLst>
          </p:cNvPr>
          <p:cNvSpPr txBox="1">
            <a:spLocks noGrp="1"/>
          </p:cNvSpPr>
          <p:nvPr>
            <p:ph type="title" idx="4294967295"/>
          </p:nvPr>
        </p:nvSpPr>
        <p:spPr>
          <a:xfrm>
            <a:off x="468356" y="262926"/>
            <a:ext cx="11255287" cy="877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bg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0" i="0" u="none" strike="noStrike" kern="1200" cap="none" spc="0" normalizeH="0" baseline="0" noProof="0" dirty="0">
                <a:ln>
                  <a:noFill/>
                </a:ln>
                <a:solidFill>
                  <a:srgbClr val="44C3D0"/>
                </a:solidFill>
                <a:effectLst/>
                <a:uLnTx/>
                <a:uFillTx/>
                <a:latin typeface="Arial" panose="020B0604020202020204" pitchFamily="34" charset="0"/>
                <a:ea typeface="+mj-ea"/>
                <a:cs typeface="Arial" panose="020B0604020202020204" pitchFamily="34" charset="0"/>
              </a:rPr>
              <a:t>Premises Fire Officer - Record Keeping</a:t>
            </a:r>
          </a:p>
        </p:txBody>
      </p:sp>
      <p:sp>
        <p:nvSpPr>
          <p:cNvPr id="5" name="Subtitle 5">
            <a:extLst>
              <a:ext uri="{FF2B5EF4-FFF2-40B4-BE49-F238E27FC236}">
                <a16:creationId xmlns:a16="http://schemas.microsoft.com/office/drawing/2014/main" id="{71F84B2D-B8B7-4829-92A7-3437FA9E1481}"/>
              </a:ext>
            </a:extLst>
          </p:cNvPr>
          <p:cNvSpPr txBox="1">
            <a:spLocks/>
          </p:cNvSpPr>
          <p:nvPr/>
        </p:nvSpPr>
        <p:spPr>
          <a:xfrm>
            <a:off x="563819" y="1000258"/>
            <a:ext cx="10930597" cy="48574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chemeClr val="tx1"/>
              </a:buClr>
              <a:defRPr/>
            </a:pPr>
            <a:endParaRPr lang="en-GB" altLang="en-US" sz="2000" dirty="0">
              <a:solidFill>
                <a:srgbClr val="231F20"/>
              </a:solidFill>
              <a:latin typeface="Arial" panose="020B0604020202020204" pitchFamily="34" charset="0"/>
              <a:cs typeface="Arial" panose="020B0604020202020204" pitchFamily="34" charset="0"/>
            </a:endParaRPr>
          </a:p>
          <a:p>
            <a:pPr>
              <a:buClr>
                <a:schemeClr val="tx1"/>
              </a:buClr>
              <a:defRPr/>
            </a:pPr>
            <a:r>
              <a:rPr lang="en-GB" altLang="en-US" sz="2000" dirty="0">
                <a:solidFill>
                  <a:srgbClr val="231F20"/>
                </a:solidFill>
                <a:latin typeface="Arial" panose="020B0604020202020204" pitchFamily="34" charset="0"/>
                <a:cs typeface="Arial" panose="020B0604020202020204" pitchFamily="34" charset="0"/>
              </a:rPr>
              <a:t>The PFO needs to keep up to date records on all Fire Safety matters in the Fire Logbook e.g.</a:t>
            </a:r>
          </a:p>
          <a:p>
            <a:pPr algn="l">
              <a:buClr>
                <a:schemeClr val="tx1"/>
              </a:buClr>
              <a:defRPr/>
            </a:pPr>
            <a:endParaRPr lang="en-GB" altLang="en-US" sz="2000" dirty="0">
              <a:solidFill>
                <a:srgbClr val="231F20"/>
              </a:solidFill>
              <a:latin typeface="Arial" panose="020B0604020202020204" pitchFamily="34" charset="0"/>
              <a:cs typeface="Arial" panose="020B0604020202020204" pitchFamily="34" charset="0"/>
            </a:endParaRPr>
          </a:p>
          <a:p>
            <a:pPr marL="914400" lvl="1" indent="-457200">
              <a:buClr>
                <a:schemeClr val="tx1"/>
              </a:buClr>
              <a:buFont typeface="Arial" panose="020B0604020202020204" pitchFamily="34" charset="0"/>
              <a:buChar char="•"/>
              <a:defRPr/>
            </a:pPr>
            <a:r>
              <a:rPr lang="en-GB" altLang="en-US" dirty="0">
                <a:solidFill>
                  <a:srgbClr val="231F20"/>
                </a:solidFill>
                <a:latin typeface="Arial" panose="020B0604020202020204" pitchFamily="34" charset="0"/>
                <a:cs typeface="Arial" panose="020B0604020202020204" pitchFamily="34" charset="0"/>
              </a:rPr>
              <a:t>Routine checks </a:t>
            </a:r>
          </a:p>
          <a:p>
            <a:pPr marL="914400" lvl="1" indent="-457200">
              <a:buClr>
                <a:schemeClr val="tx1"/>
              </a:buClr>
              <a:buFont typeface="Arial" panose="020B0604020202020204" pitchFamily="34" charset="0"/>
              <a:buChar char="•"/>
              <a:defRPr/>
            </a:pPr>
            <a:r>
              <a:rPr lang="en-GB" altLang="en-US" dirty="0">
                <a:solidFill>
                  <a:srgbClr val="231F20"/>
                </a:solidFill>
                <a:latin typeface="Arial" panose="020B0604020202020204" pitchFamily="34" charset="0"/>
                <a:cs typeface="Arial" panose="020B0604020202020204" pitchFamily="34" charset="0"/>
              </a:rPr>
              <a:t>Maintenance</a:t>
            </a:r>
          </a:p>
          <a:p>
            <a:pPr marL="914400" lvl="1" indent="-457200">
              <a:buClr>
                <a:schemeClr val="tx1"/>
              </a:buClr>
              <a:buFont typeface="Arial" panose="020B0604020202020204" pitchFamily="34" charset="0"/>
              <a:buChar char="•"/>
              <a:defRPr/>
            </a:pPr>
            <a:r>
              <a:rPr lang="en-GB" altLang="en-US" dirty="0">
                <a:solidFill>
                  <a:srgbClr val="231F20"/>
                </a:solidFill>
                <a:latin typeface="Arial" panose="020B0604020202020204" pitchFamily="34" charset="0"/>
                <a:cs typeface="Arial" panose="020B0604020202020204" pitchFamily="34" charset="0"/>
              </a:rPr>
              <a:t>Training and Fire Drills</a:t>
            </a:r>
          </a:p>
          <a:p>
            <a:pPr lvl="1">
              <a:buClr>
                <a:schemeClr val="tx1"/>
              </a:buClr>
              <a:defRPr/>
            </a:pPr>
            <a:endParaRPr lang="en-GB" altLang="en-US" sz="2000" dirty="0">
              <a:solidFill>
                <a:srgbClr val="231F20"/>
              </a:solidFill>
              <a:latin typeface="Arial" panose="020B0604020202020204" pitchFamily="34" charset="0"/>
              <a:cs typeface="Arial" panose="020B0604020202020204" pitchFamily="34" charset="0"/>
            </a:endParaRPr>
          </a:p>
          <a:p>
            <a:pPr lvl="1">
              <a:buClr>
                <a:schemeClr val="tx1"/>
              </a:buClr>
              <a:defRPr/>
            </a:pPr>
            <a:r>
              <a:rPr lang="en-GB" altLang="en-US" dirty="0">
                <a:solidFill>
                  <a:srgbClr val="231F20"/>
                </a:solidFill>
                <a:latin typeface="Arial" panose="020B0604020202020204" pitchFamily="34" charset="0"/>
                <a:cs typeface="Arial" panose="020B0604020202020204" pitchFamily="34" charset="0"/>
              </a:rPr>
              <a:t>Records of all</a:t>
            </a:r>
            <a:r>
              <a:rPr lang="en-GB" altLang="en-US" sz="2000" dirty="0">
                <a:solidFill>
                  <a:srgbClr val="231F20"/>
                </a:solidFill>
                <a:latin typeface="Arial" panose="020B0604020202020204" pitchFamily="34" charset="0"/>
                <a:cs typeface="Arial" panose="020B0604020202020204" pitchFamily="34" charset="0"/>
              </a:rPr>
              <a:t> Fire Safety matters are required to be readily available for inspection by the Northern Ireland Fire and Rescue Service. These records may be required as evidence following a Fire. </a:t>
            </a:r>
            <a:r>
              <a:rPr lang="en-GB" altLang="en-US" sz="2000" b="1" dirty="0">
                <a:solidFill>
                  <a:srgbClr val="231F20"/>
                </a:solidFill>
                <a:latin typeface="Arial" panose="020B0604020202020204" pitchFamily="34" charset="0"/>
                <a:cs typeface="Arial" panose="020B0604020202020204" pitchFamily="34" charset="0"/>
              </a:rPr>
              <a:t>They can be kept digitally</a:t>
            </a:r>
          </a:p>
          <a:p>
            <a:pPr marL="285750" indent="-285750" algn="l">
              <a:buClr>
                <a:schemeClr val="bg1"/>
              </a:buClr>
              <a:buFont typeface="Arial" panose="020B0604020202020204" pitchFamily="34" charset="0"/>
              <a:buChar char="•"/>
              <a:defRPr/>
            </a:pPr>
            <a:endParaRPr lang="en-GB" altLang="en-US" sz="2800" dirty="0">
              <a:solidFill>
                <a:srgbClr val="FF0000"/>
              </a:solidFill>
              <a:latin typeface="Arial" panose="020B0604020202020204" pitchFamily="34" charset="0"/>
              <a:cs typeface="Arial" panose="020B0604020202020204" pitchFamily="34" charset="0"/>
            </a:endParaRPr>
          </a:p>
          <a:p>
            <a:pPr>
              <a:defRPr/>
            </a:pPr>
            <a:endParaRPr lang="en-GB"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YPS PowerPoin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PS PowerPoint Theme" id="{D3604DBD-1EC2-ED47-B0B5-7B7EF5D5EC49}" vid="{55E9085B-2DDA-3C49-B087-83F787E69B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1279567-7756-2043-8AED-A4B1046F099C}" vid="{7228855C-5417-7E45-8238-F31EFA8E8E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0E5F4144FFE94986609A34939CED64" ma:contentTypeVersion="4" ma:contentTypeDescription="Create a new document." ma:contentTypeScope="" ma:versionID="949e895d749312dcb24c8b96a89241ff">
  <xsd:schema xmlns:xsd="http://www.w3.org/2001/XMLSchema" xmlns:xs="http://www.w3.org/2001/XMLSchema" xmlns:p="http://schemas.microsoft.com/office/2006/metadata/properties" xmlns:ns2="98967fd4-2394-463b-aa5f-0aa5ecac90f4" targetNamespace="http://schemas.microsoft.com/office/2006/metadata/properties" ma:root="true" ma:fieldsID="e37de12d7dbe01ea2466d55c2a7fe34c" ns2:_="">
    <xsd:import namespace="98967fd4-2394-463b-aa5f-0aa5ecac90f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67fd4-2394-463b-aa5f-0aa5ecac90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4158B-4462-46E3-8470-86FF231E1A82}">
  <ds:schemaRefs>
    <ds:schemaRef ds:uri="http://schemas.microsoft.com/sharepoint/v3/contenttype/forms"/>
  </ds:schemaRefs>
</ds:datastoreItem>
</file>

<file path=customXml/itemProps2.xml><?xml version="1.0" encoding="utf-8"?>
<ds:datastoreItem xmlns:ds="http://schemas.openxmlformats.org/officeDocument/2006/customXml" ds:itemID="{0887E882-D56B-404C-A04D-14E00478CBF9}">
  <ds:schemaRefs>
    <ds:schemaRef ds:uri="98967fd4-2394-463b-aa5f-0aa5ecac90f4"/>
    <ds:schemaRef ds:uri="http://www.w3.org/XML/1998/namespace"/>
    <ds:schemaRef ds:uri="http://schemas.microsoft.com/office/infopath/2007/PartnerControls"/>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5C86523D-B68E-4D5B-BC67-56EAFFDEE582}"/>
</file>

<file path=docProps/app.xml><?xml version="1.0" encoding="utf-8"?>
<Properties xmlns="http://schemas.openxmlformats.org/officeDocument/2006/extended-properties" xmlns:vt="http://schemas.openxmlformats.org/officeDocument/2006/docPropsVTypes">
  <Template>CYPS PowerPoint Theme</Template>
  <TotalTime>4224</TotalTime>
  <Words>2065</Words>
  <Application>Microsoft Office PowerPoint</Application>
  <PresentationFormat>Widescreen</PresentationFormat>
  <Paragraphs>209</Paragraphs>
  <Slides>34</Slides>
  <Notes>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43" baseType="lpstr">
      <vt:lpstr>ＭＳ Ｐゴシック</vt:lpstr>
      <vt:lpstr>Arial</vt:lpstr>
      <vt:lpstr>Arial Rounded MT Bold</vt:lpstr>
      <vt:lpstr>Calibri</vt:lpstr>
      <vt:lpstr>Open Sans</vt:lpstr>
      <vt:lpstr>CYPS PowerPoint Theme</vt:lpstr>
      <vt:lpstr>Office Theme</vt:lpstr>
      <vt:lpstr>Bitmap Image</vt:lpstr>
      <vt:lpstr>Photo Editor Photo</vt:lpstr>
      <vt:lpstr>Premises Fire Management Team Training </vt:lpstr>
      <vt:lpstr>Learning Outcomes</vt:lpstr>
      <vt:lpstr>Fire Safety Legislation</vt:lpstr>
      <vt:lpstr>Premises Fire Management Team</vt:lpstr>
      <vt:lpstr>Appropriate Person</vt:lpstr>
      <vt:lpstr>Appropriate Person – Completion of the Annual FRA Review</vt:lpstr>
      <vt:lpstr>Premises Fire Officer (PFO)</vt:lpstr>
      <vt:lpstr> Premises Fire Officer – Routine Checks </vt:lpstr>
      <vt:lpstr>Premises Fire Officer - Record Keeping</vt:lpstr>
      <vt:lpstr>Deputy Premises Fire Officer (DPFO)</vt:lpstr>
      <vt:lpstr>Evacuation Controller </vt:lpstr>
      <vt:lpstr>Evacuation Controller – Liaising with the Emergency Services </vt:lpstr>
      <vt:lpstr>Fire Warden  </vt:lpstr>
      <vt:lpstr>Fire Warden</vt:lpstr>
      <vt:lpstr>Fire Warden</vt:lpstr>
      <vt:lpstr>Assistant for individuals with a PEEP</vt:lpstr>
      <vt:lpstr>  The Nature Of Fire</vt:lpstr>
      <vt:lpstr>Delft Technical College  </vt:lpstr>
      <vt:lpstr>School Roof Fire </vt:lpstr>
      <vt:lpstr>Westminster Art College </vt:lpstr>
      <vt:lpstr>     Fires Involving Cooking</vt:lpstr>
      <vt:lpstr>Electrical Fires</vt:lpstr>
      <vt:lpstr>Deliberate Fire Setting</vt:lpstr>
      <vt:lpstr>Passive / Active Fire Protection </vt:lpstr>
      <vt:lpstr>Fire Doors </vt:lpstr>
      <vt:lpstr>Fire Doors – The Checks</vt:lpstr>
      <vt:lpstr>Fire Exits and Escape Routes</vt:lpstr>
      <vt:lpstr>The Fire Triangle - Combustion</vt:lpstr>
      <vt:lpstr>Fire Spread</vt:lpstr>
      <vt:lpstr>Fire Fighting Equipment</vt:lpstr>
      <vt:lpstr>Classification of Fires</vt:lpstr>
      <vt:lpstr>   Classification of Fires </vt:lpstr>
      <vt:lpstr>Useful Links</vt:lpstr>
      <vt:lpstr>End of Presentation</vt:lpstr>
    </vt:vector>
  </TitlesOfParts>
  <Company>Education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Premises Fire Managment Team Training</dc:title>
  <dc:subject>Fire Safety</dc:subject>
  <dc:creator>Environmental and Fire Risk Compliance Service</dc:creator>
  <cp:lastModifiedBy>Leo Thomson</cp:lastModifiedBy>
  <cp:revision>88</cp:revision>
  <dcterms:created xsi:type="dcterms:W3CDTF">2021-11-29T11:59:52Z</dcterms:created>
  <dcterms:modified xsi:type="dcterms:W3CDTF">2025-01-28T16:16:01Z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0x0101008E0E5F4144FFE94986609A34939CED64</vt:lpwstr>
  </property>
</Properties>
</file>