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6"/>
  </p:notesMasterIdLst>
  <p:sldIdLst>
    <p:sldId id="314" r:id="rId5"/>
    <p:sldId id="313" r:id="rId6"/>
    <p:sldId id="316" r:id="rId7"/>
    <p:sldId id="315" r:id="rId8"/>
    <p:sldId id="326" r:id="rId9"/>
    <p:sldId id="375" r:id="rId10"/>
    <p:sldId id="319" r:id="rId11"/>
    <p:sldId id="317" r:id="rId12"/>
    <p:sldId id="361" r:id="rId13"/>
    <p:sldId id="321" r:id="rId14"/>
    <p:sldId id="382" r:id="rId15"/>
    <p:sldId id="383" r:id="rId16"/>
    <p:sldId id="365" r:id="rId17"/>
    <p:sldId id="330" r:id="rId18"/>
    <p:sldId id="378" r:id="rId19"/>
    <p:sldId id="331" r:id="rId20"/>
    <p:sldId id="332" r:id="rId21"/>
    <p:sldId id="333" r:id="rId22"/>
    <p:sldId id="334" r:id="rId23"/>
    <p:sldId id="335" r:id="rId24"/>
    <p:sldId id="336" r:id="rId25"/>
    <p:sldId id="368" r:id="rId26"/>
    <p:sldId id="329" r:id="rId27"/>
    <p:sldId id="380" r:id="rId28"/>
    <p:sldId id="374" r:id="rId29"/>
    <p:sldId id="373" r:id="rId30"/>
    <p:sldId id="381" r:id="rId31"/>
    <p:sldId id="337" r:id="rId32"/>
    <p:sldId id="338" r:id="rId33"/>
    <p:sldId id="379" r:id="rId34"/>
    <p:sldId id="293"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A3C"/>
    <a:srgbClr val="44C3D0"/>
    <a:srgbClr val="231F20"/>
    <a:srgbClr val="7F12F6"/>
    <a:srgbClr val="EDF1F9"/>
    <a:srgbClr val="CCECFF"/>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CA6B66-941C-4955-900D-DA9710BC3373}" v="16" dt="2022-09-23T13:32:00.8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29" autoAdjust="0"/>
    <p:restoredTop sz="86385" autoAdjust="0"/>
  </p:normalViewPr>
  <p:slideViewPr>
    <p:cSldViewPr snapToGrid="0">
      <p:cViewPr varScale="1">
        <p:scale>
          <a:sx n="96" d="100"/>
          <a:sy n="96" d="100"/>
        </p:scale>
        <p:origin x="1374" y="90"/>
      </p:cViewPr>
      <p:guideLst/>
    </p:cSldViewPr>
  </p:slideViewPr>
  <p:outlineViewPr>
    <p:cViewPr>
      <p:scale>
        <a:sx n="33" d="100"/>
        <a:sy n="33" d="100"/>
      </p:scale>
      <p:origin x="0" y="-24714"/>
    </p:cViewPr>
  </p:outlineViewPr>
  <p:notesTextViewPr>
    <p:cViewPr>
      <p:scale>
        <a:sx n="1" d="1"/>
        <a:sy n="1" d="1"/>
      </p:scale>
      <p:origin x="0" y="0"/>
    </p:cViewPr>
  </p:notesTextViewPr>
  <p:sorterViewPr>
    <p:cViewPr>
      <p:scale>
        <a:sx n="70" d="100"/>
        <a:sy n="7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13.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386F4D-EF52-4D42-8E9B-5801776E927D}" type="doc">
      <dgm:prSet loTypeId="urn:microsoft.com/office/officeart/2005/8/layout/radial1" loCatId="cycle" qsTypeId="urn:microsoft.com/office/officeart/2005/8/quickstyle/simple1" qsCatId="simple" csTypeId="urn:microsoft.com/office/officeart/2005/8/colors/colorful1" csCatId="colorful" phldr="1"/>
      <dgm:spPr/>
      <dgm:t>
        <a:bodyPr/>
        <a:lstStyle/>
        <a:p>
          <a:endParaRPr lang="en-US"/>
        </a:p>
      </dgm:t>
    </dgm:pt>
    <dgm:pt modelId="{140290FE-682E-47BA-8A0F-AA51E1E727AE}">
      <dgm:prSet phldrT="[Text]" custT="1"/>
      <dgm:spPr>
        <a:noFill/>
        <a:ln>
          <a:solidFill>
            <a:srgbClr val="99CA3C"/>
          </a:solidFill>
        </a:ln>
      </dgm:spPr>
      <dgm:t>
        <a:bodyPr/>
        <a:lstStyle/>
        <a:p>
          <a:r>
            <a:rPr lang="en-GB" sz="1600" dirty="0">
              <a:solidFill>
                <a:srgbClr val="231F20"/>
              </a:solidFill>
              <a:latin typeface="Arial" panose="020B0604020202020204" pitchFamily="34" charset="0"/>
              <a:cs typeface="Arial" panose="020B0604020202020204" pitchFamily="34" charset="0"/>
            </a:rPr>
            <a:t>Concentration problems and confusion</a:t>
          </a:r>
          <a:endParaRPr lang="en-US" sz="1600" dirty="0">
            <a:solidFill>
              <a:srgbClr val="231F20"/>
            </a:solidFill>
            <a:latin typeface="Arial" panose="020B0604020202020204" pitchFamily="34" charset="0"/>
            <a:cs typeface="Arial" panose="020B0604020202020204" pitchFamily="34" charset="0"/>
          </a:endParaRPr>
        </a:p>
      </dgm:t>
    </dgm:pt>
    <dgm:pt modelId="{10F50606-6E7F-473F-B15C-903AA27C7A8D}" type="parTrans" cxnId="{99CE8B2B-2B22-4998-9218-42903F43C412}">
      <dgm:prSet/>
      <dgm:spPr>
        <a:ln>
          <a:solidFill>
            <a:srgbClr val="99CA3C"/>
          </a:solidFill>
        </a:ln>
      </dgm:spPr>
      <dgm:t>
        <a:bodyPr/>
        <a:lstStyle/>
        <a:p>
          <a:endParaRPr lang="en-US" dirty="0"/>
        </a:p>
      </dgm:t>
    </dgm:pt>
    <dgm:pt modelId="{7FD5D7C9-8518-46FF-85BA-8F184E1DC9E7}" type="sibTrans" cxnId="{99CE8B2B-2B22-4998-9218-42903F43C412}">
      <dgm:prSet/>
      <dgm:spPr/>
      <dgm:t>
        <a:bodyPr/>
        <a:lstStyle/>
        <a:p>
          <a:endParaRPr lang="en-US"/>
        </a:p>
      </dgm:t>
    </dgm:pt>
    <dgm:pt modelId="{7D1B4975-2F49-4AE0-BDCC-74480CF95862}">
      <dgm:prSet phldrT="[Text]" custT="1"/>
      <dgm:spPr>
        <a:noFill/>
        <a:ln>
          <a:solidFill>
            <a:srgbClr val="99CA3C"/>
          </a:solidFill>
        </a:ln>
      </dgm:spPr>
      <dgm:t>
        <a:bodyPr/>
        <a:lstStyle/>
        <a:p>
          <a:r>
            <a:rPr lang="en-GB" sz="1600" dirty="0">
              <a:solidFill>
                <a:srgbClr val="231F20"/>
              </a:solidFill>
              <a:latin typeface="Arial" panose="020B0604020202020204" pitchFamily="34" charset="0"/>
              <a:cs typeface="Arial" panose="020B0604020202020204" pitchFamily="34" charset="0"/>
            </a:rPr>
            <a:t>Long- and short-term memory loss</a:t>
          </a:r>
          <a:endParaRPr lang="en-US" sz="1600" dirty="0">
            <a:solidFill>
              <a:srgbClr val="231F20"/>
            </a:solidFill>
            <a:latin typeface="Arial" panose="020B0604020202020204" pitchFamily="34" charset="0"/>
            <a:cs typeface="Arial" panose="020B0604020202020204" pitchFamily="34" charset="0"/>
          </a:endParaRPr>
        </a:p>
      </dgm:t>
    </dgm:pt>
    <dgm:pt modelId="{44ED7289-404C-4525-B195-53A4FF5DF70E}" type="parTrans" cxnId="{3C5EB5D3-E0D7-4953-B8C8-FC79ABEBA920}">
      <dgm:prSet/>
      <dgm:spPr>
        <a:ln>
          <a:solidFill>
            <a:srgbClr val="99CA3C"/>
          </a:solidFill>
        </a:ln>
      </dgm:spPr>
      <dgm:t>
        <a:bodyPr/>
        <a:lstStyle/>
        <a:p>
          <a:endParaRPr lang="en-US" dirty="0"/>
        </a:p>
      </dgm:t>
    </dgm:pt>
    <dgm:pt modelId="{BE6CF0A7-778A-4D6A-9EA1-CFFD82EF5222}" type="sibTrans" cxnId="{3C5EB5D3-E0D7-4953-B8C8-FC79ABEBA920}">
      <dgm:prSet/>
      <dgm:spPr/>
      <dgm:t>
        <a:bodyPr/>
        <a:lstStyle/>
        <a:p>
          <a:endParaRPr lang="en-US"/>
        </a:p>
      </dgm:t>
    </dgm:pt>
    <dgm:pt modelId="{C9772A78-B018-43E3-B39D-3A73D0171ADE}">
      <dgm:prSet phldrT="[Text]" custT="1"/>
      <dgm:spPr>
        <a:noFill/>
        <a:ln>
          <a:solidFill>
            <a:srgbClr val="99CA3C"/>
          </a:solidFill>
        </a:ln>
      </dgm:spPr>
      <dgm:t>
        <a:bodyPr/>
        <a:lstStyle/>
        <a:p>
          <a:r>
            <a:rPr lang="en-GB" sz="1600" dirty="0">
              <a:solidFill>
                <a:srgbClr val="231F20"/>
              </a:solidFill>
              <a:latin typeface="Arial" panose="020B0604020202020204" pitchFamily="34" charset="0"/>
              <a:cs typeface="Arial" panose="020B0604020202020204" pitchFamily="34" charset="0"/>
            </a:rPr>
            <a:t>Fatigue and shortness of breath</a:t>
          </a:r>
          <a:endParaRPr lang="en-US" sz="1600" dirty="0">
            <a:solidFill>
              <a:srgbClr val="231F20"/>
            </a:solidFill>
            <a:latin typeface="Arial" panose="020B0604020202020204" pitchFamily="34" charset="0"/>
            <a:cs typeface="Arial" panose="020B0604020202020204" pitchFamily="34" charset="0"/>
          </a:endParaRPr>
        </a:p>
      </dgm:t>
    </dgm:pt>
    <dgm:pt modelId="{4536DFA9-2065-4313-BFC3-9D35F5ED6C06}" type="parTrans" cxnId="{4E6D4635-1441-473A-8D21-2BC1C635FA8B}">
      <dgm:prSet/>
      <dgm:spPr>
        <a:ln>
          <a:solidFill>
            <a:srgbClr val="99CA3C"/>
          </a:solidFill>
        </a:ln>
      </dgm:spPr>
      <dgm:t>
        <a:bodyPr/>
        <a:lstStyle/>
        <a:p>
          <a:endParaRPr lang="en-US" dirty="0"/>
        </a:p>
      </dgm:t>
    </dgm:pt>
    <dgm:pt modelId="{4A91E614-CC5A-46A8-BC19-AFF81BC67AEB}" type="sibTrans" cxnId="{4E6D4635-1441-473A-8D21-2BC1C635FA8B}">
      <dgm:prSet/>
      <dgm:spPr/>
      <dgm:t>
        <a:bodyPr/>
        <a:lstStyle/>
        <a:p>
          <a:endParaRPr lang="en-US"/>
        </a:p>
      </dgm:t>
    </dgm:pt>
    <dgm:pt modelId="{008DBC4D-0047-4816-9CFE-C252E3F48C15}">
      <dgm:prSet phldrT="[Text]" custT="1"/>
      <dgm:spPr>
        <a:noFill/>
        <a:ln>
          <a:solidFill>
            <a:srgbClr val="99CA3C"/>
          </a:solidFill>
        </a:ln>
      </dgm:spPr>
      <dgm:t>
        <a:bodyPr/>
        <a:lstStyle/>
        <a:p>
          <a:r>
            <a:rPr lang="en-GB" sz="1600" dirty="0">
              <a:solidFill>
                <a:srgbClr val="231F20"/>
              </a:solidFill>
              <a:latin typeface="Arial" panose="020B0604020202020204" pitchFamily="34" charset="0"/>
              <a:cs typeface="Arial" panose="020B0604020202020204" pitchFamily="34" charset="0"/>
            </a:rPr>
            <a:t>Neuromuscular symptoms; joint pain and muscle weakness</a:t>
          </a:r>
          <a:endParaRPr lang="en-US" sz="1600" dirty="0">
            <a:solidFill>
              <a:srgbClr val="231F20"/>
            </a:solidFill>
            <a:latin typeface="Arial" panose="020B0604020202020204" pitchFamily="34" charset="0"/>
            <a:cs typeface="Arial" panose="020B0604020202020204" pitchFamily="34" charset="0"/>
          </a:endParaRPr>
        </a:p>
      </dgm:t>
    </dgm:pt>
    <dgm:pt modelId="{8C4C5E48-EBD1-40A6-B280-9C05F66E6983}" type="parTrans" cxnId="{9500670E-7843-4242-9DBF-4FC246B14601}">
      <dgm:prSet/>
      <dgm:spPr>
        <a:ln>
          <a:solidFill>
            <a:srgbClr val="99CA3C"/>
          </a:solidFill>
        </a:ln>
      </dgm:spPr>
      <dgm:t>
        <a:bodyPr/>
        <a:lstStyle/>
        <a:p>
          <a:endParaRPr lang="en-US" dirty="0"/>
        </a:p>
      </dgm:t>
    </dgm:pt>
    <dgm:pt modelId="{AC05F38F-6184-48FF-800C-52D6B9464A57}" type="sibTrans" cxnId="{9500670E-7843-4242-9DBF-4FC246B14601}">
      <dgm:prSet/>
      <dgm:spPr/>
      <dgm:t>
        <a:bodyPr/>
        <a:lstStyle/>
        <a:p>
          <a:endParaRPr lang="en-US"/>
        </a:p>
      </dgm:t>
    </dgm:pt>
    <dgm:pt modelId="{A17CB537-EF90-40FA-891B-E2E31C228078}">
      <dgm:prSet custT="1"/>
      <dgm:spPr>
        <a:noFill/>
        <a:ln>
          <a:solidFill>
            <a:srgbClr val="99CA3C"/>
          </a:solidFill>
        </a:ln>
      </dgm:spPr>
      <dgm:t>
        <a:bodyPr/>
        <a:lstStyle/>
        <a:p>
          <a:r>
            <a:rPr lang="en-GB" sz="1600" dirty="0">
              <a:solidFill>
                <a:srgbClr val="231F20"/>
              </a:solidFill>
              <a:latin typeface="Arial" panose="020B0604020202020204" pitchFamily="34" charset="0"/>
              <a:cs typeface="Arial" panose="020B0604020202020204" pitchFamily="34" charset="0"/>
            </a:rPr>
            <a:t>Potential onset of asthma</a:t>
          </a:r>
        </a:p>
      </dgm:t>
    </dgm:pt>
    <dgm:pt modelId="{7C324B51-3DE3-460F-A530-0B731DCB4EA2}" type="parTrans" cxnId="{9AD052FE-3A21-472E-859D-B81C61E623FC}">
      <dgm:prSet/>
      <dgm:spPr>
        <a:ln>
          <a:solidFill>
            <a:srgbClr val="99CA3C"/>
          </a:solidFill>
        </a:ln>
      </dgm:spPr>
      <dgm:t>
        <a:bodyPr/>
        <a:lstStyle/>
        <a:p>
          <a:endParaRPr lang="en-US" dirty="0"/>
        </a:p>
      </dgm:t>
    </dgm:pt>
    <dgm:pt modelId="{C846FFAE-AF98-4E65-B14B-9A3EDD449758}" type="sibTrans" cxnId="{9AD052FE-3A21-472E-859D-B81C61E623FC}">
      <dgm:prSet/>
      <dgm:spPr/>
      <dgm:t>
        <a:bodyPr/>
        <a:lstStyle/>
        <a:p>
          <a:endParaRPr lang="en-US"/>
        </a:p>
      </dgm:t>
    </dgm:pt>
    <dgm:pt modelId="{B9613F7A-63B8-4910-8270-19831295768B}">
      <dgm:prSet phldrT="[Text]"/>
      <dgm:spPr>
        <a:blipFill rotWithShape="0">
          <a:blip xmlns:r="http://schemas.openxmlformats.org/officeDocument/2006/relationships" r:embed="rId1"/>
          <a:stretch>
            <a:fillRect/>
          </a:stretch>
        </a:blipFill>
      </dgm:spPr>
      <dgm:t>
        <a:bodyPr/>
        <a:lstStyle/>
        <a:p>
          <a:endParaRPr lang="en-US" dirty="0"/>
        </a:p>
      </dgm:t>
    </dgm:pt>
    <dgm:pt modelId="{19294D17-6C8C-4FA2-9EC4-D6BD36FE7185}" type="sibTrans" cxnId="{E0885DC0-EB0B-4391-B4C9-14A5138D7765}">
      <dgm:prSet/>
      <dgm:spPr/>
      <dgm:t>
        <a:bodyPr/>
        <a:lstStyle/>
        <a:p>
          <a:endParaRPr lang="en-US"/>
        </a:p>
      </dgm:t>
    </dgm:pt>
    <dgm:pt modelId="{8B8C1206-71BA-4B4A-AD8A-F88DDB586CED}" type="parTrans" cxnId="{E0885DC0-EB0B-4391-B4C9-14A5138D7765}">
      <dgm:prSet/>
      <dgm:spPr/>
      <dgm:t>
        <a:bodyPr/>
        <a:lstStyle/>
        <a:p>
          <a:endParaRPr lang="en-US"/>
        </a:p>
      </dgm:t>
    </dgm:pt>
    <dgm:pt modelId="{3B3C8E19-18C6-48FC-B3D8-2ED635DD17EE}" type="pres">
      <dgm:prSet presAssocID="{F6386F4D-EF52-4D42-8E9B-5801776E927D}" presName="cycle" presStyleCnt="0">
        <dgm:presLayoutVars>
          <dgm:chMax val="1"/>
          <dgm:dir/>
          <dgm:animLvl val="ctr"/>
          <dgm:resizeHandles val="exact"/>
        </dgm:presLayoutVars>
      </dgm:prSet>
      <dgm:spPr/>
    </dgm:pt>
    <dgm:pt modelId="{A50A726C-B06D-4CFF-8199-1AAD59EF59FA}" type="pres">
      <dgm:prSet presAssocID="{B9613F7A-63B8-4910-8270-19831295768B}" presName="centerShape" presStyleLbl="node0" presStyleIdx="0" presStyleCnt="1" custScaleX="193188" custScaleY="158378" custLinFactNeighborX="2809" custLinFactNeighborY="10390"/>
      <dgm:spPr/>
    </dgm:pt>
    <dgm:pt modelId="{A5252098-AFCC-4EA4-8D9F-4C1BE9F7B7FE}" type="pres">
      <dgm:prSet presAssocID="{10F50606-6E7F-473F-B15C-903AA27C7A8D}" presName="Name9" presStyleLbl="parChTrans1D2" presStyleIdx="0" presStyleCnt="5"/>
      <dgm:spPr/>
    </dgm:pt>
    <dgm:pt modelId="{D373F0A4-5054-4022-8810-2F2EE9E77D73}" type="pres">
      <dgm:prSet presAssocID="{10F50606-6E7F-473F-B15C-903AA27C7A8D}" presName="connTx" presStyleLbl="parChTrans1D2" presStyleIdx="0" presStyleCnt="5"/>
      <dgm:spPr/>
    </dgm:pt>
    <dgm:pt modelId="{3CFB07FB-A2F5-4340-B2B7-466613E5409F}" type="pres">
      <dgm:prSet presAssocID="{140290FE-682E-47BA-8A0F-AA51E1E727AE}" presName="node" presStyleLbl="node1" presStyleIdx="0" presStyleCnt="5" custScaleX="185880" custScaleY="90005" custRadScaleRad="109698" custRadScaleInc="7337">
        <dgm:presLayoutVars>
          <dgm:bulletEnabled val="1"/>
        </dgm:presLayoutVars>
      </dgm:prSet>
      <dgm:spPr/>
    </dgm:pt>
    <dgm:pt modelId="{FC7076CF-6A7C-492F-A4CB-5748E667CAEE}" type="pres">
      <dgm:prSet presAssocID="{44ED7289-404C-4525-B195-53A4FF5DF70E}" presName="Name9" presStyleLbl="parChTrans1D2" presStyleIdx="1" presStyleCnt="5"/>
      <dgm:spPr/>
    </dgm:pt>
    <dgm:pt modelId="{C7E0EABB-0E37-447C-8DE9-0D3569378874}" type="pres">
      <dgm:prSet presAssocID="{44ED7289-404C-4525-B195-53A4FF5DF70E}" presName="connTx" presStyleLbl="parChTrans1D2" presStyleIdx="1" presStyleCnt="5"/>
      <dgm:spPr/>
    </dgm:pt>
    <dgm:pt modelId="{D873436B-3CAB-4871-8EAB-E18422F9E410}" type="pres">
      <dgm:prSet presAssocID="{7D1B4975-2F49-4AE0-BDCC-74480CF95862}" presName="node" presStyleLbl="node1" presStyleIdx="1" presStyleCnt="5" custScaleX="131676" custScaleY="113568" custRadScaleRad="169992" custRadScaleInc="-23486">
        <dgm:presLayoutVars>
          <dgm:bulletEnabled val="1"/>
        </dgm:presLayoutVars>
      </dgm:prSet>
      <dgm:spPr/>
    </dgm:pt>
    <dgm:pt modelId="{0983DC23-8704-40D7-9BF2-69C738511A4C}" type="pres">
      <dgm:prSet presAssocID="{4536DFA9-2065-4313-BFC3-9D35F5ED6C06}" presName="Name9" presStyleLbl="parChTrans1D2" presStyleIdx="2" presStyleCnt="5"/>
      <dgm:spPr/>
    </dgm:pt>
    <dgm:pt modelId="{80D76F4E-7CCB-427A-8022-42BB6968FF06}" type="pres">
      <dgm:prSet presAssocID="{4536DFA9-2065-4313-BFC3-9D35F5ED6C06}" presName="connTx" presStyleLbl="parChTrans1D2" presStyleIdx="2" presStyleCnt="5"/>
      <dgm:spPr/>
    </dgm:pt>
    <dgm:pt modelId="{D3E785E5-2DA8-4769-ABF0-208698435232}" type="pres">
      <dgm:prSet presAssocID="{C9772A78-B018-43E3-B39D-3A73D0171ADE}" presName="node" presStyleLbl="node1" presStyleIdx="2" presStyleCnt="5" custScaleX="138170" custScaleY="130169" custRadScaleRad="179287" custRadScaleInc="-59816">
        <dgm:presLayoutVars>
          <dgm:bulletEnabled val="1"/>
        </dgm:presLayoutVars>
      </dgm:prSet>
      <dgm:spPr/>
    </dgm:pt>
    <dgm:pt modelId="{1E38C490-3CCF-451F-928E-7806258514B4}" type="pres">
      <dgm:prSet presAssocID="{8C4C5E48-EBD1-40A6-B280-9C05F66E6983}" presName="Name9" presStyleLbl="parChTrans1D2" presStyleIdx="3" presStyleCnt="5"/>
      <dgm:spPr/>
    </dgm:pt>
    <dgm:pt modelId="{07FDCBA9-AB12-4802-AE6D-5593A20A46DD}" type="pres">
      <dgm:prSet presAssocID="{8C4C5E48-EBD1-40A6-B280-9C05F66E6983}" presName="connTx" presStyleLbl="parChTrans1D2" presStyleIdx="3" presStyleCnt="5"/>
      <dgm:spPr/>
    </dgm:pt>
    <dgm:pt modelId="{8631D4F5-31F0-4D48-8AB5-54E380CBF2E0}" type="pres">
      <dgm:prSet presAssocID="{008DBC4D-0047-4816-9CFE-C252E3F48C15}" presName="node" presStyleLbl="node1" presStyleIdx="3" presStyleCnt="5" custScaleX="178524" custScaleY="124870" custRadScaleRad="158098" custRadScaleInc="47017">
        <dgm:presLayoutVars>
          <dgm:bulletEnabled val="1"/>
        </dgm:presLayoutVars>
      </dgm:prSet>
      <dgm:spPr/>
    </dgm:pt>
    <dgm:pt modelId="{8B4C41DF-BAE7-491E-B58C-E965B7FA6A9A}" type="pres">
      <dgm:prSet presAssocID="{7C324B51-3DE3-460F-A530-0B731DCB4EA2}" presName="Name9" presStyleLbl="parChTrans1D2" presStyleIdx="4" presStyleCnt="5"/>
      <dgm:spPr/>
    </dgm:pt>
    <dgm:pt modelId="{7473D459-C714-4753-9CB8-DC10C386DC7E}" type="pres">
      <dgm:prSet presAssocID="{7C324B51-3DE3-460F-A530-0B731DCB4EA2}" presName="connTx" presStyleLbl="parChTrans1D2" presStyleIdx="4" presStyleCnt="5"/>
      <dgm:spPr/>
    </dgm:pt>
    <dgm:pt modelId="{494FC471-AF5B-42ED-97AC-32C87F19EEDA}" type="pres">
      <dgm:prSet presAssocID="{A17CB537-EF90-40FA-891B-E2E31C228078}" presName="node" presStyleLbl="node1" presStyleIdx="4" presStyleCnt="5" custScaleX="133342" custScaleY="120445" custRadScaleRad="162836" custRadScaleInc="26986">
        <dgm:presLayoutVars>
          <dgm:bulletEnabled val="1"/>
        </dgm:presLayoutVars>
      </dgm:prSet>
      <dgm:spPr/>
    </dgm:pt>
  </dgm:ptLst>
  <dgm:cxnLst>
    <dgm:cxn modelId="{9500670E-7843-4242-9DBF-4FC246B14601}" srcId="{B9613F7A-63B8-4910-8270-19831295768B}" destId="{008DBC4D-0047-4816-9CFE-C252E3F48C15}" srcOrd="3" destOrd="0" parTransId="{8C4C5E48-EBD1-40A6-B280-9C05F66E6983}" sibTransId="{AC05F38F-6184-48FF-800C-52D6B9464A57}"/>
    <dgm:cxn modelId="{0C574225-E452-41EC-8B1A-D2CACDCC349A}" type="presOf" srcId="{B9613F7A-63B8-4910-8270-19831295768B}" destId="{A50A726C-B06D-4CFF-8199-1AAD59EF59FA}" srcOrd="0" destOrd="0" presId="urn:microsoft.com/office/officeart/2005/8/layout/radial1"/>
    <dgm:cxn modelId="{99CE8B2B-2B22-4998-9218-42903F43C412}" srcId="{B9613F7A-63B8-4910-8270-19831295768B}" destId="{140290FE-682E-47BA-8A0F-AA51E1E727AE}" srcOrd="0" destOrd="0" parTransId="{10F50606-6E7F-473F-B15C-903AA27C7A8D}" sibTransId="{7FD5D7C9-8518-46FF-85BA-8F184E1DC9E7}"/>
    <dgm:cxn modelId="{77BEAA2D-0E9F-428F-A7B6-D0BAD72DEEB4}" type="presOf" srcId="{7C324B51-3DE3-460F-A530-0B731DCB4EA2}" destId="{7473D459-C714-4753-9CB8-DC10C386DC7E}" srcOrd="1" destOrd="0" presId="urn:microsoft.com/office/officeart/2005/8/layout/radial1"/>
    <dgm:cxn modelId="{0938F032-71DF-41BC-8E18-D2E14B2200A6}" type="presOf" srcId="{8C4C5E48-EBD1-40A6-B280-9C05F66E6983}" destId="{1E38C490-3CCF-451F-928E-7806258514B4}" srcOrd="0" destOrd="0" presId="urn:microsoft.com/office/officeart/2005/8/layout/radial1"/>
    <dgm:cxn modelId="{4E6D4635-1441-473A-8D21-2BC1C635FA8B}" srcId="{B9613F7A-63B8-4910-8270-19831295768B}" destId="{C9772A78-B018-43E3-B39D-3A73D0171ADE}" srcOrd="2" destOrd="0" parTransId="{4536DFA9-2065-4313-BFC3-9D35F5ED6C06}" sibTransId="{4A91E614-CC5A-46A8-BC19-AFF81BC67AEB}"/>
    <dgm:cxn modelId="{8689743E-FB5D-468D-9DFC-5158E22D4B99}" type="presOf" srcId="{44ED7289-404C-4525-B195-53A4FF5DF70E}" destId="{C7E0EABB-0E37-447C-8DE9-0D3569378874}" srcOrd="1" destOrd="0" presId="urn:microsoft.com/office/officeart/2005/8/layout/radial1"/>
    <dgm:cxn modelId="{73F2955D-785D-4AE4-AF57-63F5C811FE60}" type="presOf" srcId="{8C4C5E48-EBD1-40A6-B280-9C05F66E6983}" destId="{07FDCBA9-AB12-4802-AE6D-5593A20A46DD}" srcOrd="1" destOrd="0" presId="urn:microsoft.com/office/officeart/2005/8/layout/radial1"/>
    <dgm:cxn modelId="{0D6F7965-F89C-4890-8F33-0498C4600DDA}" type="presOf" srcId="{10F50606-6E7F-473F-B15C-903AA27C7A8D}" destId="{A5252098-AFCC-4EA4-8D9F-4C1BE9F7B7FE}" srcOrd="0" destOrd="0" presId="urn:microsoft.com/office/officeart/2005/8/layout/radial1"/>
    <dgm:cxn modelId="{0692D04E-C20E-40C7-9090-833EA0AB49E2}" type="presOf" srcId="{10F50606-6E7F-473F-B15C-903AA27C7A8D}" destId="{D373F0A4-5054-4022-8810-2F2EE9E77D73}" srcOrd="1" destOrd="0" presId="urn:microsoft.com/office/officeart/2005/8/layout/radial1"/>
    <dgm:cxn modelId="{A86FC254-F0AA-4ED3-8D4E-71500CB940BE}" type="presOf" srcId="{F6386F4D-EF52-4D42-8E9B-5801776E927D}" destId="{3B3C8E19-18C6-48FC-B3D8-2ED635DD17EE}" srcOrd="0" destOrd="0" presId="urn:microsoft.com/office/officeart/2005/8/layout/radial1"/>
    <dgm:cxn modelId="{87D77157-D40D-4AE4-BC29-5954991E8FAE}" type="presOf" srcId="{4536DFA9-2065-4313-BFC3-9D35F5ED6C06}" destId="{0983DC23-8704-40D7-9BF2-69C738511A4C}" srcOrd="0" destOrd="0" presId="urn:microsoft.com/office/officeart/2005/8/layout/radial1"/>
    <dgm:cxn modelId="{0C78EB7F-8613-4592-9B27-24E5EE911F59}" type="presOf" srcId="{4536DFA9-2065-4313-BFC3-9D35F5ED6C06}" destId="{80D76F4E-7CCB-427A-8022-42BB6968FF06}" srcOrd="1" destOrd="0" presId="urn:microsoft.com/office/officeart/2005/8/layout/radial1"/>
    <dgm:cxn modelId="{A9FB0280-5F59-4C21-8733-F092D56A1B44}" type="presOf" srcId="{140290FE-682E-47BA-8A0F-AA51E1E727AE}" destId="{3CFB07FB-A2F5-4340-B2B7-466613E5409F}" srcOrd="0" destOrd="0" presId="urn:microsoft.com/office/officeart/2005/8/layout/radial1"/>
    <dgm:cxn modelId="{0E1CF5A6-5739-4BFD-BA26-F6DCD48C9949}" type="presOf" srcId="{C9772A78-B018-43E3-B39D-3A73D0171ADE}" destId="{D3E785E5-2DA8-4769-ABF0-208698435232}" srcOrd="0" destOrd="0" presId="urn:microsoft.com/office/officeart/2005/8/layout/radial1"/>
    <dgm:cxn modelId="{E792C0B2-83D2-4F30-8A16-ED0718A5CC54}" type="presOf" srcId="{008DBC4D-0047-4816-9CFE-C252E3F48C15}" destId="{8631D4F5-31F0-4D48-8AB5-54E380CBF2E0}" srcOrd="0" destOrd="0" presId="urn:microsoft.com/office/officeart/2005/8/layout/radial1"/>
    <dgm:cxn modelId="{E0885DC0-EB0B-4391-B4C9-14A5138D7765}" srcId="{F6386F4D-EF52-4D42-8E9B-5801776E927D}" destId="{B9613F7A-63B8-4910-8270-19831295768B}" srcOrd="0" destOrd="0" parTransId="{8B8C1206-71BA-4B4A-AD8A-F88DDB586CED}" sibTransId="{19294D17-6C8C-4FA2-9EC4-D6BD36FE7185}"/>
    <dgm:cxn modelId="{3C5EB5D3-E0D7-4953-B8C8-FC79ABEBA920}" srcId="{B9613F7A-63B8-4910-8270-19831295768B}" destId="{7D1B4975-2F49-4AE0-BDCC-74480CF95862}" srcOrd="1" destOrd="0" parTransId="{44ED7289-404C-4525-B195-53A4FF5DF70E}" sibTransId="{BE6CF0A7-778A-4D6A-9EA1-CFFD82EF5222}"/>
    <dgm:cxn modelId="{F993AFDC-B071-47B2-8A02-9F42540442A4}" type="presOf" srcId="{44ED7289-404C-4525-B195-53A4FF5DF70E}" destId="{FC7076CF-6A7C-492F-A4CB-5748E667CAEE}" srcOrd="0" destOrd="0" presId="urn:microsoft.com/office/officeart/2005/8/layout/radial1"/>
    <dgm:cxn modelId="{3614F1DE-097E-4DFE-AA12-D17EB8F5E571}" type="presOf" srcId="{A17CB537-EF90-40FA-891B-E2E31C228078}" destId="{494FC471-AF5B-42ED-97AC-32C87F19EEDA}" srcOrd="0" destOrd="0" presId="urn:microsoft.com/office/officeart/2005/8/layout/radial1"/>
    <dgm:cxn modelId="{A87E8AFB-8F0F-462B-A604-72B16F9F44C9}" type="presOf" srcId="{7D1B4975-2F49-4AE0-BDCC-74480CF95862}" destId="{D873436B-3CAB-4871-8EAB-E18422F9E410}" srcOrd="0" destOrd="0" presId="urn:microsoft.com/office/officeart/2005/8/layout/radial1"/>
    <dgm:cxn modelId="{BA36BFFD-CF9E-44EC-A7D5-74DFECA3CF63}" type="presOf" srcId="{7C324B51-3DE3-460F-A530-0B731DCB4EA2}" destId="{8B4C41DF-BAE7-491E-B58C-E965B7FA6A9A}" srcOrd="0" destOrd="0" presId="urn:microsoft.com/office/officeart/2005/8/layout/radial1"/>
    <dgm:cxn modelId="{9AD052FE-3A21-472E-859D-B81C61E623FC}" srcId="{B9613F7A-63B8-4910-8270-19831295768B}" destId="{A17CB537-EF90-40FA-891B-E2E31C228078}" srcOrd="4" destOrd="0" parTransId="{7C324B51-3DE3-460F-A530-0B731DCB4EA2}" sibTransId="{C846FFAE-AF98-4E65-B14B-9A3EDD449758}"/>
    <dgm:cxn modelId="{AB9AF8C9-155A-48A2-A4DD-45B1989D3F22}" type="presParOf" srcId="{3B3C8E19-18C6-48FC-B3D8-2ED635DD17EE}" destId="{A50A726C-B06D-4CFF-8199-1AAD59EF59FA}" srcOrd="0" destOrd="0" presId="urn:microsoft.com/office/officeart/2005/8/layout/radial1"/>
    <dgm:cxn modelId="{B4373565-B453-43B4-B6F7-B990DF5B26D6}" type="presParOf" srcId="{3B3C8E19-18C6-48FC-B3D8-2ED635DD17EE}" destId="{A5252098-AFCC-4EA4-8D9F-4C1BE9F7B7FE}" srcOrd="1" destOrd="0" presId="urn:microsoft.com/office/officeart/2005/8/layout/radial1"/>
    <dgm:cxn modelId="{6910D72A-BFEC-47B4-9FC5-AB69382F8AF5}" type="presParOf" srcId="{A5252098-AFCC-4EA4-8D9F-4C1BE9F7B7FE}" destId="{D373F0A4-5054-4022-8810-2F2EE9E77D73}" srcOrd="0" destOrd="0" presId="urn:microsoft.com/office/officeart/2005/8/layout/radial1"/>
    <dgm:cxn modelId="{F10EE84C-CE86-4CFB-A766-18B73BD2D8F8}" type="presParOf" srcId="{3B3C8E19-18C6-48FC-B3D8-2ED635DD17EE}" destId="{3CFB07FB-A2F5-4340-B2B7-466613E5409F}" srcOrd="2" destOrd="0" presId="urn:microsoft.com/office/officeart/2005/8/layout/radial1"/>
    <dgm:cxn modelId="{A2E275D9-2247-41B9-AC74-7E68155DAFD9}" type="presParOf" srcId="{3B3C8E19-18C6-48FC-B3D8-2ED635DD17EE}" destId="{FC7076CF-6A7C-492F-A4CB-5748E667CAEE}" srcOrd="3" destOrd="0" presId="urn:microsoft.com/office/officeart/2005/8/layout/radial1"/>
    <dgm:cxn modelId="{5E26A9FB-5C6E-4651-A9BD-56825EE2028C}" type="presParOf" srcId="{FC7076CF-6A7C-492F-A4CB-5748E667CAEE}" destId="{C7E0EABB-0E37-447C-8DE9-0D3569378874}" srcOrd="0" destOrd="0" presId="urn:microsoft.com/office/officeart/2005/8/layout/radial1"/>
    <dgm:cxn modelId="{4FE3580C-45CF-447B-8A5A-6D531D4DE9B8}" type="presParOf" srcId="{3B3C8E19-18C6-48FC-B3D8-2ED635DD17EE}" destId="{D873436B-3CAB-4871-8EAB-E18422F9E410}" srcOrd="4" destOrd="0" presId="urn:microsoft.com/office/officeart/2005/8/layout/radial1"/>
    <dgm:cxn modelId="{640FCEDE-38DF-4AF5-A2A0-B1B295508A1F}" type="presParOf" srcId="{3B3C8E19-18C6-48FC-B3D8-2ED635DD17EE}" destId="{0983DC23-8704-40D7-9BF2-69C738511A4C}" srcOrd="5" destOrd="0" presId="urn:microsoft.com/office/officeart/2005/8/layout/radial1"/>
    <dgm:cxn modelId="{19C09408-0D50-4182-88D3-B0C3EEE3774E}" type="presParOf" srcId="{0983DC23-8704-40D7-9BF2-69C738511A4C}" destId="{80D76F4E-7CCB-427A-8022-42BB6968FF06}" srcOrd="0" destOrd="0" presId="urn:microsoft.com/office/officeart/2005/8/layout/radial1"/>
    <dgm:cxn modelId="{9DD8664D-92F5-4B57-8AA5-4A3353A209BF}" type="presParOf" srcId="{3B3C8E19-18C6-48FC-B3D8-2ED635DD17EE}" destId="{D3E785E5-2DA8-4769-ABF0-208698435232}" srcOrd="6" destOrd="0" presId="urn:microsoft.com/office/officeart/2005/8/layout/radial1"/>
    <dgm:cxn modelId="{B2235940-2C26-44C9-88B6-4F28A134B64C}" type="presParOf" srcId="{3B3C8E19-18C6-48FC-B3D8-2ED635DD17EE}" destId="{1E38C490-3CCF-451F-928E-7806258514B4}" srcOrd="7" destOrd="0" presId="urn:microsoft.com/office/officeart/2005/8/layout/radial1"/>
    <dgm:cxn modelId="{2941BE30-BBAF-4BDE-ADBE-17B6D1010C33}" type="presParOf" srcId="{1E38C490-3CCF-451F-928E-7806258514B4}" destId="{07FDCBA9-AB12-4802-AE6D-5593A20A46DD}" srcOrd="0" destOrd="0" presId="urn:microsoft.com/office/officeart/2005/8/layout/radial1"/>
    <dgm:cxn modelId="{13ADDB5F-CCD4-4982-970C-7FF8F3C8D88A}" type="presParOf" srcId="{3B3C8E19-18C6-48FC-B3D8-2ED635DD17EE}" destId="{8631D4F5-31F0-4D48-8AB5-54E380CBF2E0}" srcOrd="8" destOrd="0" presId="urn:microsoft.com/office/officeart/2005/8/layout/radial1"/>
    <dgm:cxn modelId="{754D8F51-9CD0-410B-8BD5-0BF5DF6C9364}" type="presParOf" srcId="{3B3C8E19-18C6-48FC-B3D8-2ED635DD17EE}" destId="{8B4C41DF-BAE7-491E-B58C-E965B7FA6A9A}" srcOrd="9" destOrd="0" presId="urn:microsoft.com/office/officeart/2005/8/layout/radial1"/>
    <dgm:cxn modelId="{E4446552-433A-4374-B996-EA716E5EDCB7}" type="presParOf" srcId="{8B4C41DF-BAE7-491E-B58C-E965B7FA6A9A}" destId="{7473D459-C714-4753-9CB8-DC10C386DC7E}" srcOrd="0" destOrd="0" presId="urn:microsoft.com/office/officeart/2005/8/layout/radial1"/>
    <dgm:cxn modelId="{ACA7341F-0523-4A97-BB40-25B8C29AC634}" type="presParOf" srcId="{3B3C8E19-18C6-48FC-B3D8-2ED635DD17EE}" destId="{494FC471-AF5B-42ED-97AC-32C87F19EEDA}" srcOrd="1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B24B6D-93C8-459D-8FA2-55CF26253967}" type="doc">
      <dgm:prSet loTypeId="urn:microsoft.com/office/officeart/2005/8/layout/process1" loCatId="process" qsTypeId="urn:microsoft.com/office/officeart/2005/8/quickstyle/simple1" qsCatId="simple" csTypeId="urn:microsoft.com/office/officeart/2005/8/colors/accent1_2" csCatId="accent1" phldr="1"/>
      <dgm:spPr/>
    </dgm:pt>
    <dgm:pt modelId="{4BF20581-FB5A-45B1-BCE4-1BF6F8C2F61F}">
      <dgm:prSet phldrT="[Text]"/>
      <dgm:spPr>
        <a:noFill/>
        <a:ln>
          <a:solidFill>
            <a:srgbClr val="99CA3C"/>
          </a:solidFill>
        </a:ln>
      </dgm:spPr>
      <dgm:t>
        <a:bodyPr/>
        <a:lstStyle/>
        <a:p>
          <a:pPr>
            <a:buNone/>
          </a:pPr>
          <a:r>
            <a:rPr lang="en-GB" b="1" u="none" dirty="0">
              <a:solidFill>
                <a:srgbClr val="231F20"/>
              </a:solidFill>
              <a:latin typeface="Arial" panose="020B0604020202020204" pitchFamily="34" charset="0"/>
              <a:cs typeface="Arial" panose="020B0604020202020204" pitchFamily="34" charset="0"/>
            </a:rPr>
            <a:t>Presence of Legionella</a:t>
          </a:r>
        </a:p>
        <a:p>
          <a:pPr>
            <a:buNone/>
          </a:pPr>
          <a:r>
            <a:rPr lang="en-GB" dirty="0">
              <a:solidFill>
                <a:srgbClr val="231F20"/>
              </a:solidFill>
              <a:latin typeface="Arial" panose="020B0604020202020204" pitchFamily="34" charset="0"/>
              <a:cs typeface="Arial" panose="020B0604020202020204" pitchFamily="34" charset="0"/>
            </a:rPr>
            <a:t>Legionella bacteria present in the water source</a:t>
          </a:r>
          <a:r>
            <a:rPr lang="en-GB" u="sng" dirty="0">
              <a:solidFill>
                <a:srgbClr val="231F20"/>
              </a:solidFill>
              <a:latin typeface="Arial" panose="020B0604020202020204" pitchFamily="34" charset="0"/>
              <a:cs typeface="Arial" panose="020B0604020202020204" pitchFamily="34" charset="0"/>
            </a:rPr>
            <a:t> </a:t>
          </a:r>
          <a:endParaRPr lang="en-GB" dirty="0">
            <a:solidFill>
              <a:srgbClr val="231F20"/>
            </a:solidFill>
          </a:endParaRPr>
        </a:p>
      </dgm:t>
    </dgm:pt>
    <dgm:pt modelId="{14FB2E7B-4B0F-4682-AFD1-67083658A8F5}" type="parTrans" cxnId="{53BBB5C0-91FF-49C4-A504-04A54820BAA8}">
      <dgm:prSet/>
      <dgm:spPr/>
      <dgm:t>
        <a:bodyPr/>
        <a:lstStyle/>
        <a:p>
          <a:endParaRPr lang="en-GB"/>
        </a:p>
      </dgm:t>
    </dgm:pt>
    <dgm:pt modelId="{64306F2C-25A2-44AD-830A-53C14B8E8952}" type="sibTrans" cxnId="{53BBB5C0-91FF-49C4-A504-04A54820BAA8}">
      <dgm:prSet/>
      <dgm:spPr>
        <a:solidFill>
          <a:srgbClr val="99CA3C"/>
        </a:solidFill>
        <a:ln>
          <a:solidFill>
            <a:srgbClr val="99CA3C"/>
          </a:solidFill>
        </a:ln>
      </dgm:spPr>
      <dgm:t>
        <a:bodyPr/>
        <a:lstStyle/>
        <a:p>
          <a:endParaRPr lang="en-GB"/>
        </a:p>
      </dgm:t>
    </dgm:pt>
    <dgm:pt modelId="{E6417612-77A1-47CE-8DD2-C47ACD500094}">
      <dgm:prSet phldrT="[Text]"/>
      <dgm:spPr>
        <a:noFill/>
        <a:ln>
          <a:solidFill>
            <a:srgbClr val="99CA3C"/>
          </a:solidFill>
        </a:ln>
      </dgm:spPr>
      <dgm:t>
        <a:bodyPr/>
        <a:lstStyle/>
        <a:p>
          <a:pPr>
            <a:buFont typeface="Arial" panose="020B0604020202020204" pitchFamily="34" charset="0"/>
            <a:buNone/>
          </a:pPr>
          <a:r>
            <a:rPr lang="en-GB" b="1" u="none" dirty="0">
              <a:solidFill>
                <a:srgbClr val="231F20"/>
              </a:solidFill>
              <a:latin typeface="Arial" panose="020B0604020202020204" pitchFamily="34" charset="0"/>
              <a:cs typeface="Arial" panose="020B0604020202020204" pitchFamily="34" charset="0"/>
            </a:rPr>
            <a:t>Multiplication</a:t>
          </a:r>
        </a:p>
        <a:p>
          <a:pPr>
            <a:buFont typeface="Arial" panose="020B0604020202020204" pitchFamily="34" charset="0"/>
            <a:buNone/>
          </a:pPr>
          <a:r>
            <a:rPr lang="en-GB" dirty="0">
              <a:solidFill>
                <a:srgbClr val="231F20"/>
              </a:solidFill>
              <a:latin typeface="Arial" panose="020B0604020202020204" pitchFamily="34" charset="0"/>
              <a:cs typeface="Arial" panose="020B0604020202020204" pitchFamily="34" charset="0"/>
            </a:rPr>
            <a:t>Legionella is allowed to grow because of:</a:t>
          </a:r>
        </a:p>
        <a:p>
          <a:pPr>
            <a:buFont typeface="Arial" panose="020B0604020202020204" pitchFamily="34" charset="0"/>
            <a:buNone/>
          </a:pPr>
          <a:r>
            <a:rPr lang="en-GB" dirty="0">
              <a:solidFill>
                <a:srgbClr val="231F20"/>
              </a:solidFill>
              <a:latin typeface="Arial" panose="020B0604020202020204" pitchFamily="34" charset="0"/>
              <a:cs typeface="Arial" panose="020B0604020202020204" pitchFamily="34" charset="0"/>
            </a:rPr>
            <a:t>- A food source</a:t>
          </a:r>
        </a:p>
        <a:p>
          <a:pPr>
            <a:buFont typeface="Arial" panose="020B0604020202020204" pitchFamily="34" charset="0"/>
            <a:buNone/>
          </a:pPr>
          <a:r>
            <a:rPr lang="en-GB" dirty="0">
              <a:solidFill>
                <a:srgbClr val="231F20"/>
              </a:solidFill>
              <a:latin typeface="Arial" panose="020B0604020202020204" pitchFamily="34" charset="0"/>
              <a:cs typeface="Arial" panose="020B0604020202020204" pitchFamily="34" charset="0"/>
            </a:rPr>
            <a:t>- Stagnation</a:t>
          </a:r>
        </a:p>
        <a:p>
          <a:pPr>
            <a:buFont typeface="Arial" panose="020B0604020202020204" pitchFamily="34" charset="0"/>
            <a:buNone/>
          </a:pPr>
          <a:r>
            <a:rPr lang="en-GB" dirty="0">
              <a:solidFill>
                <a:srgbClr val="231F20"/>
              </a:solidFill>
              <a:latin typeface="Arial" panose="020B0604020202020204" pitchFamily="34" charset="0"/>
              <a:cs typeface="Arial" panose="020B0604020202020204" pitchFamily="34" charset="0"/>
            </a:rPr>
            <a:t>- Poor temperatures</a:t>
          </a:r>
          <a:endParaRPr lang="en-GB" dirty="0">
            <a:solidFill>
              <a:srgbClr val="231F20"/>
            </a:solidFill>
          </a:endParaRPr>
        </a:p>
      </dgm:t>
    </dgm:pt>
    <dgm:pt modelId="{86344112-11C3-4270-95D1-C51A14D8FE3F}" type="parTrans" cxnId="{4F2006A6-5EEE-4CCF-8396-04AB43299F1F}">
      <dgm:prSet/>
      <dgm:spPr/>
      <dgm:t>
        <a:bodyPr/>
        <a:lstStyle/>
        <a:p>
          <a:endParaRPr lang="en-GB"/>
        </a:p>
      </dgm:t>
    </dgm:pt>
    <dgm:pt modelId="{86C141C0-4708-443B-BB06-512405D875E3}" type="sibTrans" cxnId="{4F2006A6-5EEE-4CCF-8396-04AB43299F1F}">
      <dgm:prSet/>
      <dgm:spPr>
        <a:solidFill>
          <a:srgbClr val="99CA3C"/>
        </a:solidFill>
        <a:ln>
          <a:solidFill>
            <a:srgbClr val="99CA3C"/>
          </a:solidFill>
        </a:ln>
      </dgm:spPr>
      <dgm:t>
        <a:bodyPr/>
        <a:lstStyle/>
        <a:p>
          <a:endParaRPr lang="en-GB"/>
        </a:p>
      </dgm:t>
    </dgm:pt>
    <dgm:pt modelId="{9ED9E0EC-B939-408D-80B6-270FA9A3BDBB}">
      <dgm:prSet phldrT="[Text]"/>
      <dgm:spPr>
        <a:noFill/>
        <a:ln>
          <a:solidFill>
            <a:srgbClr val="99CA3C"/>
          </a:solidFill>
        </a:ln>
      </dgm:spPr>
      <dgm:t>
        <a:bodyPr/>
        <a:lstStyle/>
        <a:p>
          <a:pPr>
            <a:buNone/>
          </a:pPr>
          <a:r>
            <a:rPr lang="en-GB" b="1" u="none" dirty="0">
              <a:solidFill>
                <a:srgbClr val="231F20"/>
              </a:solidFill>
              <a:latin typeface="Arial" panose="020B0604020202020204" pitchFamily="34" charset="0"/>
              <a:cs typeface="Arial" panose="020B0604020202020204" pitchFamily="34" charset="0"/>
            </a:rPr>
            <a:t>Transmission</a:t>
          </a:r>
        </a:p>
        <a:p>
          <a:pPr>
            <a:buNone/>
          </a:pPr>
          <a:r>
            <a:rPr lang="en-GB" dirty="0">
              <a:solidFill>
                <a:srgbClr val="231F20"/>
              </a:solidFill>
              <a:latin typeface="Arial" panose="020B0604020202020204" pitchFamily="34" charset="0"/>
              <a:cs typeface="Arial" panose="020B0604020202020204" pitchFamily="34" charset="0"/>
            </a:rPr>
            <a:t>The contaminated water can be spread by an aerosol (water droplets) from a shower etc.</a:t>
          </a:r>
          <a:endParaRPr lang="en-GB" dirty="0">
            <a:solidFill>
              <a:srgbClr val="231F20"/>
            </a:solidFill>
          </a:endParaRPr>
        </a:p>
      </dgm:t>
    </dgm:pt>
    <dgm:pt modelId="{BBBE171D-6D6E-48D9-B391-A311D11FEC5C}" type="parTrans" cxnId="{1EFBFB94-73A9-421A-911D-440FACC9B133}">
      <dgm:prSet/>
      <dgm:spPr/>
      <dgm:t>
        <a:bodyPr/>
        <a:lstStyle/>
        <a:p>
          <a:endParaRPr lang="en-GB"/>
        </a:p>
      </dgm:t>
    </dgm:pt>
    <dgm:pt modelId="{C9137FA6-9378-496F-A24C-0A8782714B1E}" type="sibTrans" cxnId="{1EFBFB94-73A9-421A-911D-440FACC9B133}">
      <dgm:prSet/>
      <dgm:spPr>
        <a:solidFill>
          <a:srgbClr val="99CA3C"/>
        </a:solidFill>
        <a:ln>
          <a:solidFill>
            <a:srgbClr val="99CA3C"/>
          </a:solidFill>
        </a:ln>
      </dgm:spPr>
      <dgm:t>
        <a:bodyPr/>
        <a:lstStyle/>
        <a:p>
          <a:endParaRPr lang="en-GB"/>
        </a:p>
      </dgm:t>
    </dgm:pt>
    <dgm:pt modelId="{E922040F-C5D4-4DC2-BEAF-5B92A79F3491}">
      <dgm:prSet/>
      <dgm:spPr>
        <a:noFill/>
        <a:ln>
          <a:solidFill>
            <a:srgbClr val="99CA3C"/>
          </a:solidFill>
        </a:ln>
      </dgm:spPr>
      <dgm:t>
        <a:bodyPr/>
        <a:lstStyle/>
        <a:p>
          <a:pPr>
            <a:buFont typeface="Arial" panose="020B0604020202020204" pitchFamily="34" charset="0"/>
            <a:buNone/>
          </a:pPr>
          <a:r>
            <a:rPr lang="en-GB" b="1" u="none" dirty="0">
              <a:solidFill>
                <a:srgbClr val="231F20"/>
              </a:solidFill>
              <a:latin typeface="Arial" panose="020B0604020202020204" pitchFamily="34" charset="0"/>
              <a:cs typeface="Arial" panose="020B0604020202020204" pitchFamily="34" charset="0"/>
            </a:rPr>
            <a:t>Exposure</a:t>
          </a:r>
        </a:p>
        <a:p>
          <a:pPr>
            <a:buFont typeface="Arial" panose="020B0604020202020204" pitchFamily="34" charset="0"/>
            <a:buNone/>
          </a:pPr>
          <a:r>
            <a:rPr lang="en-GB" dirty="0">
              <a:solidFill>
                <a:srgbClr val="231F20"/>
              </a:solidFill>
              <a:latin typeface="Arial" panose="020B0604020202020204" pitchFamily="34" charset="0"/>
              <a:cs typeface="Arial" panose="020B0604020202020204" pitchFamily="34" charset="0"/>
            </a:rPr>
            <a:t>A person coming into contact with the contaminated aerosol</a:t>
          </a:r>
          <a:endParaRPr lang="en-GB" dirty="0">
            <a:solidFill>
              <a:srgbClr val="231F20"/>
            </a:solidFill>
          </a:endParaRPr>
        </a:p>
      </dgm:t>
    </dgm:pt>
    <dgm:pt modelId="{0D02E6B9-2D39-4334-B45A-688169F1950C}" type="parTrans" cxnId="{D01F6439-8DB5-47CD-AA50-CB02AE251381}">
      <dgm:prSet/>
      <dgm:spPr/>
      <dgm:t>
        <a:bodyPr/>
        <a:lstStyle/>
        <a:p>
          <a:endParaRPr lang="en-GB"/>
        </a:p>
      </dgm:t>
    </dgm:pt>
    <dgm:pt modelId="{26081E18-00AB-47D6-A952-86AB352DA2A2}" type="sibTrans" cxnId="{D01F6439-8DB5-47CD-AA50-CB02AE251381}">
      <dgm:prSet/>
      <dgm:spPr>
        <a:solidFill>
          <a:srgbClr val="99CA3C"/>
        </a:solidFill>
        <a:ln>
          <a:solidFill>
            <a:srgbClr val="99CA3C"/>
          </a:solidFill>
        </a:ln>
      </dgm:spPr>
      <dgm:t>
        <a:bodyPr/>
        <a:lstStyle/>
        <a:p>
          <a:endParaRPr lang="en-GB"/>
        </a:p>
      </dgm:t>
    </dgm:pt>
    <dgm:pt modelId="{5293195C-E3DB-4F6A-A50E-DB4B08298AB4}">
      <dgm:prSet/>
      <dgm:spPr>
        <a:noFill/>
        <a:ln>
          <a:solidFill>
            <a:srgbClr val="99CA3C"/>
          </a:solidFill>
        </a:ln>
      </dgm:spPr>
      <dgm:t>
        <a:bodyPr/>
        <a:lstStyle/>
        <a:p>
          <a:pPr>
            <a:buNone/>
          </a:pPr>
          <a:r>
            <a:rPr lang="en-GB" b="1" u="none" dirty="0">
              <a:solidFill>
                <a:srgbClr val="231F20"/>
              </a:solidFill>
              <a:latin typeface="Arial" panose="020B0604020202020204" pitchFamily="34" charset="0"/>
              <a:cs typeface="Arial" panose="020B0604020202020204" pitchFamily="34" charset="0"/>
            </a:rPr>
            <a:t>Susceptibility</a:t>
          </a:r>
        </a:p>
        <a:p>
          <a:pPr>
            <a:buNone/>
          </a:pPr>
          <a:r>
            <a:rPr lang="en-GB" dirty="0">
              <a:solidFill>
                <a:srgbClr val="231F20"/>
              </a:solidFill>
              <a:latin typeface="Arial" panose="020B0604020202020204" pitchFamily="34" charset="0"/>
              <a:cs typeface="Arial" panose="020B0604020202020204" pitchFamily="34" charset="0"/>
            </a:rPr>
            <a:t>The person exposed being susceptible to infection</a:t>
          </a:r>
          <a:endParaRPr lang="en-GB" dirty="0">
            <a:solidFill>
              <a:srgbClr val="231F20"/>
            </a:solidFill>
          </a:endParaRPr>
        </a:p>
      </dgm:t>
    </dgm:pt>
    <dgm:pt modelId="{1B24F4F8-C4C9-45CA-8F37-882654E285D7}" type="parTrans" cxnId="{FF1A1B27-4DCB-49E8-A431-36782DED69FC}">
      <dgm:prSet/>
      <dgm:spPr/>
      <dgm:t>
        <a:bodyPr/>
        <a:lstStyle/>
        <a:p>
          <a:endParaRPr lang="en-GB"/>
        </a:p>
      </dgm:t>
    </dgm:pt>
    <dgm:pt modelId="{B2744A2C-2C77-4A95-A926-77FAE3E60D82}" type="sibTrans" cxnId="{FF1A1B27-4DCB-49E8-A431-36782DED69FC}">
      <dgm:prSet/>
      <dgm:spPr/>
      <dgm:t>
        <a:bodyPr/>
        <a:lstStyle/>
        <a:p>
          <a:endParaRPr lang="en-GB"/>
        </a:p>
      </dgm:t>
    </dgm:pt>
    <dgm:pt modelId="{4E195217-D640-4A0A-8A45-9163FDD589F7}" type="pres">
      <dgm:prSet presAssocID="{D8B24B6D-93C8-459D-8FA2-55CF26253967}" presName="Name0" presStyleCnt="0">
        <dgm:presLayoutVars>
          <dgm:dir/>
          <dgm:resizeHandles val="exact"/>
        </dgm:presLayoutVars>
      </dgm:prSet>
      <dgm:spPr/>
    </dgm:pt>
    <dgm:pt modelId="{2A7A526E-B458-4DFB-A567-CDC80EF43CEF}" type="pres">
      <dgm:prSet presAssocID="{4BF20581-FB5A-45B1-BCE4-1BF6F8C2F61F}" presName="node" presStyleLbl="node1" presStyleIdx="0" presStyleCnt="5">
        <dgm:presLayoutVars>
          <dgm:bulletEnabled val="1"/>
        </dgm:presLayoutVars>
      </dgm:prSet>
      <dgm:spPr/>
    </dgm:pt>
    <dgm:pt modelId="{1E0F8C0B-D8DC-482C-A325-BB9EC828046F}" type="pres">
      <dgm:prSet presAssocID="{64306F2C-25A2-44AD-830A-53C14B8E8952}" presName="sibTrans" presStyleLbl="sibTrans2D1" presStyleIdx="0" presStyleCnt="4"/>
      <dgm:spPr/>
    </dgm:pt>
    <dgm:pt modelId="{EB5433D6-3F1E-4D0C-A6FA-C37028649BAA}" type="pres">
      <dgm:prSet presAssocID="{64306F2C-25A2-44AD-830A-53C14B8E8952}" presName="connectorText" presStyleLbl="sibTrans2D1" presStyleIdx="0" presStyleCnt="4"/>
      <dgm:spPr/>
    </dgm:pt>
    <dgm:pt modelId="{0B6C234D-136D-41FD-80E2-357540BF16A4}" type="pres">
      <dgm:prSet presAssocID="{E6417612-77A1-47CE-8DD2-C47ACD500094}" presName="node" presStyleLbl="node1" presStyleIdx="1" presStyleCnt="5">
        <dgm:presLayoutVars>
          <dgm:bulletEnabled val="1"/>
        </dgm:presLayoutVars>
      </dgm:prSet>
      <dgm:spPr/>
    </dgm:pt>
    <dgm:pt modelId="{D8E3F433-BB53-4933-B4AC-2F76F5ECD1F1}" type="pres">
      <dgm:prSet presAssocID="{86C141C0-4708-443B-BB06-512405D875E3}" presName="sibTrans" presStyleLbl="sibTrans2D1" presStyleIdx="1" presStyleCnt="4"/>
      <dgm:spPr/>
    </dgm:pt>
    <dgm:pt modelId="{F7A570A2-0CD1-42CA-AB13-12FF9B1CC11B}" type="pres">
      <dgm:prSet presAssocID="{86C141C0-4708-443B-BB06-512405D875E3}" presName="connectorText" presStyleLbl="sibTrans2D1" presStyleIdx="1" presStyleCnt="4"/>
      <dgm:spPr/>
    </dgm:pt>
    <dgm:pt modelId="{3A7ECAD5-FF34-4A92-932D-5E63620A5340}" type="pres">
      <dgm:prSet presAssocID="{9ED9E0EC-B939-408D-80B6-270FA9A3BDBB}" presName="node" presStyleLbl="node1" presStyleIdx="2" presStyleCnt="5">
        <dgm:presLayoutVars>
          <dgm:bulletEnabled val="1"/>
        </dgm:presLayoutVars>
      </dgm:prSet>
      <dgm:spPr/>
    </dgm:pt>
    <dgm:pt modelId="{389E1282-C349-4A46-A9E8-2366A34D284F}" type="pres">
      <dgm:prSet presAssocID="{C9137FA6-9378-496F-A24C-0A8782714B1E}" presName="sibTrans" presStyleLbl="sibTrans2D1" presStyleIdx="2" presStyleCnt="4"/>
      <dgm:spPr/>
    </dgm:pt>
    <dgm:pt modelId="{F62EC80B-EEFE-4F1D-9182-B2ACC0BC0D31}" type="pres">
      <dgm:prSet presAssocID="{C9137FA6-9378-496F-A24C-0A8782714B1E}" presName="connectorText" presStyleLbl="sibTrans2D1" presStyleIdx="2" presStyleCnt="4"/>
      <dgm:spPr/>
    </dgm:pt>
    <dgm:pt modelId="{AD9C5C37-A958-482B-AB77-612D012C1CA1}" type="pres">
      <dgm:prSet presAssocID="{E922040F-C5D4-4DC2-BEAF-5B92A79F3491}" presName="node" presStyleLbl="node1" presStyleIdx="3" presStyleCnt="5">
        <dgm:presLayoutVars>
          <dgm:bulletEnabled val="1"/>
        </dgm:presLayoutVars>
      </dgm:prSet>
      <dgm:spPr/>
    </dgm:pt>
    <dgm:pt modelId="{3D9A5D5A-9D8E-4C0B-863A-85FCD20579AB}" type="pres">
      <dgm:prSet presAssocID="{26081E18-00AB-47D6-A952-86AB352DA2A2}" presName="sibTrans" presStyleLbl="sibTrans2D1" presStyleIdx="3" presStyleCnt="4"/>
      <dgm:spPr/>
    </dgm:pt>
    <dgm:pt modelId="{454454CF-293F-4D76-812D-499C84E786A0}" type="pres">
      <dgm:prSet presAssocID="{26081E18-00AB-47D6-A952-86AB352DA2A2}" presName="connectorText" presStyleLbl="sibTrans2D1" presStyleIdx="3" presStyleCnt="4"/>
      <dgm:spPr/>
    </dgm:pt>
    <dgm:pt modelId="{1AD45D60-4D15-405F-B5C1-EC40B74CE653}" type="pres">
      <dgm:prSet presAssocID="{5293195C-E3DB-4F6A-A50E-DB4B08298AB4}" presName="node" presStyleLbl="node1" presStyleIdx="4" presStyleCnt="5">
        <dgm:presLayoutVars>
          <dgm:bulletEnabled val="1"/>
        </dgm:presLayoutVars>
      </dgm:prSet>
      <dgm:spPr/>
    </dgm:pt>
  </dgm:ptLst>
  <dgm:cxnLst>
    <dgm:cxn modelId="{4A606E0C-7C44-4AD5-B767-05058F33CFDC}" type="presOf" srcId="{9ED9E0EC-B939-408D-80B6-270FA9A3BDBB}" destId="{3A7ECAD5-FF34-4A92-932D-5E63620A5340}" srcOrd="0" destOrd="0" presId="urn:microsoft.com/office/officeart/2005/8/layout/process1"/>
    <dgm:cxn modelId="{CAB1361C-BEBD-4F26-958E-D08AFE405F74}" type="presOf" srcId="{C9137FA6-9378-496F-A24C-0A8782714B1E}" destId="{F62EC80B-EEFE-4F1D-9182-B2ACC0BC0D31}" srcOrd="1" destOrd="0" presId="urn:microsoft.com/office/officeart/2005/8/layout/process1"/>
    <dgm:cxn modelId="{FF1A1B27-4DCB-49E8-A431-36782DED69FC}" srcId="{D8B24B6D-93C8-459D-8FA2-55CF26253967}" destId="{5293195C-E3DB-4F6A-A50E-DB4B08298AB4}" srcOrd="4" destOrd="0" parTransId="{1B24F4F8-C4C9-45CA-8F37-882654E285D7}" sibTransId="{B2744A2C-2C77-4A95-A926-77FAE3E60D82}"/>
    <dgm:cxn modelId="{2D3D5F2E-2E05-47BB-BCF1-1771D287FDEF}" type="presOf" srcId="{86C141C0-4708-443B-BB06-512405D875E3}" destId="{D8E3F433-BB53-4933-B4AC-2F76F5ECD1F1}" srcOrd="0" destOrd="0" presId="urn:microsoft.com/office/officeart/2005/8/layout/process1"/>
    <dgm:cxn modelId="{D01F6439-8DB5-47CD-AA50-CB02AE251381}" srcId="{D8B24B6D-93C8-459D-8FA2-55CF26253967}" destId="{E922040F-C5D4-4DC2-BEAF-5B92A79F3491}" srcOrd="3" destOrd="0" parTransId="{0D02E6B9-2D39-4334-B45A-688169F1950C}" sibTransId="{26081E18-00AB-47D6-A952-86AB352DA2A2}"/>
    <dgm:cxn modelId="{A5B4FC46-ACE5-4922-A962-C9606F7086D8}" type="presOf" srcId="{C9137FA6-9378-496F-A24C-0A8782714B1E}" destId="{389E1282-C349-4A46-A9E8-2366A34D284F}" srcOrd="0" destOrd="0" presId="urn:microsoft.com/office/officeart/2005/8/layout/process1"/>
    <dgm:cxn modelId="{F1BA3667-AAAC-4927-92BD-C57DC730BED3}" type="presOf" srcId="{E922040F-C5D4-4DC2-BEAF-5B92A79F3491}" destId="{AD9C5C37-A958-482B-AB77-612D012C1CA1}" srcOrd="0" destOrd="0" presId="urn:microsoft.com/office/officeart/2005/8/layout/process1"/>
    <dgm:cxn modelId="{50EEE048-2483-497A-A1A0-4CC7A0852B25}" type="presOf" srcId="{86C141C0-4708-443B-BB06-512405D875E3}" destId="{F7A570A2-0CD1-42CA-AB13-12FF9B1CC11B}" srcOrd="1" destOrd="0" presId="urn:microsoft.com/office/officeart/2005/8/layout/process1"/>
    <dgm:cxn modelId="{45335154-8D07-400A-A288-41DD793835A2}" type="presOf" srcId="{26081E18-00AB-47D6-A952-86AB352DA2A2}" destId="{3D9A5D5A-9D8E-4C0B-863A-85FCD20579AB}" srcOrd="0" destOrd="0" presId="urn:microsoft.com/office/officeart/2005/8/layout/process1"/>
    <dgm:cxn modelId="{4DC0858C-5F0F-4D06-BCFA-3013AFC1A338}" type="presOf" srcId="{E6417612-77A1-47CE-8DD2-C47ACD500094}" destId="{0B6C234D-136D-41FD-80E2-357540BF16A4}" srcOrd="0" destOrd="0" presId="urn:microsoft.com/office/officeart/2005/8/layout/process1"/>
    <dgm:cxn modelId="{68209C93-6AEE-48FC-9932-89FC5614ADE9}" type="presOf" srcId="{64306F2C-25A2-44AD-830A-53C14B8E8952}" destId="{1E0F8C0B-D8DC-482C-A325-BB9EC828046F}" srcOrd="0" destOrd="0" presId="urn:microsoft.com/office/officeart/2005/8/layout/process1"/>
    <dgm:cxn modelId="{1EFBFB94-73A9-421A-911D-440FACC9B133}" srcId="{D8B24B6D-93C8-459D-8FA2-55CF26253967}" destId="{9ED9E0EC-B939-408D-80B6-270FA9A3BDBB}" srcOrd="2" destOrd="0" parTransId="{BBBE171D-6D6E-48D9-B391-A311D11FEC5C}" sibTransId="{C9137FA6-9378-496F-A24C-0A8782714B1E}"/>
    <dgm:cxn modelId="{E54BF5A5-1E7F-4449-AB90-30E9E4B7B3EA}" type="presOf" srcId="{26081E18-00AB-47D6-A952-86AB352DA2A2}" destId="{454454CF-293F-4D76-812D-499C84E786A0}" srcOrd="1" destOrd="0" presId="urn:microsoft.com/office/officeart/2005/8/layout/process1"/>
    <dgm:cxn modelId="{4F2006A6-5EEE-4CCF-8396-04AB43299F1F}" srcId="{D8B24B6D-93C8-459D-8FA2-55CF26253967}" destId="{E6417612-77A1-47CE-8DD2-C47ACD500094}" srcOrd="1" destOrd="0" parTransId="{86344112-11C3-4270-95D1-C51A14D8FE3F}" sibTransId="{86C141C0-4708-443B-BB06-512405D875E3}"/>
    <dgm:cxn modelId="{B992EEAA-BD54-4906-B3B1-65FB647CA836}" type="presOf" srcId="{4BF20581-FB5A-45B1-BCE4-1BF6F8C2F61F}" destId="{2A7A526E-B458-4DFB-A567-CDC80EF43CEF}" srcOrd="0" destOrd="0" presId="urn:microsoft.com/office/officeart/2005/8/layout/process1"/>
    <dgm:cxn modelId="{0A1718AB-7168-4F52-88AE-DE6CB4ABE0C5}" type="presOf" srcId="{5293195C-E3DB-4F6A-A50E-DB4B08298AB4}" destId="{1AD45D60-4D15-405F-B5C1-EC40B74CE653}" srcOrd="0" destOrd="0" presId="urn:microsoft.com/office/officeart/2005/8/layout/process1"/>
    <dgm:cxn modelId="{160CE0B0-C5DB-4C53-8689-3BE0EB22E042}" type="presOf" srcId="{64306F2C-25A2-44AD-830A-53C14B8E8952}" destId="{EB5433D6-3F1E-4D0C-A6FA-C37028649BAA}" srcOrd="1" destOrd="0" presId="urn:microsoft.com/office/officeart/2005/8/layout/process1"/>
    <dgm:cxn modelId="{53BBB5C0-91FF-49C4-A504-04A54820BAA8}" srcId="{D8B24B6D-93C8-459D-8FA2-55CF26253967}" destId="{4BF20581-FB5A-45B1-BCE4-1BF6F8C2F61F}" srcOrd="0" destOrd="0" parTransId="{14FB2E7B-4B0F-4682-AFD1-67083658A8F5}" sibTransId="{64306F2C-25A2-44AD-830A-53C14B8E8952}"/>
    <dgm:cxn modelId="{0982E9CC-7E00-43D1-A520-DEC9D3DAFF71}" type="presOf" srcId="{D8B24B6D-93C8-459D-8FA2-55CF26253967}" destId="{4E195217-D640-4A0A-8A45-9163FDD589F7}" srcOrd="0" destOrd="0" presId="urn:microsoft.com/office/officeart/2005/8/layout/process1"/>
    <dgm:cxn modelId="{91A66387-06AD-4F60-8398-9CFE5958BC04}" type="presParOf" srcId="{4E195217-D640-4A0A-8A45-9163FDD589F7}" destId="{2A7A526E-B458-4DFB-A567-CDC80EF43CEF}" srcOrd="0" destOrd="0" presId="urn:microsoft.com/office/officeart/2005/8/layout/process1"/>
    <dgm:cxn modelId="{C64F1FF3-D06B-4571-8044-40F937AE4A4A}" type="presParOf" srcId="{4E195217-D640-4A0A-8A45-9163FDD589F7}" destId="{1E0F8C0B-D8DC-482C-A325-BB9EC828046F}" srcOrd="1" destOrd="0" presId="urn:microsoft.com/office/officeart/2005/8/layout/process1"/>
    <dgm:cxn modelId="{1800DA10-DCEE-43E0-B412-757407F3FF71}" type="presParOf" srcId="{1E0F8C0B-D8DC-482C-A325-BB9EC828046F}" destId="{EB5433D6-3F1E-4D0C-A6FA-C37028649BAA}" srcOrd="0" destOrd="0" presId="urn:microsoft.com/office/officeart/2005/8/layout/process1"/>
    <dgm:cxn modelId="{74112A3F-6FDE-488E-9B8D-AEE228608B35}" type="presParOf" srcId="{4E195217-D640-4A0A-8A45-9163FDD589F7}" destId="{0B6C234D-136D-41FD-80E2-357540BF16A4}" srcOrd="2" destOrd="0" presId="urn:microsoft.com/office/officeart/2005/8/layout/process1"/>
    <dgm:cxn modelId="{3A89B53C-94D2-4622-894A-293E9B95F6AC}" type="presParOf" srcId="{4E195217-D640-4A0A-8A45-9163FDD589F7}" destId="{D8E3F433-BB53-4933-B4AC-2F76F5ECD1F1}" srcOrd="3" destOrd="0" presId="urn:microsoft.com/office/officeart/2005/8/layout/process1"/>
    <dgm:cxn modelId="{3EA28421-32AA-4C67-B5F4-2C8AED3196D0}" type="presParOf" srcId="{D8E3F433-BB53-4933-B4AC-2F76F5ECD1F1}" destId="{F7A570A2-0CD1-42CA-AB13-12FF9B1CC11B}" srcOrd="0" destOrd="0" presId="urn:microsoft.com/office/officeart/2005/8/layout/process1"/>
    <dgm:cxn modelId="{9ACD98DC-4DE8-452B-8FE3-E72CB24C4539}" type="presParOf" srcId="{4E195217-D640-4A0A-8A45-9163FDD589F7}" destId="{3A7ECAD5-FF34-4A92-932D-5E63620A5340}" srcOrd="4" destOrd="0" presId="urn:microsoft.com/office/officeart/2005/8/layout/process1"/>
    <dgm:cxn modelId="{B3EEB4F1-91C9-40D7-8975-B91942598FAB}" type="presParOf" srcId="{4E195217-D640-4A0A-8A45-9163FDD589F7}" destId="{389E1282-C349-4A46-A9E8-2366A34D284F}" srcOrd="5" destOrd="0" presId="urn:microsoft.com/office/officeart/2005/8/layout/process1"/>
    <dgm:cxn modelId="{3D4816B8-1FBF-45C6-B79B-1076795483A5}" type="presParOf" srcId="{389E1282-C349-4A46-A9E8-2366A34D284F}" destId="{F62EC80B-EEFE-4F1D-9182-B2ACC0BC0D31}" srcOrd="0" destOrd="0" presId="urn:microsoft.com/office/officeart/2005/8/layout/process1"/>
    <dgm:cxn modelId="{6530E768-5A4E-4897-9817-3D8A3717B806}" type="presParOf" srcId="{4E195217-D640-4A0A-8A45-9163FDD589F7}" destId="{AD9C5C37-A958-482B-AB77-612D012C1CA1}" srcOrd="6" destOrd="0" presId="urn:microsoft.com/office/officeart/2005/8/layout/process1"/>
    <dgm:cxn modelId="{35B319D6-34CA-4CFB-9412-CF6E31A20669}" type="presParOf" srcId="{4E195217-D640-4A0A-8A45-9163FDD589F7}" destId="{3D9A5D5A-9D8E-4C0B-863A-85FCD20579AB}" srcOrd="7" destOrd="0" presId="urn:microsoft.com/office/officeart/2005/8/layout/process1"/>
    <dgm:cxn modelId="{713F7988-DFB5-46E1-B53F-E7021D7BDE45}" type="presParOf" srcId="{3D9A5D5A-9D8E-4C0B-863A-85FCD20579AB}" destId="{454454CF-293F-4D76-812D-499C84E786A0}" srcOrd="0" destOrd="0" presId="urn:microsoft.com/office/officeart/2005/8/layout/process1"/>
    <dgm:cxn modelId="{DB64CA9A-4633-41E7-B426-CBD68E4282CC}" type="presParOf" srcId="{4E195217-D640-4A0A-8A45-9163FDD589F7}" destId="{1AD45D60-4D15-405F-B5C1-EC40B74CE653}"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830DB9D-F87C-4CB2-9DA9-890FAFEE0332}" type="doc">
      <dgm:prSet loTypeId="urn:microsoft.com/office/officeart/2005/8/layout/hProcess9" loCatId="process" qsTypeId="urn:microsoft.com/office/officeart/2005/8/quickstyle/simple1" qsCatId="simple" csTypeId="urn:microsoft.com/office/officeart/2005/8/colors/colorful5" csCatId="colorful" phldr="1"/>
      <dgm:spPr/>
      <dgm:t>
        <a:bodyPr/>
        <a:lstStyle/>
        <a:p>
          <a:endParaRPr lang="en-GB"/>
        </a:p>
      </dgm:t>
    </dgm:pt>
    <dgm:pt modelId="{58B5201F-FF39-4E0D-AE75-6EA553C20060}">
      <dgm:prSet phldrT="[Text]"/>
      <dgm:spPr/>
      <dgm:t>
        <a:bodyPr/>
        <a:lstStyle/>
        <a:p>
          <a:r>
            <a:rPr lang="en-GB" i="0" dirty="0">
              <a:solidFill>
                <a:srgbClr val="231F20"/>
              </a:solidFill>
              <a:latin typeface="Arial" panose="020B0604020202020204" pitchFamily="34" charset="0"/>
              <a:cs typeface="Arial" panose="020B0604020202020204" pitchFamily="34" charset="0"/>
            </a:rPr>
            <a:t>Nutrients - food source e.g., scale, sediment and corrosion</a:t>
          </a:r>
          <a:endParaRPr lang="en-GB" dirty="0">
            <a:solidFill>
              <a:srgbClr val="231F20"/>
            </a:solidFill>
          </a:endParaRPr>
        </a:p>
      </dgm:t>
    </dgm:pt>
    <dgm:pt modelId="{540BF9AD-92FB-450A-800E-69C770A313DA}" type="parTrans" cxnId="{987CF7D8-9BDC-4031-854C-2355E2739295}">
      <dgm:prSet/>
      <dgm:spPr/>
      <dgm:t>
        <a:bodyPr/>
        <a:lstStyle/>
        <a:p>
          <a:endParaRPr lang="en-GB">
            <a:solidFill>
              <a:schemeClr val="tx1"/>
            </a:solidFill>
          </a:endParaRPr>
        </a:p>
      </dgm:t>
    </dgm:pt>
    <dgm:pt modelId="{89BD4ABF-64CF-4398-8265-93F6534E0EF1}" type="sibTrans" cxnId="{987CF7D8-9BDC-4031-854C-2355E2739295}">
      <dgm:prSet/>
      <dgm:spPr/>
      <dgm:t>
        <a:bodyPr/>
        <a:lstStyle/>
        <a:p>
          <a:endParaRPr lang="en-GB">
            <a:solidFill>
              <a:schemeClr val="tx1"/>
            </a:solidFill>
          </a:endParaRPr>
        </a:p>
      </dgm:t>
    </dgm:pt>
    <dgm:pt modelId="{669C8B28-B3B2-4092-BEEC-FD71691C554D}">
      <dgm:prSet phldrT="[Text]"/>
      <dgm:spPr/>
      <dgm:t>
        <a:bodyPr/>
        <a:lstStyle/>
        <a:p>
          <a:r>
            <a:rPr lang="en-GB" b="0" dirty="0">
              <a:solidFill>
                <a:srgbClr val="231F20"/>
              </a:solidFill>
              <a:latin typeface="Arial" panose="020B0604020202020204" pitchFamily="34" charset="0"/>
              <a:cs typeface="Arial" panose="020B0604020202020204" pitchFamily="34" charset="0"/>
            </a:rPr>
            <a:t>Temperature - </a:t>
          </a:r>
          <a:r>
            <a:rPr lang="en-GB" b="0" i="0" dirty="0">
              <a:solidFill>
                <a:srgbClr val="231F20"/>
              </a:solidFill>
              <a:latin typeface="Arial" panose="020B0604020202020204" pitchFamily="34" charset="0"/>
              <a:cs typeface="Arial" panose="020B0604020202020204" pitchFamily="34" charset="0"/>
            </a:rPr>
            <a:t>between 20-45°C is ideal for growth and reproduction</a:t>
          </a:r>
          <a:endParaRPr lang="en-GB" dirty="0">
            <a:solidFill>
              <a:srgbClr val="231F20"/>
            </a:solidFill>
          </a:endParaRPr>
        </a:p>
      </dgm:t>
    </dgm:pt>
    <dgm:pt modelId="{54DCE7F7-C5BA-47B8-9E28-F468BD5FEC14}" type="parTrans" cxnId="{77396436-A920-4612-8562-18D09B7972D2}">
      <dgm:prSet/>
      <dgm:spPr/>
      <dgm:t>
        <a:bodyPr/>
        <a:lstStyle/>
        <a:p>
          <a:endParaRPr lang="en-GB">
            <a:solidFill>
              <a:schemeClr val="tx1"/>
            </a:solidFill>
          </a:endParaRPr>
        </a:p>
      </dgm:t>
    </dgm:pt>
    <dgm:pt modelId="{04AE735D-829F-4E35-9AEA-E739F6ABFAFC}" type="sibTrans" cxnId="{77396436-A920-4612-8562-18D09B7972D2}">
      <dgm:prSet/>
      <dgm:spPr/>
      <dgm:t>
        <a:bodyPr/>
        <a:lstStyle/>
        <a:p>
          <a:endParaRPr lang="en-GB">
            <a:solidFill>
              <a:schemeClr val="tx1"/>
            </a:solidFill>
          </a:endParaRPr>
        </a:p>
      </dgm:t>
    </dgm:pt>
    <dgm:pt modelId="{F86AE3EF-564F-47DC-8235-DE00AF87B152}">
      <dgm:prSet phldrT="[Text]"/>
      <dgm:spPr/>
      <dgm:t>
        <a:bodyPr/>
        <a:lstStyle/>
        <a:p>
          <a:r>
            <a:rPr lang="en-GB" b="0" dirty="0">
              <a:solidFill>
                <a:srgbClr val="231F20"/>
              </a:solidFill>
              <a:latin typeface="Arial" panose="020B0604020202020204" pitchFamily="34" charset="0"/>
              <a:cs typeface="Arial" panose="020B0604020202020204" pitchFamily="34" charset="0"/>
            </a:rPr>
            <a:t>Protective Environment - </a:t>
          </a:r>
          <a:r>
            <a:rPr lang="en-GB" b="0" i="0" dirty="0">
              <a:solidFill>
                <a:srgbClr val="231F20"/>
              </a:solidFill>
              <a:latin typeface="Arial" panose="020B0604020202020204" pitchFamily="34" charset="0"/>
              <a:cs typeface="Arial" panose="020B0604020202020204" pitchFamily="34" charset="0"/>
            </a:rPr>
            <a:t>bio-films (slimy texture on cold water storage tank wall) are the bacteria’s preferred habitat to grow in</a:t>
          </a:r>
          <a:endParaRPr lang="en-GB" dirty="0">
            <a:solidFill>
              <a:srgbClr val="231F20"/>
            </a:solidFill>
          </a:endParaRPr>
        </a:p>
      </dgm:t>
    </dgm:pt>
    <dgm:pt modelId="{C32B59E8-0902-48FB-B395-628D1F78D754}" type="parTrans" cxnId="{5B192BFF-EF6C-4EEE-B502-D2519E6C293B}">
      <dgm:prSet/>
      <dgm:spPr/>
      <dgm:t>
        <a:bodyPr/>
        <a:lstStyle/>
        <a:p>
          <a:endParaRPr lang="en-GB">
            <a:solidFill>
              <a:schemeClr val="tx1"/>
            </a:solidFill>
          </a:endParaRPr>
        </a:p>
      </dgm:t>
    </dgm:pt>
    <dgm:pt modelId="{8DC0BEDF-CA62-4533-9E5E-B3F4FBFC0602}" type="sibTrans" cxnId="{5B192BFF-EF6C-4EEE-B502-D2519E6C293B}">
      <dgm:prSet/>
      <dgm:spPr/>
      <dgm:t>
        <a:bodyPr/>
        <a:lstStyle/>
        <a:p>
          <a:endParaRPr lang="en-GB">
            <a:solidFill>
              <a:schemeClr val="tx1"/>
            </a:solidFill>
          </a:endParaRPr>
        </a:p>
      </dgm:t>
    </dgm:pt>
    <dgm:pt modelId="{7EF6783D-DB57-4247-B595-491616790A51}">
      <dgm:prSet phldrT="[Text]"/>
      <dgm:spPr/>
      <dgm:t>
        <a:bodyPr/>
        <a:lstStyle/>
        <a:p>
          <a:r>
            <a:rPr lang="en-GB" b="0" i="0" dirty="0">
              <a:solidFill>
                <a:srgbClr val="231F20"/>
              </a:solidFill>
              <a:latin typeface="Arial" panose="020B0604020202020204" pitchFamily="34" charset="0"/>
              <a:cs typeface="Arial" panose="020B0604020202020204" pitchFamily="34" charset="0"/>
            </a:rPr>
            <a:t>Oxygen - whilst not essential for growth, increased oxygen will promote growth in e.g., Jacuzzi’s and water features</a:t>
          </a:r>
          <a:endParaRPr lang="en-GB" dirty="0">
            <a:solidFill>
              <a:srgbClr val="231F20"/>
            </a:solidFill>
          </a:endParaRPr>
        </a:p>
      </dgm:t>
    </dgm:pt>
    <dgm:pt modelId="{71E8DCB9-4B51-40CE-AD68-D5C3C851A939}" type="parTrans" cxnId="{3E24F855-D191-4D6D-B3F1-13329AFD1BAB}">
      <dgm:prSet/>
      <dgm:spPr/>
      <dgm:t>
        <a:bodyPr/>
        <a:lstStyle/>
        <a:p>
          <a:endParaRPr lang="en-GB">
            <a:solidFill>
              <a:schemeClr val="tx1"/>
            </a:solidFill>
          </a:endParaRPr>
        </a:p>
      </dgm:t>
    </dgm:pt>
    <dgm:pt modelId="{39F79BEC-C105-4E60-8975-5FCDD64A88D2}" type="sibTrans" cxnId="{3E24F855-D191-4D6D-B3F1-13329AFD1BAB}">
      <dgm:prSet/>
      <dgm:spPr/>
      <dgm:t>
        <a:bodyPr/>
        <a:lstStyle/>
        <a:p>
          <a:endParaRPr lang="en-GB">
            <a:solidFill>
              <a:schemeClr val="tx1"/>
            </a:solidFill>
          </a:endParaRPr>
        </a:p>
      </dgm:t>
    </dgm:pt>
    <dgm:pt modelId="{D4E35109-44BF-4405-9FF0-5244F4F81B84}">
      <dgm:prSet phldrT="[Text]"/>
      <dgm:spPr/>
      <dgm:t>
        <a:bodyPr/>
        <a:lstStyle/>
        <a:p>
          <a:r>
            <a:rPr lang="en-GB" b="0" dirty="0">
              <a:solidFill>
                <a:srgbClr val="231F20"/>
              </a:solidFill>
              <a:latin typeface="Arial" panose="020B0604020202020204" pitchFamily="34" charset="0"/>
              <a:cs typeface="Arial" panose="020B0604020202020204" pitchFamily="34" charset="0"/>
            </a:rPr>
            <a:t>Stagnation - </a:t>
          </a:r>
          <a:r>
            <a:rPr lang="en-GB" b="0" i="0" dirty="0">
              <a:solidFill>
                <a:srgbClr val="231F20"/>
              </a:solidFill>
              <a:latin typeface="Arial" panose="020B0604020202020204" pitchFamily="34" charset="0"/>
              <a:cs typeface="Arial" panose="020B0604020202020204" pitchFamily="34" charset="0"/>
            </a:rPr>
            <a:t>when water ceases to flow e.g., oversized water systems and water systems left idle (unused water taps)</a:t>
          </a:r>
          <a:endParaRPr lang="en-GB" dirty="0">
            <a:solidFill>
              <a:srgbClr val="231F20"/>
            </a:solidFill>
          </a:endParaRPr>
        </a:p>
      </dgm:t>
    </dgm:pt>
    <dgm:pt modelId="{F8914058-5140-4BBA-A39F-0A303B8C1B11}" type="parTrans" cxnId="{E1DCE95C-1030-4FCC-B558-FB1DE3FAF2AA}">
      <dgm:prSet/>
      <dgm:spPr/>
      <dgm:t>
        <a:bodyPr/>
        <a:lstStyle/>
        <a:p>
          <a:endParaRPr lang="en-GB">
            <a:solidFill>
              <a:schemeClr val="tx1"/>
            </a:solidFill>
          </a:endParaRPr>
        </a:p>
      </dgm:t>
    </dgm:pt>
    <dgm:pt modelId="{3C18CB18-154C-48F8-B0B9-790830B5DCFA}" type="sibTrans" cxnId="{E1DCE95C-1030-4FCC-B558-FB1DE3FAF2AA}">
      <dgm:prSet/>
      <dgm:spPr/>
      <dgm:t>
        <a:bodyPr/>
        <a:lstStyle/>
        <a:p>
          <a:endParaRPr lang="en-GB">
            <a:solidFill>
              <a:schemeClr val="tx1"/>
            </a:solidFill>
          </a:endParaRPr>
        </a:p>
      </dgm:t>
    </dgm:pt>
    <dgm:pt modelId="{DCE5B959-68BE-4BB8-BCFD-0A153C48193B}" type="pres">
      <dgm:prSet presAssocID="{6830DB9D-F87C-4CB2-9DA9-890FAFEE0332}" presName="CompostProcess" presStyleCnt="0">
        <dgm:presLayoutVars>
          <dgm:dir/>
          <dgm:resizeHandles val="exact"/>
        </dgm:presLayoutVars>
      </dgm:prSet>
      <dgm:spPr/>
    </dgm:pt>
    <dgm:pt modelId="{9A5C4A6F-4935-40E1-B044-41E37CDBDA04}" type="pres">
      <dgm:prSet presAssocID="{6830DB9D-F87C-4CB2-9DA9-890FAFEE0332}" presName="arrow" presStyleLbl="bgShp" presStyleIdx="0" presStyleCnt="1"/>
      <dgm:spPr/>
    </dgm:pt>
    <dgm:pt modelId="{DC118FA9-9DE9-4787-B513-EE368ABB3459}" type="pres">
      <dgm:prSet presAssocID="{6830DB9D-F87C-4CB2-9DA9-890FAFEE0332}" presName="linearProcess" presStyleCnt="0"/>
      <dgm:spPr/>
    </dgm:pt>
    <dgm:pt modelId="{C27F3F5C-95D6-49C6-B973-42D4E44A479E}" type="pres">
      <dgm:prSet presAssocID="{58B5201F-FF39-4E0D-AE75-6EA553C20060}" presName="textNode" presStyleLbl="node1" presStyleIdx="0" presStyleCnt="5">
        <dgm:presLayoutVars>
          <dgm:bulletEnabled val="1"/>
        </dgm:presLayoutVars>
      </dgm:prSet>
      <dgm:spPr/>
    </dgm:pt>
    <dgm:pt modelId="{2B6303CE-9688-4690-910D-27A554930D1A}" type="pres">
      <dgm:prSet presAssocID="{89BD4ABF-64CF-4398-8265-93F6534E0EF1}" presName="sibTrans" presStyleCnt="0"/>
      <dgm:spPr/>
    </dgm:pt>
    <dgm:pt modelId="{958A5B4C-139D-422F-9ABF-76C5A74F18F2}" type="pres">
      <dgm:prSet presAssocID="{669C8B28-B3B2-4092-BEEC-FD71691C554D}" presName="textNode" presStyleLbl="node1" presStyleIdx="1" presStyleCnt="5">
        <dgm:presLayoutVars>
          <dgm:bulletEnabled val="1"/>
        </dgm:presLayoutVars>
      </dgm:prSet>
      <dgm:spPr/>
    </dgm:pt>
    <dgm:pt modelId="{AE99DC90-21F4-4CF6-8BCF-FD7628F0CE72}" type="pres">
      <dgm:prSet presAssocID="{04AE735D-829F-4E35-9AEA-E739F6ABFAFC}" presName="sibTrans" presStyleCnt="0"/>
      <dgm:spPr/>
    </dgm:pt>
    <dgm:pt modelId="{CAD99915-69B4-4A9D-B8A2-015832CA23C9}" type="pres">
      <dgm:prSet presAssocID="{F86AE3EF-564F-47DC-8235-DE00AF87B152}" presName="textNode" presStyleLbl="node1" presStyleIdx="2" presStyleCnt="5">
        <dgm:presLayoutVars>
          <dgm:bulletEnabled val="1"/>
        </dgm:presLayoutVars>
      </dgm:prSet>
      <dgm:spPr/>
    </dgm:pt>
    <dgm:pt modelId="{9EE738F4-C010-4A0D-B091-A0659364EF63}" type="pres">
      <dgm:prSet presAssocID="{8DC0BEDF-CA62-4533-9E5E-B3F4FBFC0602}" presName="sibTrans" presStyleCnt="0"/>
      <dgm:spPr/>
    </dgm:pt>
    <dgm:pt modelId="{2D29BEEC-9406-4380-984C-FEFEBCB7FD14}" type="pres">
      <dgm:prSet presAssocID="{7EF6783D-DB57-4247-B595-491616790A51}" presName="textNode" presStyleLbl="node1" presStyleIdx="3" presStyleCnt="5">
        <dgm:presLayoutVars>
          <dgm:bulletEnabled val="1"/>
        </dgm:presLayoutVars>
      </dgm:prSet>
      <dgm:spPr/>
    </dgm:pt>
    <dgm:pt modelId="{88641C2E-CFB1-43A1-923D-E7F74A92CD5A}" type="pres">
      <dgm:prSet presAssocID="{39F79BEC-C105-4E60-8975-5FCDD64A88D2}" presName="sibTrans" presStyleCnt="0"/>
      <dgm:spPr/>
    </dgm:pt>
    <dgm:pt modelId="{87C6FF03-72DE-406C-BC7F-411F17E6EE47}" type="pres">
      <dgm:prSet presAssocID="{D4E35109-44BF-4405-9FF0-5244F4F81B84}" presName="textNode" presStyleLbl="node1" presStyleIdx="4" presStyleCnt="5">
        <dgm:presLayoutVars>
          <dgm:bulletEnabled val="1"/>
        </dgm:presLayoutVars>
      </dgm:prSet>
      <dgm:spPr/>
    </dgm:pt>
  </dgm:ptLst>
  <dgm:cxnLst>
    <dgm:cxn modelId="{6ACCE300-2BA4-4319-ABA4-3CC46FB0393B}" type="presOf" srcId="{669C8B28-B3B2-4092-BEEC-FD71691C554D}" destId="{958A5B4C-139D-422F-9ABF-76C5A74F18F2}" srcOrd="0" destOrd="0" presId="urn:microsoft.com/office/officeart/2005/8/layout/hProcess9"/>
    <dgm:cxn modelId="{611B2A03-5FCB-4640-BC8E-C6BBF7A6BB62}" type="presOf" srcId="{D4E35109-44BF-4405-9FF0-5244F4F81B84}" destId="{87C6FF03-72DE-406C-BC7F-411F17E6EE47}" srcOrd="0" destOrd="0" presId="urn:microsoft.com/office/officeart/2005/8/layout/hProcess9"/>
    <dgm:cxn modelId="{77396436-A920-4612-8562-18D09B7972D2}" srcId="{6830DB9D-F87C-4CB2-9DA9-890FAFEE0332}" destId="{669C8B28-B3B2-4092-BEEC-FD71691C554D}" srcOrd="1" destOrd="0" parTransId="{54DCE7F7-C5BA-47B8-9E28-F468BD5FEC14}" sibTransId="{04AE735D-829F-4E35-9AEA-E739F6ABFAFC}"/>
    <dgm:cxn modelId="{E1DCE95C-1030-4FCC-B558-FB1DE3FAF2AA}" srcId="{6830DB9D-F87C-4CB2-9DA9-890FAFEE0332}" destId="{D4E35109-44BF-4405-9FF0-5244F4F81B84}" srcOrd="4" destOrd="0" parTransId="{F8914058-5140-4BBA-A39F-0A303B8C1B11}" sibTransId="{3C18CB18-154C-48F8-B0B9-790830B5DCFA}"/>
    <dgm:cxn modelId="{679A085F-089C-45CC-828D-21F3D642D121}" type="presOf" srcId="{58B5201F-FF39-4E0D-AE75-6EA553C20060}" destId="{C27F3F5C-95D6-49C6-B973-42D4E44A479E}" srcOrd="0" destOrd="0" presId="urn:microsoft.com/office/officeart/2005/8/layout/hProcess9"/>
    <dgm:cxn modelId="{52DE6765-6627-4B41-BEDC-1F7DB905EC7F}" type="presOf" srcId="{F86AE3EF-564F-47DC-8235-DE00AF87B152}" destId="{CAD99915-69B4-4A9D-B8A2-015832CA23C9}" srcOrd="0" destOrd="0" presId="urn:microsoft.com/office/officeart/2005/8/layout/hProcess9"/>
    <dgm:cxn modelId="{3E24F855-D191-4D6D-B3F1-13329AFD1BAB}" srcId="{6830DB9D-F87C-4CB2-9DA9-890FAFEE0332}" destId="{7EF6783D-DB57-4247-B595-491616790A51}" srcOrd="3" destOrd="0" parTransId="{71E8DCB9-4B51-40CE-AD68-D5C3C851A939}" sibTransId="{39F79BEC-C105-4E60-8975-5FCDD64A88D2}"/>
    <dgm:cxn modelId="{E8301982-03B4-4D3B-AEA3-C5DDCED0FE20}" type="presOf" srcId="{7EF6783D-DB57-4247-B595-491616790A51}" destId="{2D29BEEC-9406-4380-984C-FEFEBCB7FD14}" srcOrd="0" destOrd="0" presId="urn:microsoft.com/office/officeart/2005/8/layout/hProcess9"/>
    <dgm:cxn modelId="{987CF7D8-9BDC-4031-854C-2355E2739295}" srcId="{6830DB9D-F87C-4CB2-9DA9-890FAFEE0332}" destId="{58B5201F-FF39-4E0D-AE75-6EA553C20060}" srcOrd="0" destOrd="0" parTransId="{540BF9AD-92FB-450A-800E-69C770A313DA}" sibTransId="{89BD4ABF-64CF-4398-8265-93F6534E0EF1}"/>
    <dgm:cxn modelId="{5FB02AE1-5607-4715-B1F1-B5863080442C}" type="presOf" srcId="{6830DB9D-F87C-4CB2-9DA9-890FAFEE0332}" destId="{DCE5B959-68BE-4BB8-BCFD-0A153C48193B}" srcOrd="0" destOrd="0" presId="urn:microsoft.com/office/officeart/2005/8/layout/hProcess9"/>
    <dgm:cxn modelId="{5B192BFF-EF6C-4EEE-B502-D2519E6C293B}" srcId="{6830DB9D-F87C-4CB2-9DA9-890FAFEE0332}" destId="{F86AE3EF-564F-47DC-8235-DE00AF87B152}" srcOrd="2" destOrd="0" parTransId="{C32B59E8-0902-48FB-B395-628D1F78D754}" sibTransId="{8DC0BEDF-CA62-4533-9E5E-B3F4FBFC0602}"/>
    <dgm:cxn modelId="{06D2215C-08F2-4716-AE0E-E0B2F5A78762}" type="presParOf" srcId="{DCE5B959-68BE-4BB8-BCFD-0A153C48193B}" destId="{9A5C4A6F-4935-40E1-B044-41E37CDBDA04}" srcOrd="0" destOrd="0" presId="urn:microsoft.com/office/officeart/2005/8/layout/hProcess9"/>
    <dgm:cxn modelId="{5C57CFD7-31A5-4B85-906F-9314813E84E6}" type="presParOf" srcId="{DCE5B959-68BE-4BB8-BCFD-0A153C48193B}" destId="{DC118FA9-9DE9-4787-B513-EE368ABB3459}" srcOrd="1" destOrd="0" presId="urn:microsoft.com/office/officeart/2005/8/layout/hProcess9"/>
    <dgm:cxn modelId="{6F577A5F-4106-4BCD-B240-8FA40D142EB6}" type="presParOf" srcId="{DC118FA9-9DE9-4787-B513-EE368ABB3459}" destId="{C27F3F5C-95D6-49C6-B973-42D4E44A479E}" srcOrd="0" destOrd="0" presId="urn:microsoft.com/office/officeart/2005/8/layout/hProcess9"/>
    <dgm:cxn modelId="{6210AA34-6654-4D7E-858E-7FAE87FDD6FF}" type="presParOf" srcId="{DC118FA9-9DE9-4787-B513-EE368ABB3459}" destId="{2B6303CE-9688-4690-910D-27A554930D1A}" srcOrd="1" destOrd="0" presId="urn:microsoft.com/office/officeart/2005/8/layout/hProcess9"/>
    <dgm:cxn modelId="{FE0071E0-E278-4533-A45D-40D19AEFAC85}" type="presParOf" srcId="{DC118FA9-9DE9-4787-B513-EE368ABB3459}" destId="{958A5B4C-139D-422F-9ABF-76C5A74F18F2}" srcOrd="2" destOrd="0" presId="urn:microsoft.com/office/officeart/2005/8/layout/hProcess9"/>
    <dgm:cxn modelId="{AB1C99D6-192B-4545-A407-B6CA8620FAD2}" type="presParOf" srcId="{DC118FA9-9DE9-4787-B513-EE368ABB3459}" destId="{AE99DC90-21F4-4CF6-8BCF-FD7628F0CE72}" srcOrd="3" destOrd="0" presId="urn:microsoft.com/office/officeart/2005/8/layout/hProcess9"/>
    <dgm:cxn modelId="{FB288BA8-4364-451F-B34E-980394CDFA47}" type="presParOf" srcId="{DC118FA9-9DE9-4787-B513-EE368ABB3459}" destId="{CAD99915-69B4-4A9D-B8A2-015832CA23C9}" srcOrd="4" destOrd="0" presId="urn:microsoft.com/office/officeart/2005/8/layout/hProcess9"/>
    <dgm:cxn modelId="{9F769FEE-A03E-4C0E-824B-FC2D61FE5A6F}" type="presParOf" srcId="{DC118FA9-9DE9-4787-B513-EE368ABB3459}" destId="{9EE738F4-C010-4A0D-B091-A0659364EF63}" srcOrd="5" destOrd="0" presId="urn:microsoft.com/office/officeart/2005/8/layout/hProcess9"/>
    <dgm:cxn modelId="{BA9E6D84-1A52-417F-8665-94CF39EC07B4}" type="presParOf" srcId="{DC118FA9-9DE9-4787-B513-EE368ABB3459}" destId="{2D29BEEC-9406-4380-984C-FEFEBCB7FD14}" srcOrd="6" destOrd="0" presId="urn:microsoft.com/office/officeart/2005/8/layout/hProcess9"/>
    <dgm:cxn modelId="{CF0AA61A-59ED-4D98-A062-D6ED507CE342}" type="presParOf" srcId="{DC118FA9-9DE9-4787-B513-EE368ABB3459}" destId="{88641C2E-CFB1-43A1-923D-E7F74A92CD5A}" srcOrd="7" destOrd="0" presId="urn:microsoft.com/office/officeart/2005/8/layout/hProcess9"/>
    <dgm:cxn modelId="{8D919C9D-D4B1-41A1-A480-5613137DA23D}" type="presParOf" srcId="{DC118FA9-9DE9-4787-B513-EE368ABB3459}" destId="{87C6FF03-72DE-406C-BC7F-411F17E6EE47}"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0A726C-B06D-4CFF-8199-1AAD59EF59FA}">
      <dsp:nvSpPr>
        <dsp:cNvPr id="0" name=""/>
        <dsp:cNvSpPr/>
      </dsp:nvSpPr>
      <dsp:spPr>
        <a:xfrm>
          <a:off x="2011570" y="1393762"/>
          <a:ext cx="2281016" cy="1870006"/>
        </a:xfrm>
        <a:prstGeom prst="ellipse">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2800350">
            <a:lnSpc>
              <a:spcPct val="90000"/>
            </a:lnSpc>
            <a:spcBef>
              <a:spcPct val="0"/>
            </a:spcBef>
            <a:spcAft>
              <a:spcPct val="35000"/>
            </a:spcAft>
            <a:buNone/>
          </a:pPr>
          <a:endParaRPr lang="en-US" sz="6300" kern="1200" dirty="0"/>
        </a:p>
      </dsp:txBody>
      <dsp:txXfrm>
        <a:off x="2345617" y="1667618"/>
        <a:ext cx="1612922" cy="1322294"/>
      </dsp:txXfrm>
    </dsp:sp>
    <dsp:sp modelId="{A5252098-AFCC-4EA4-8D9F-4C1BE9F7B7FE}">
      <dsp:nvSpPr>
        <dsp:cNvPr id="0" name=""/>
        <dsp:cNvSpPr/>
      </dsp:nvSpPr>
      <dsp:spPr>
        <a:xfrm rot="16183983">
          <a:off x="2952890" y="1182484"/>
          <a:ext cx="387855" cy="34716"/>
        </a:xfrm>
        <a:custGeom>
          <a:avLst/>
          <a:gdLst/>
          <a:ahLst/>
          <a:cxnLst/>
          <a:rect l="0" t="0" r="0" b="0"/>
          <a:pathLst>
            <a:path>
              <a:moveTo>
                <a:pt x="0" y="17358"/>
              </a:moveTo>
              <a:lnTo>
                <a:pt x="387855" y="17358"/>
              </a:lnTo>
            </a:path>
          </a:pathLst>
        </a:custGeom>
        <a:noFill/>
        <a:ln w="12700" cap="flat" cmpd="sng" algn="ctr">
          <a:solidFill>
            <a:srgbClr val="99CA3C"/>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rot="10800000">
        <a:off x="3137122" y="1190146"/>
        <a:ext cx="19392" cy="19392"/>
      </dsp:txXfrm>
    </dsp:sp>
    <dsp:sp modelId="{3CFB07FB-A2F5-4340-B2B7-466613E5409F}">
      <dsp:nvSpPr>
        <dsp:cNvPr id="0" name=""/>
        <dsp:cNvSpPr/>
      </dsp:nvSpPr>
      <dsp:spPr>
        <a:xfrm>
          <a:off x="2046074" y="-56791"/>
          <a:ext cx="2194729" cy="1062710"/>
        </a:xfrm>
        <a:prstGeom prst="ellipse">
          <a:avLst/>
        </a:prstGeom>
        <a:noFill/>
        <a:ln w="12700" cap="flat" cmpd="sng" algn="ctr">
          <a:solidFill>
            <a:srgbClr val="99CA3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rgbClr val="231F20"/>
              </a:solidFill>
              <a:latin typeface="Arial" panose="020B0604020202020204" pitchFamily="34" charset="0"/>
              <a:cs typeface="Arial" panose="020B0604020202020204" pitchFamily="34" charset="0"/>
            </a:rPr>
            <a:t>Concentration problems and confusion</a:t>
          </a:r>
          <a:endParaRPr lang="en-US" sz="1600" kern="1200" dirty="0">
            <a:solidFill>
              <a:srgbClr val="231F20"/>
            </a:solidFill>
            <a:latin typeface="Arial" panose="020B0604020202020204" pitchFamily="34" charset="0"/>
            <a:cs typeface="Arial" panose="020B0604020202020204" pitchFamily="34" charset="0"/>
          </a:endParaRPr>
        </a:p>
      </dsp:txBody>
      <dsp:txXfrm>
        <a:off x="2367485" y="98839"/>
        <a:ext cx="1551907" cy="751450"/>
      </dsp:txXfrm>
    </dsp:sp>
    <dsp:sp modelId="{FC7076CF-6A7C-492F-A4CB-5748E667CAEE}">
      <dsp:nvSpPr>
        <dsp:cNvPr id="0" name=""/>
        <dsp:cNvSpPr/>
      </dsp:nvSpPr>
      <dsp:spPr>
        <a:xfrm rot="19556945">
          <a:off x="3959646" y="1479990"/>
          <a:ext cx="845394" cy="34716"/>
        </a:xfrm>
        <a:custGeom>
          <a:avLst/>
          <a:gdLst/>
          <a:ahLst/>
          <a:cxnLst/>
          <a:rect l="0" t="0" r="0" b="0"/>
          <a:pathLst>
            <a:path>
              <a:moveTo>
                <a:pt x="0" y="17358"/>
              </a:moveTo>
              <a:lnTo>
                <a:pt x="845394" y="17358"/>
              </a:lnTo>
            </a:path>
          </a:pathLst>
        </a:custGeom>
        <a:noFill/>
        <a:ln w="12700" cap="flat" cmpd="sng" algn="ctr">
          <a:solidFill>
            <a:srgbClr val="99CA3C"/>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361209" y="1476214"/>
        <a:ext cx="42269" cy="42269"/>
      </dsp:txXfrm>
    </dsp:sp>
    <dsp:sp modelId="{D873436B-3CAB-4871-8EAB-E18422F9E410}">
      <dsp:nvSpPr>
        <dsp:cNvPr id="0" name=""/>
        <dsp:cNvSpPr/>
      </dsp:nvSpPr>
      <dsp:spPr>
        <a:xfrm>
          <a:off x="4567098" y="176685"/>
          <a:ext cx="1554729" cy="1340924"/>
        </a:xfrm>
        <a:prstGeom prst="ellipse">
          <a:avLst/>
        </a:prstGeom>
        <a:noFill/>
        <a:ln w="12700" cap="flat" cmpd="sng" algn="ctr">
          <a:solidFill>
            <a:srgbClr val="99CA3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rgbClr val="231F20"/>
              </a:solidFill>
              <a:latin typeface="Arial" panose="020B0604020202020204" pitchFamily="34" charset="0"/>
              <a:cs typeface="Arial" panose="020B0604020202020204" pitchFamily="34" charset="0"/>
            </a:rPr>
            <a:t>Long- and short-term memory loss</a:t>
          </a:r>
          <a:endParaRPr lang="en-US" sz="1600" kern="1200" dirty="0">
            <a:solidFill>
              <a:srgbClr val="231F20"/>
            </a:solidFill>
            <a:latin typeface="Arial" panose="020B0604020202020204" pitchFamily="34" charset="0"/>
            <a:cs typeface="Arial" panose="020B0604020202020204" pitchFamily="34" charset="0"/>
          </a:endParaRPr>
        </a:p>
      </dsp:txBody>
      <dsp:txXfrm>
        <a:off x="4794783" y="373059"/>
        <a:ext cx="1099359" cy="948176"/>
      </dsp:txXfrm>
    </dsp:sp>
    <dsp:sp modelId="{0983DC23-8704-40D7-9BF2-69C738511A4C}">
      <dsp:nvSpPr>
        <dsp:cNvPr id="0" name=""/>
        <dsp:cNvSpPr/>
      </dsp:nvSpPr>
      <dsp:spPr>
        <a:xfrm rot="1391672">
          <a:off x="4145231" y="2830371"/>
          <a:ext cx="436003" cy="34716"/>
        </a:xfrm>
        <a:custGeom>
          <a:avLst/>
          <a:gdLst/>
          <a:ahLst/>
          <a:cxnLst/>
          <a:rect l="0" t="0" r="0" b="0"/>
          <a:pathLst>
            <a:path>
              <a:moveTo>
                <a:pt x="0" y="17358"/>
              </a:moveTo>
              <a:lnTo>
                <a:pt x="436003" y="17358"/>
              </a:lnTo>
            </a:path>
          </a:pathLst>
        </a:custGeom>
        <a:noFill/>
        <a:ln w="12700" cap="flat" cmpd="sng" algn="ctr">
          <a:solidFill>
            <a:srgbClr val="99CA3C"/>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352333" y="2836830"/>
        <a:ext cx="21800" cy="21800"/>
      </dsp:txXfrm>
    </dsp:sp>
    <dsp:sp modelId="{D3E785E5-2DA8-4769-ABF0-208698435232}">
      <dsp:nvSpPr>
        <dsp:cNvPr id="0" name=""/>
        <dsp:cNvSpPr/>
      </dsp:nvSpPr>
      <dsp:spPr>
        <a:xfrm>
          <a:off x="4490422" y="2483279"/>
          <a:ext cx="1631405" cy="1536936"/>
        </a:xfrm>
        <a:prstGeom prst="ellipse">
          <a:avLst/>
        </a:prstGeom>
        <a:noFill/>
        <a:ln w="12700" cap="flat" cmpd="sng" algn="ctr">
          <a:solidFill>
            <a:srgbClr val="99CA3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rgbClr val="231F20"/>
              </a:solidFill>
              <a:latin typeface="Arial" panose="020B0604020202020204" pitchFamily="34" charset="0"/>
              <a:cs typeface="Arial" panose="020B0604020202020204" pitchFamily="34" charset="0"/>
            </a:rPr>
            <a:t>Fatigue and shortness of breath</a:t>
          </a:r>
          <a:endParaRPr lang="en-US" sz="1600" kern="1200" dirty="0">
            <a:solidFill>
              <a:srgbClr val="231F20"/>
            </a:solidFill>
            <a:latin typeface="Arial" panose="020B0604020202020204" pitchFamily="34" charset="0"/>
            <a:cs typeface="Arial" panose="020B0604020202020204" pitchFamily="34" charset="0"/>
          </a:endParaRPr>
        </a:p>
      </dsp:txBody>
      <dsp:txXfrm>
        <a:off x="4729336" y="2708358"/>
        <a:ext cx="1153577" cy="1086778"/>
      </dsp:txXfrm>
    </dsp:sp>
    <dsp:sp modelId="{1E38C490-3CCF-451F-928E-7806258514B4}">
      <dsp:nvSpPr>
        <dsp:cNvPr id="0" name=""/>
        <dsp:cNvSpPr/>
      </dsp:nvSpPr>
      <dsp:spPr>
        <a:xfrm rot="9328355">
          <a:off x="2004940" y="2798869"/>
          <a:ext cx="157710" cy="34716"/>
        </a:xfrm>
        <a:custGeom>
          <a:avLst/>
          <a:gdLst/>
          <a:ahLst/>
          <a:cxnLst/>
          <a:rect l="0" t="0" r="0" b="0"/>
          <a:pathLst>
            <a:path>
              <a:moveTo>
                <a:pt x="0" y="17358"/>
              </a:moveTo>
              <a:lnTo>
                <a:pt x="157710" y="17358"/>
              </a:lnTo>
            </a:path>
          </a:pathLst>
        </a:custGeom>
        <a:noFill/>
        <a:ln w="12700" cap="flat" cmpd="sng" algn="ctr">
          <a:solidFill>
            <a:srgbClr val="99CA3C"/>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rot="10800000">
        <a:off x="2079852" y="2812284"/>
        <a:ext cx="7885" cy="7885"/>
      </dsp:txXfrm>
    </dsp:sp>
    <dsp:sp modelId="{8631D4F5-31F0-4D48-8AB5-54E380CBF2E0}">
      <dsp:nvSpPr>
        <dsp:cNvPr id="0" name=""/>
        <dsp:cNvSpPr/>
      </dsp:nvSpPr>
      <dsp:spPr>
        <a:xfrm>
          <a:off x="75407" y="2514562"/>
          <a:ext cx="2107875" cy="1474369"/>
        </a:xfrm>
        <a:prstGeom prst="ellipse">
          <a:avLst/>
        </a:prstGeom>
        <a:noFill/>
        <a:ln w="12700" cap="flat" cmpd="sng" algn="ctr">
          <a:solidFill>
            <a:srgbClr val="99CA3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rgbClr val="231F20"/>
              </a:solidFill>
              <a:latin typeface="Arial" panose="020B0604020202020204" pitchFamily="34" charset="0"/>
              <a:cs typeface="Arial" panose="020B0604020202020204" pitchFamily="34" charset="0"/>
            </a:rPr>
            <a:t>Neuromuscular symptoms; joint pain and muscle weakness</a:t>
          </a:r>
          <a:endParaRPr lang="en-US" sz="1600" kern="1200" dirty="0">
            <a:solidFill>
              <a:srgbClr val="231F20"/>
            </a:solidFill>
            <a:latin typeface="Arial" panose="020B0604020202020204" pitchFamily="34" charset="0"/>
            <a:cs typeface="Arial" panose="020B0604020202020204" pitchFamily="34" charset="0"/>
          </a:endParaRPr>
        </a:p>
      </dsp:txBody>
      <dsp:txXfrm>
        <a:off x="384098" y="2730478"/>
        <a:ext cx="1490493" cy="1042537"/>
      </dsp:txXfrm>
    </dsp:sp>
    <dsp:sp modelId="{8B4C41DF-BAE7-491E-B58C-E965B7FA6A9A}">
      <dsp:nvSpPr>
        <dsp:cNvPr id="0" name=""/>
        <dsp:cNvSpPr/>
      </dsp:nvSpPr>
      <dsp:spPr>
        <a:xfrm rot="12767823">
          <a:off x="1421407" y="1488170"/>
          <a:ext cx="906226" cy="34716"/>
        </a:xfrm>
        <a:custGeom>
          <a:avLst/>
          <a:gdLst/>
          <a:ahLst/>
          <a:cxnLst/>
          <a:rect l="0" t="0" r="0" b="0"/>
          <a:pathLst>
            <a:path>
              <a:moveTo>
                <a:pt x="0" y="17358"/>
              </a:moveTo>
              <a:lnTo>
                <a:pt x="906226" y="17358"/>
              </a:lnTo>
            </a:path>
          </a:pathLst>
        </a:custGeom>
        <a:noFill/>
        <a:ln w="12700" cap="flat" cmpd="sng" algn="ctr">
          <a:solidFill>
            <a:srgbClr val="99CA3C"/>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rot="10800000">
        <a:off x="1851865" y="1482873"/>
        <a:ext cx="45311" cy="45311"/>
      </dsp:txXfrm>
    </dsp:sp>
    <dsp:sp modelId="{494FC471-AF5B-42ED-97AC-32C87F19EEDA}">
      <dsp:nvSpPr>
        <dsp:cNvPr id="0" name=""/>
        <dsp:cNvSpPr/>
      </dsp:nvSpPr>
      <dsp:spPr>
        <a:xfrm>
          <a:off x="65591" y="136082"/>
          <a:ext cx="1574400" cy="1422122"/>
        </a:xfrm>
        <a:prstGeom prst="ellipse">
          <a:avLst/>
        </a:prstGeom>
        <a:noFill/>
        <a:ln w="12700" cap="flat" cmpd="sng" algn="ctr">
          <a:solidFill>
            <a:srgbClr val="99CA3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rgbClr val="231F20"/>
              </a:solidFill>
              <a:latin typeface="Arial" panose="020B0604020202020204" pitchFamily="34" charset="0"/>
              <a:cs typeface="Arial" panose="020B0604020202020204" pitchFamily="34" charset="0"/>
            </a:rPr>
            <a:t>Potential onset of asthma</a:t>
          </a:r>
        </a:p>
      </dsp:txBody>
      <dsp:txXfrm>
        <a:off x="296157" y="344347"/>
        <a:ext cx="1113268" cy="10055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7A526E-B458-4DFB-A567-CDC80EF43CEF}">
      <dsp:nvSpPr>
        <dsp:cNvPr id="0" name=""/>
        <dsp:cNvSpPr/>
      </dsp:nvSpPr>
      <dsp:spPr>
        <a:xfrm>
          <a:off x="5291" y="1030983"/>
          <a:ext cx="1640490" cy="2241575"/>
        </a:xfrm>
        <a:prstGeom prst="roundRect">
          <a:avLst>
            <a:gd name="adj" fmla="val 10000"/>
          </a:avLst>
        </a:prstGeom>
        <a:noFill/>
        <a:ln w="12700" cap="flat" cmpd="sng" algn="ctr">
          <a:solidFill>
            <a:srgbClr val="99CA3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u="none" kern="1200" dirty="0">
              <a:solidFill>
                <a:srgbClr val="231F20"/>
              </a:solidFill>
              <a:latin typeface="Arial" panose="020B0604020202020204" pitchFamily="34" charset="0"/>
              <a:cs typeface="Arial" panose="020B0604020202020204" pitchFamily="34" charset="0"/>
            </a:rPr>
            <a:t>Presence of Legionella</a:t>
          </a:r>
        </a:p>
        <a:p>
          <a:pPr marL="0" lvl="0" indent="0" algn="ctr" defTabSz="711200">
            <a:lnSpc>
              <a:spcPct val="90000"/>
            </a:lnSpc>
            <a:spcBef>
              <a:spcPct val="0"/>
            </a:spcBef>
            <a:spcAft>
              <a:spcPct val="35000"/>
            </a:spcAft>
            <a:buNone/>
          </a:pPr>
          <a:r>
            <a:rPr lang="en-GB" sz="1600" kern="1200" dirty="0">
              <a:solidFill>
                <a:srgbClr val="231F20"/>
              </a:solidFill>
              <a:latin typeface="Arial" panose="020B0604020202020204" pitchFamily="34" charset="0"/>
              <a:cs typeface="Arial" panose="020B0604020202020204" pitchFamily="34" charset="0"/>
            </a:rPr>
            <a:t>Legionella bacteria present in the water source</a:t>
          </a:r>
          <a:r>
            <a:rPr lang="en-GB" sz="1600" u="sng" kern="1200" dirty="0">
              <a:solidFill>
                <a:srgbClr val="231F20"/>
              </a:solidFill>
              <a:latin typeface="Arial" panose="020B0604020202020204" pitchFamily="34" charset="0"/>
              <a:cs typeface="Arial" panose="020B0604020202020204" pitchFamily="34" charset="0"/>
            </a:rPr>
            <a:t> </a:t>
          </a:r>
          <a:endParaRPr lang="en-GB" sz="1600" kern="1200" dirty="0">
            <a:solidFill>
              <a:srgbClr val="231F20"/>
            </a:solidFill>
          </a:endParaRPr>
        </a:p>
      </dsp:txBody>
      <dsp:txXfrm>
        <a:off x="53339" y="1079031"/>
        <a:ext cx="1544394" cy="2145479"/>
      </dsp:txXfrm>
    </dsp:sp>
    <dsp:sp modelId="{1E0F8C0B-D8DC-482C-A325-BB9EC828046F}">
      <dsp:nvSpPr>
        <dsp:cNvPr id="0" name=""/>
        <dsp:cNvSpPr/>
      </dsp:nvSpPr>
      <dsp:spPr>
        <a:xfrm>
          <a:off x="1809830" y="1948350"/>
          <a:ext cx="347783" cy="406841"/>
        </a:xfrm>
        <a:prstGeom prst="rightArrow">
          <a:avLst>
            <a:gd name="adj1" fmla="val 60000"/>
            <a:gd name="adj2" fmla="val 50000"/>
          </a:avLst>
        </a:prstGeom>
        <a:solidFill>
          <a:srgbClr val="99CA3C"/>
        </a:solidFill>
        <a:ln>
          <a:solidFill>
            <a:srgbClr val="99CA3C"/>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a:off x="1809830" y="2029718"/>
        <a:ext cx="243448" cy="244105"/>
      </dsp:txXfrm>
    </dsp:sp>
    <dsp:sp modelId="{0B6C234D-136D-41FD-80E2-357540BF16A4}">
      <dsp:nvSpPr>
        <dsp:cNvPr id="0" name=""/>
        <dsp:cNvSpPr/>
      </dsp:nvSpPr>
      <dsp:spPr>
        <a:xfrm>
          <a:off x="2301977" y="1030983"/>
          <a:ext cx="1640490" cy="2241575"/>
        </a:xfrm>
        <a:prstGeom prst="roundRect">
          <a:avLst>
            <a:gd name="adj" fmla="val 10000"/>
          </a:avLst>
        </a:prstGeom>
        <a:noFill/>
        <a:ln w="12700" cap="flat" cmpd="sng" algn="ctr">
          <a:solidFill>
            <a:srgbClr val="99CA3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n-GB" sz="1600" b="1" u="none" kern="1200" dirty="0">
              <a:solidFill>
                <a:srgbClr val="231F20"/>
              </a:solidFill>
              <a:latin typeface="Arial" panose="020B0604020202020204" pitchFamily="34" charset="0"/>
              <a:cs typeface="Arial" panose="020B0604020202020204" pitchFamily="34" charset="0"/>
            </a:rPr>
            <a:t>Multiplication</a:t>
          </a:r>
        </a:p>
        <a:p>
          <a:pPr marL="0" lvl="0" indent="0" algn="ctr" defTabSz="711200">
            <a:lnSpc>
              <a:spcPct val="90000"/>
            </a:lnSpc>
            <a:spcBef>
              <a:spcPct val="0"/>
            </a:spcBef>
            <a:spcAft>
              <a:spcPct val="35000"/>
            </a:spcAft>
            <a:buFont typeface="Arial" panose="020B0604020202020204" pitchFamily="34" charset="0"/>
            <a:buNone/>
          </a:pPr>
          <a:r>
            <a:rPr lang="en-GB" sz="1600" kern="1200" dirty="0">
              <a:solidFill>
                <a:srgbClr val="231F20"/>
              </a:solidFill>
              <a:latin typeface="Arial" panose="020B0604020202020204" pitchFamily="34" charset="0"/>
              <a:cs typeface="Arial" panose="020B0604020202020204" pitchFamily="34" charset="0"/>
            </a:rPr>
            <a:t>Legionella is allowed to grow because of:</a:t>
          </a:r>
        </a:p>
        <a:p>
          <a:pPr marL="0" lvl="0" indent="0" algn="ctr" defTabSz="711200">
            <a:lnSpc>
              <a:spcPct val="90000"/>
            </a:lnSpc>
            <a:spcBef>
              <a:spcPct val="0"/>
            </a:spcBef>
            <a:spcAft>
              <a:spcPct val="35000"/>
            </a:spcAft>
            <a:buFont typeface="Arial" panose="020B0604020202020204" pitchFamily="34" charset="0"/>
            <a:buNone/>
          </a:pPr>
          <a:r>
            <a:rPr lang="en-GB" sz="1600" kern="1200" dirty="0">
              <a:solidFill>
                <a:srgbClr val="231F20"/>
              </a:solidFill>
              <a:latin typeface="Arial" panose="020B0604020202020204" pitchFamily="34" charset="0"/>
              <a:cs typeface="Arial" panose="020B0604020202020204" pitchFamily="34" charset="0"/>
            </a:rPr>
            <a:t>- A food source</a:t>
          </a:r>
        </a:p>
        <a:p>
          <a:pPr marL="0" lvl="0" indent="0" algn="ctr" defTabSz="711200">
            <a:lnSpc>
              <a:spcPct val="90000"/>
            </a:lnSpc>
            <a:spcBef>
              <a:spcPct val="0"/>
            </a:spcBef>
            <a:spcAft>
              <a:spcPct val="35000"/>
            </a:spcAft>
            <a:buFont typeface="Arial" panose="020B0604020202020204" pitchFamily="34" charset="0"/>
            <a:buNone/>
          </a:pPr>
          <a:r>
            <a:rPr lang="en-GB" sz="1600" kern="1200" dirty="0">
              <a:solidFill>
                <a:srgbClr val="231F20"/>
              </a:solidFill>
              <a:latin typeface="Arial" panose="020B0604020202020204" pitchFamily="34" charset="0"/>
              <a:cs typeface="Arial" panose="020B0604020202020204" pitchFamily="34" charset="0"/>
            </a:rPr>
            <a:t>- Stagnation</a:t>
          </a:r>
        </a:p>
        <a:p>
          <a:pPr marL="0" lvl="0" indent="0" algn="ctr" defTabSz="711200">
            <a:lnSpc>
              <a:spcPct val="90000"/>
            </a:lnSpc>
            <a:spcBef>
              <a:spcPct val="0"/>
            </a:spcBef>
            <a:spcAft>
              <a:spcPct val="35000"/>
            </a:spcAft>
            <a:buFont typeface="Arial" panose="020B0604020202020204" pitchFamily="34" charset="0"/>
            <a:buNone/>
          </a:pPr>
          <a:r>
            <a:rPr lang="en-GB" sz="1600" kern="1200" dirty="0">
              <a:solidFill>
                <a:srgbClr val="231F20"/>
              </a:solidFill>
              <a:latin typeface="Arial" panose="020B0604020202020204" pitchFamily="34" charset="0"/>
              <a:cs typeface="Arial" panose="020B0604020202020204" pitchFamily="34" charset="0"/>
            </a:rPr>
            <a:t>- Poor temperatures</a:t>
          </a:r>
          <a:endParaRPr lang="en-GB" sz="1600" kern="1200" dirty="0">
            <a:solidFill>
              <a:srgbClr val="231F20"/>
            </a:solidFill>
          </a:endParaRPr>
        </a:p>
      </dsp:txBody>
      <dsp:txXfrm>
        <a:off x="2350025" y="1079031"/>
        <a:ext cx="1544394" cy="2145479"/>
      </dsp:txXfrm>
    </dsp:sp>
    <dsp:sp modelId="{D8E3F433-BB53-4933-B4AC-2F76F5ECD1F1}">
      <dsp:nvSpPr>
        <dsp:cNvPr id="0" name=""/>
        <dsp:cNvSpPr/>
      </dsp:nvSpPr>
      <dsp:spPr>
        <a:xfrm>
          <a:off x="4106516" y="1948350"/>
          <a:ext cx="347783" cy="406841"/>
        </a:xfrm>
        <a:prstGeom prst="rightArrow">
          <a:avLst>
            <a:gd name="adj1" fmla="val 60000"/>
            <a:gd name="adj2" fmla="val 50000"/>
          </a:avLst>
        </a:prstGeom>
        <a:solidFill>
          <a:srgbClr val="99CA3C"/>
        </a:solidFill>
        <a:ln>
          <a:solidFill>
            <a:srgbClr val="99CA3C"/>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a:off x="4106516" y="2029718"/>
        <a:ext cx="243448" cy="244105"/>
      </dsp:txXfrm>
    </dsp:sp>
    <dsp:sp modelId="{3A7ECAD5-FF34-4A92-932D-5E63620A5340}">
      <dsp:nvSpPr>
        <dsp:cNvPr id="0" name=""/>
        <dsp:cNvSpPr/>
      </dsp:nvSpPr>
      <dsp:spPr>
        <a:xfrm>
          <a:off x="4598663" y="1030983"/>
          <a:ext cx="1640490" cy="2241575"/>
        </a:xfrm>
        <a:prstGeom prst="roundRect">
          <a:avLst>
            <a:gd name="adj" fmla="val 10000"/>
          </a:avLst>
        </a:prstGeom>
        <a:noFill/>
        <a:ln w="12700" cap="flat" cmpd="sng" algn="ctr">
          <a:solidFill>
            <a:srgbClr val="99CA3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u="none" kern="1200" dirty="0">
              <a:solidFill>
                <a:srgbClr val="231F20"/>
              </a:solidFill>
              <a:latin typeface="Arial" panose="020B0604020202020204" pitchFamily="34" charset="0"/>
              <a:cs typeface="Arial" panose="020B0604020202020204" pitchFamily="34" charset="0"/>
            </a:rPr>
            <a:t>Transmission</a:t>
          </a:r>
        </a:p>
        <a:p>
          <a:pPr marL="0" lvl="0" indent="0" algn="ctr" defTabSz="711200">
            <a:lnSpc>
              <a:spcPct val="90000"/>
            </a:lnSpc>
            <a:spcBef>
              <a:spcPct val="0"/>
            </a:spcBef>
            <a:spcAft>
              <a:spcPct val="35000"/>
            </a:spcAft>
            <a:buNone/>
          </a:pPr>
          <a:r>
            <a:rPr lang="en-GB" sz="1600" kern="1200" dirty="0">
              <a:solidFill>
                <a:srgbClr val="231F20"/>
              </a:solidFill>
              <a:latin typeface="Arial" panose="020B0604020202020204" pitchFamily="34" charset="0"/>
              <a:cs typeface="Arial" panose="020B0604020202020204" pitchFamily="34" charset="0"/>
            </a:rPr>
            <a:t>The contaminated water can be spread by an aerosol (water droplets) from a shower etc.</a:t>
          </a:r>
          <a:endParaRPr lang="en-GB" sz="1600" kern="1200" dirty="0">
            <a:solidFill>
              <a:srgbClr val="231F20"/>
            </a:solidFill>
          </a:endParaRPr>
        </a:p>
      </dsp:txBody>
      <dsp:txXfrm>
        <a:off x="4646711" y="1079031"/>
        <a:ext cx="1544394" cy="2145479"/>
      </dsp:txXfrm>
    </dsp:sp>
    <dsp:sp modelId="{389E1282-C349-4A46-A9E8-2366A34D284F}">
      <dsp:nvSpPr>
        <dsp:cNvPr id="0" name=""/>
        <dsp:cNvSpPr/>
      </dsp:nvSpPr>
      <dsp:spPr>
        <a:xfrm>
          <a:off x="6403203" y="1948350"/>
          <a:ext cx="347783" cy="406841"/>
        </a:xfrm>
        <a:prstGeom prst="rightArrow">
          <a:avLst>
            <a:gd name="adj1" fmla="val 60000"/>
            <a:gd name="adj2" fmla="val 50000"/>
          </a:avLst>
        </a:prstGeom>
        <a:solidFill>
          <a:srgbClr val="99CA3C"/>
        </a:solidFill>
        <a:ln>
          <a:solidFill>
            <a:srgbClr val="99CA3C"/>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a:off x="6403203" y="2029718"/>
        <a:ext cx="243448" cy="244105"/>
      </dsp:txXfrm>
    </dsp:sp>
    <dsp:sp modelId="{AD9C5C37-A958-482B-AB77-612D012C1CA1}">
      <dsp:nvSpPr>
        <dsp:cNvPr id="0" name=""/>
        <dsp:cNvSpPr/>
      </dsp:nvSpPr>
      <dsp:spPr>
        <a:xfrm>
          <a:off x="6895350" y="1030983"/>
          <a:ext cx="1640490" cy="2241575"/>
        </a:xfrm>
        <a:prstGeom prst="roundRect">
          <a:avLst>
            <a:gd name="adj" fmla="val 10000"/>
          </a:avLst>
        </a:prstGeom>
        <a:noFill/>
        <a:ln w="12700" cap="flat" cmpd="sng" algn="ctr">
          <a:solidFill>
            <a:srgbClr val="99CA3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n-GB" sz="1600" b="1" u="none" kern="1200" dirty="0">
              <a:solidFill>
                <a:srgbClr val="231F20"/>
              </a:solidFill>
              <a:latin typeface="Arial" panose="020B0604020202020204" pitchFamily="34" charset="0"/>
              <a:cs typeface="Arial" panose="020B0604020202020204" pitchFamily="34" charset="0"/>
            </a:rPr>
            <a:t>Exposure</a:t>
          </a:r>
        </a:p>
        <a:p>
          <a:pPr marL="0" lvl="0" indent="0" algn="ctr" defTabSz="711200">
            <a:lnSpc>
              <a:spcPct val="90000"/>
            </a:lnSpc>
            <a:spcBef>
              <a:spcPct val="0"/>
            </a:spcBef>
            <a:spcAft>
              <a:spcPct val="35000"/>
            </a:spcAft>
            <a:buFont typeface="Arial" panose="020B0604020202020204" pitchFamily="34" charset="0"/>
            <a:buNone/>
          </a:pPr>
          <a:r>
            <a:rPr lang="en-GB" sz="1600" kern="1200" dirty="0">
              <a:solidFill>
                <a:srgbClr val="231F20"/>
              </a:solidFill>
              <a:latin typeface="Arial" panose="020B0604020202020204" pitchFamily="34" charset="0"/>
              <a:cs typeface="Arial" panose="020B0604020202020204" pitchFamily="34" charset="0"/>
            </a:rPr>
            <a:t>A person coming into contact with the contaminated aerosol</a:t>
          </a:r>
          <a:endParaRPr lang="en-GB" sz="1600" kern="1200" dirty="0">
            <a:solidFill>
              <a:srgbClr val="231F20"/>
            </a:solidFill>
          </a:endParaRPr>
        </a:p>
      </dsp:txBody>
      <dsp:txXfrm>
        <a:off x="6943398" y="1079031"/>
        <a:ext cx="1544394" cy="2145479"/>
      </dsp:txXfrm>
    </dsp:sp>
    <dsp:sp modelId="{3D9A5D5A-9D8E-4C0B-863A-85FCD20579AB}">
      <dsp:nvSpPr>
        <dsp:cNvPr id="0" name=""/>
        <dsp:cNvSpPr/>
      </dsp:nvSpPr>
      <dsp:spPr>
        <a:xfrm>
          <a:off x="8699889" y="1948350"/>
          <a:ext cx="347783" cy="406841"/>
        </a:xfrm>
        <a:prstGeom prst="rightArrow">
          <a:avLst>
            <a:gd name="adj1" fmla="val 60000"/>
            <a:gd name="adj2" fmla="val 50000"/>
          </a:avLst>
        </a:prstGeom>
        <a:solidFill>
          <a:srgbClr val="99CA3C"/>
        </a:solidFill>
        <a:ln>
          <a:solidFill>
            <a:srgbClr val="99CA3C"/>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GB" sz="1300" kern="1200"/>
        </a:p>
      </dsp:txBody>
      <dsp:txXfrm>
        <a:off x="8699889" y="2029718"/>
        <a:ext cx="243448" cy="244105"/>
      </dsp:txXfrm>
    </dsp:sp>
    <dsp:sp modelId="{1AD45D60-4D15-405F-B5C1-EC40B74CE653}">
      <dsp:nvSpPr>
        <dsp:cNvPr id="0" name=""/>
        <dsp:cNvSpPr/>
      </dsp:nvSpPr>
      <dsp:spPr>
        <a:xfrm>
          <a:off x="9192036" y="1030983"/>
          <a:ext cx="1640490" cy="2241575"/>
        </a:xfrm>
        <a:prstGeom prst="roundRect">
          <a:avLst>
            <a:gd name="adj" fmla="val 10000"/>
          </a:avLst>
        </a:prstGeom>
        <a:noFill/>
        <a:ln w="12700" cap="flat" cmpd="sng" algn="ctr">
          <a:solidFill>
            <a:srgbClr val="99CA3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u="none" kern="1200" dirty="0">
              <a:solidFill>
                <a:srgbClr val="231F20"/>
              </a:solidFill>
              <a:latin typeface="Arial" panose="020B0604020202020204" pitchFamily="34" charset="0"/>
              <a:cs typeface="Arial" panose="020B0604020202020204" pitchFamily="34" charset="0"/>
            </a:rPr>
            <a:t>Susceptibility</a:t>
          </a:r>
        </a:p>
        <a:p>
          <a:pPr marL="0" lvl="0" indent="0" algn="ctr" defTabSz="711200">
            <a:lnSpc>
              <a:spcPct val="90000"/>
            </a:lnSpc>
            <a:spcBef>
              <a:spcPct val="0"/>
            </a:spcBef>
            <a:spcAft>
              <a:spcPct val="35000"/>
            </a:spcAft>
            <a:buNone/>
          </a:pPr>
          <a:r>
            <a:rPr lang="en-GB" sz="1600" kern="1200" dirty="0">
              <a:solidFill>
                <a:srgbClr val="231F20"/>
              </a:solidFill>
              <a:latin typeface="Arial" panose="020B0604020202020204" pitchFamily="34" charset="0"/>
              <a:cs typeface="Arial" panose="020B0604020202020204" pitchFamily="34" charset="0"/>
            </a:rPr>
            <a:t>The person exposed being susceptible to infection</a:t>
          </a:r>
          <a:endParaRPr lang="en-GB" sz="1600" kern="1200" dirty="0">
            <a:solidFill>
              <a:srgbClr val="231F20"/>
            </a:solidFill>
          </a:endParaRPr>
        </a:p>
      </dsp:txBody>
      <dsp:txXfrm>
        <a:off x="9240084" y="1079031"/>
        <a:ext cx="1544394" cy="21454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5C4A6F-4935-40E1-B044-41E37CDBDA04}">
      <dsp:nvSpPr>
        <dsp:cNvPr id="0" name=""/>
        <dsp:cNvSpPr/>
      </dsp:nvSpPr>
      <dsp:spPr>
        <a:xfrm>
          <a:off x="831602" y="0"/>
          <a:ext cx="9424834" cy="4261281"/>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7F3F5C-95D6-49C6-B973-42D4E44A479E}">
      <dsp:nvSpPr>
        <dsp:cNvPr id="0" name=""/>
        <dsp:cNvSpPr/>
      </dsp:nvSpPr>
      <dsp:spPr>
        <a:xfrm>
          <a:off x="4872" y="1278384"/>
          <a:ext cx="2130441" cy="1704512"/>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i="0" kern="1200" dirty="0">
              <a:solidFill>
                <a:srgbClr val="231F20"/>
              </a:solidFill>
              <a:latin typeface="Arial" panose="020B0604020202020204" pitchFamily="34" charset="0"/>
              <a:cs typeface="Arial" panose="020B0604020202020204" pitchFamily="34" charset="0"/>
            </a:rPr>
            <a:t>Nutrients - food source e.g., scale, sediment and corrosion</a:t>
          </a:r>
          <a:endParaRPr lang="en-GB" sz="1500" kern="1200" dirty="0">
            <a:solidFill>
              <a:srgbClr val="231F20"/>
            </a:solidFill>
          </a:endParaRPr>
        </a:p>
      </dsp:txBody>
      <dsp:txXfrm>
        <a:off x="88079" y="1361591"/>
        <a:ext cx="1964027" cy="1538098"/>
      </dsp:txXfrm>
    </dsp:sp>
    <dsp:sp modelId="{958A5B4C-139D-422F-9ABF-76C5A74F18F2}">
      <dsp:nvSpPr>
        <dsp:cNvPr id="0" name=""/>
        <dsp:cNvSpPr/>
      </dsp:nvSpPr>
      <dsp:spPr>
        <a:xfrm>
          <a:off x="2241836" y="1278384"/>
          <a:ext cx="2130441" cy="1704512"/>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0" kern="1200" dirty="0">
              <a:solidFill>
                <a:srgbClr val="231F20"/>
              </a:solidFill>
              <a:latin typeface="Arial" panose="020B0604020202020204" pitchFamily="34" charset="0"/>
              <a:cs typeface="Arial" panose="020B0604020202020204" pitchFamily="34" charset="0"/>
            </a:rPr>
            <a:t>Temperature - </a:t>
          </a:r>
          <a:r>
            <a:rPr lang="en-GB" sz="1500" b="0" i="0" kern="1200" dirty="0">
              <a:solidFill>
                <a:srgbClr val="231F20"/>
              </a:solidFill>
              <a:latin typeface="Arial" panose="020B0604020202020204" pitchFamily="34" charset="0"/>
              <a:cs typeface="Arial" panose="020B0604020202020204" pitchFamily="34" charset="0"/>
            </a:rPr>
            <a:t>between 20-45°C is ideal for growth and reproduction</a:t>
          </a:r>
          <a:endParaRPr lang="en-GB" sz="1500" kern="1200" dirty="0">
            <a:solidFill>
              <a:srgbClr val="231F20"/>
            </a:solidFill>
          </a:endParaRPr>
        </a:p>
      </dsp:txBody>
      <dsp:txXfrm>
        <a:off x="2325043" y="1361591"/>
        <a:ext cx="1964027" cy="1538098"/>
      </dsp:txXfrm>
    </dsp:sp>
    <dsp:sp modelId="{CAD99915-69B4-4A9D-B8A2-015832CA23C9}">
      <dsp:nvSpPr>
        <dsp:cNvPr id="0" name=""/>
        <dsp:cNvSpPr/>
      </dsp:nvSpPr>
      <dsp:spPr>
        <a:xfrm>
          <a:off x="4478799" y="1278384"/>
          <a:ext cx="2130441" cy="1704512"/>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0" kern="1200" dirty="0">
              <a:solidFill>
                <a:srgbClr val="231F20"/>
              </a:solidFill>
              <a:latin typeface="Arial" panose="020B0604020202020204" pitchFamily="34" charset="0"/>
              <a:cs typeface="Arial" panose="020B0604020202020204" pitchFamily="34" charset="0"/>
            </a:rPr>
            <a:t>Protective Environment - </a:t>
          </a:r>
          <a:r>
            <a:rPr lang="en-GB" sz="1500" b="0" i="0" kern="1200" dirty="0">
              <a:solidFill>
                <a:srgbClr val="231F20"/>
              </a:solidFill>
              <a:latin typeface="Arial" panose="020B0604020202020204" pitchFamily="34" charset="0"/>
              <a:cs typeface="Arial" panose="020B0604020202020204" pitchFamily="34" charset="0"/>
            </a:rPr>
            <a:t>bio-films (slimy texture on cold water storage tank wall) are the bacteria’s preferred habitat to grow in</a:t>
          </a:r>
          <a:endParaRPr lang="en-GB" sz="1500" kern="1200" dirty="0">
            <a:solidFill>
              <a:srgbClr val="231F20"/>
            </a:solidFill>
          </a:endParaRPr>
        </a:p>
      </dsp:txBody>
      <dsp:txXfrm>
        <a:off x="4562006" y="1361591"/>
        <a:ext cx="1964027" cy="1538098"/>
      </dsp:txXfrm>
    </dsp:sp>
    <dsp:sp modelId="{2D29BEEC-9406-4380-984C-FEFEBCB7FD14}">
      <dsp:nvSpPr>
        <dsp:cNvPr id="0" name=""/>
        <dsp:cNvSpPr/>
      </dsp:nvSpPr>
      <dsp:spPr>
        <a:xfrm>
          <a:off x="6715762" y="1278384"/>
          <a:ext cx="2130441" cy="1704512"/>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0" i="0" kern="1200" dirty="0">
              <a:solidFill>
                <a:srgbClr val="231F20"/>
              </a:solidFill>
              <a:latin typeface="Arial" panose="020B0604020202020204" pitchFamily="34" charset="0"/>
              <a:cs typeface="Arial" panose="020B0604020202020204" pitchFamily="34" charset="0"/>
            </a:rPr>
            <a:t>Oxygen - whilst not essential for growth, increased oxygen will promote growth in e.g., Jacuzzi’s and water features</a:t>
          </a:r>
          <a:endParaRPr lang="en-GB" sz="1500" kern="1200" dirty="0">
            <a:solidFill>
              <a:srgbClr val="231F20"/>
            </a:solidFill>
          </a:endParaRPr>
        </a:p>
      </dsp:txBody>
      <dsp:txXfrm>
        <a:off x="6798969" y="1361591"/>
        <a:ext cx="1964027" cy="1538098"/>
      </dsp:txXfrm>
    </dsp:sp>
    <dsp:sp modelId="{87C6FF03-72DE-406C-BC7F-411F17E6EE47}">
      <dsp:nvSpPr>
        <dsp:cNvPr id="0" name=""/>
        <dsp:cNvSpPr/>
      </dsp:nvSpPr>
      <dsp:spPr>
        <a:xfrm>
          <a:off x="8952726" y="1278384"/>
          <a:ext cx="2130441" cy="1704512"/>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0" kern="1200" dirty="0">
              <a:solidFill>
                <a:srgbClr val="231F20"/>
              </a:solidFill>
              <a:latin typeface="Arial" panose="020B0604020202020204" pitchFamily="34" charset="0"/>
              <a:cs typeface="Arial" panose="020B0604020202020204" pitchFamily="34" charset="0"/>
            </a:rPr>
            <a:t>Stagnation - </a:t>
          </a:r>
          <a:r>
            <a:rPr lang="en-GB" sz="1500" b="0" i="0" kern="1200" dirty="0">
              <a:solidFill>
                <a:srgbClr val="231F20"/>
              </a:solidFill>
              <a:latin typeface="Arial" panose="020B0604020202020204" pitchFamily="34" charset="0"/>
              <a:cs typeface="Arial" panose="020B0604020202020204" pitchFamily="34" charset="0"/>
            </a:rPr>
            <a:t>when water ceases to flow e.g., oversized water systems and water systems left idle (unused water taps)</a:t>
          </a:r>
          <a:endParaRPr lang="en-GB" sz="1500" kern="1200" dirty="0">
            <a:solidFill>
              <a:srgbClr val="231F20"/>
            </a:solidFill>
          </a:endParaRPr>
        </a:p>
      </dsp:txBody>
      <dsp:txXfrm>
        <a:off x="9035933" y="1361591"/>
        <a:ext cx="1964027" cy="1538098"/>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2DAEA8-729C-4C63-87CA-79F138436519}" type="datetimeFigureOut">
              <a:rPr lang="en-GB" smtClean="0"/>
              <a:t>28/01/2025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A576CD-3F0D-4750-8723-0127378FBE72}" type="slidenum">
              <a:rPr lang="en-GB" smtClean="0"/>
              <a:t>‹#›</a:t>
            </a:fld>
            <a:endParaRPr lang="en-GB"/>
          </a:p>
        </p:txBody>
      </p:sp>
    </p:spTree>
    <p:extLst>
      <p:ext uri="{BB962C8B-B14F-4D97-AF65-F5344CB8AC3E}">
        <p14:creationId xmlns:p14="http://schemas.microsoft.com/office/powerpoint/2010/main" val="1051736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6A576CD-3F0D-4750-8723-0127378FBE72}" type="slidenum">
              <a:rPr lang="en-GB" smtClean="0"/>
              <a:t>22</a:t>
            </a:fld>
            <a:endParaRPr lang="en-GB"/>
          </a:p>
        </p:txBody>
      </p:sp>
    </p:spTree>
    <p:extLst>
      <p:ext uri="{BB962C8B-B14F-4D97-AF65-F5344CB8AC3E}">
        <p14:creationId xmlns:p14="http://schemas.microsoft.com/office/powerpoint/2010/main" val="22171656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A4BBDA71-1C39-094C-81A4-8EFCEB67BA44}"/>
              </a:ext>
            </a:extLst>
          </p:cNvPr>
          <p:cNvSpPr/>
          <p:nvPr userDrawn="1"/>
        </p:nvSpPr>
        <p:spPr>
          <a:xfrm>
            <a:off x="0" y="0"/>
            <a:ext cx="12192000" cy="6858000"/>
          </a:xfrm>
          <a:prstGeom prst="rect">
            <a:avLst/>
          </a:prstGeom>
          <a:solidFill>
            <a:srgbClr val="9ACA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057C67D-5476-7041-BB98-327964A64FED}"/>
              </a:ext>
            </a:extLst>
          </p:cNvPr>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F6218B46-DDA3-214B-A876-70BD6052CB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Date Placeholder 3">
            <a:extLst>
              <a:ext uri="{FF2B5EF4-FFF2-40B4-BE49-F238E27FC236}">
                <a16:creationId xmlns:a16="http://schemas.microsoft.com/office/drawing/2014/main" id="{5C2F874A-B5B3-C94F-AC9F-C3599AB9E6C3}"/>
              </a:ext>
            </a:extLst>
          </p:cNvPr>
          <p:cNvSpPr>
            <a:spLocks noGrp="1"/>
          </p:cNvSpPr>
          <p:nvPr>
            <p:ph type="dt" sz="half" idx="10"/>
          </p:nvPr>
        </p:nvSpPr>
        <p:spPr>
          <a:xfrm>
            <a:off x="2786269" y="6353066"/>
            <a:ext cx="1252331" cy="365125"/>
          </a:xfrm>
          <a:prstGeom prst="rect">
            <a:avLst/>
          </a:prstGeom>
        </p:spPr>
        <p:txBody>
          <a:bodyPr/>
          <a:lstStyle/>
          <a:p>
            <a:endParaRPr lang="en-US" dirty="0"/>
          </a:p>
        </p:txBody>
      </p:sp>
      <p:sp>
        <p:nvSpPr>
          <p:cNvPr id="8" name="Footer Placeholder 4">
            <a:extLst>
              <a:ext uri="{FF2B5EF4-FFF2-40B4-BE49-F238E27FC236}">
                <a16:creationId xmlns:a16="http://schemas.microsoft.com/office/drawing/2014/main" id="{FF2B83FE-3B08-2A4C-BA73-0AEA4854E300}"/>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pic>
        <p:nvPicPr>
          <p:cNvPr id="10" name="Picture 9">
            <a:extLst>
              <a:ext uri="{FF2B5EF4-FFF2-40B4-BE49-F238E27FC236}">
                <a16:creationId xmlns:a16="http://schemas.microsoft.com/office/drawing/2014/main" id="{C294E037-06F6-FF40-9D5C-BBCE8A975B58}"/>
              </a:ext>
            </a:extLst>
          </p:cNvPr>
          <p:cNvPicPr>
            <a:picLocks noChangeAspect="1"/>
          </p:cNvPicPr>
          <p:nvPr userDrawn="1"/>
        </p:nvPicPr>
        <p:blipFill rotWithShape="1">
          <a:blip r:embed="rId2"/>
          <a:srcRect b="4829"/>
          <a:stretch/>
        </p:blipFill>
        <p:spPr>
          <a:xfrm>
            <a:off x="0" y="5913032"/>
            <a:ext cx="7543800" cy="72520"/>
          </a:xfrm>
          <a:prstGeom prst="rect">
            <a:avLst/>
          </a:prstGeom>
        </p:spPr>
      </p:pic>
      <p:pic>
        <p:nvPicPr>
          <p:cNvPr id="11" name="Picture 10">
            <a:extLst>
              <a:ext uri="{FF2B5EF4-FFF2-40B4-BE49-F238E27FC236}">
                <a16:creationId xmlns:a16="http://schemas.microsoft.com/office/drawing/2014/main" id="{D489BCF1-03D2-E547-8678-4AC504FEBBA4}"/>
              </a:ext>
            </a:extLst>
          </p:cNvPr>
          <p:cNvPicPr>
            <a:picLocks noChangeAspect="1"/>
          </p:cNvPicPr>
          <p:nvPr userDrawn="1"/>
        </p:nvPicPr>
        <p:blipFill rotWithShape="1">
          <a:blip r:embed="rId2"/>
          <a:srcRect r="38384"/>
          <a:stretch/>
        </p:blipFill>
        <p:spPr>
          <a:xfrm>
            <a:off x="7543800" y="5909352"/>
            <a:ext cx="4648200" cy="76200"/>
          </a:xfrm>
          <a:prstGeom prst="rect">
            <a:avLst/>
          </a:prstGeom>
        </p:spPr>
      </p:pic>
      <p:pic>
        <p:nvPicPr>
          <p:cNvPr id="12" name="Picture 11">
            <a:extLst>
              <a:ext uri="{FF2B5EF4-FFF2-40B4-BE49-F238E27FC236}">
                <a16:creationId xmlns:a16="http://schemas.microsoft.com/office/drawing/2014/main" id="{1D29E2D1-CA90-D449-B826-5E5DCE14E65A}"/>
              </a:ext>
            </a:extLst>
          </p:cNvPr>
          <p:cNvPicPr>
            <a:picLocks noChangeAspect="1"/>
          </p:cNvPicPr>
          <p:nvPr userDrawn="1"/>
        </p:nvPicPr>
        <p:blipFill>
          <a:blip r:embed="rId3"/>
          <a:stretch>
            <a:fillRect/>
          </a:stretch>
        </p:blipFill>
        <p:spPr>
          <a:xfrm>
            <a:off x="9776373" y="5981985"/>
            <a:ext cx="2266304" cy="842343"/>
          </a:xfrm>
          <a:prstGeom prst="rect">
            <a:avLst/>
          </a:prstGeom>
        </p:spPr>
      </p:pic>
      <p:pic>
        <p:nvPicPr>
          <p:cNvPr id="13" name="Picture 12">
            <a:extLst>
              <a:ext uri="{FF2B5EF4-FFF2-40B4-BE49-F238E27FC236}">
                <a16:creationId xmlns:a16="http://schemas.microsoft.com/office/drawing/2014/main" id="{F83F917F-3D8C-894F-BB09-369410D91E9F}"/>
              </a:ext>
            </a:extLst>
          </p:cNvPr>
          <p:cNvPicPr>
            <a:picLocks noChangeAspect="1"/>
          </p:cNvPicPr>
          <p:nvPr userDrawn="1"/>
        </p:nvPicPr>
        <p:blipFill>
          <a:blip r:embed="rId4"/>
          <a:stretch>
            <a:fillRect/>
          </a:stretch>
        </p:blipFill>
        <p:spPr>
          <a:xfrm>
            <a:off x="188639" y="6116638"/>
            <a:ext cx="2220206" cy="601553"/>
          </a:xfrm>
          <a:prstGeom prst="rect">
            <a:avLst/>
          </a:prstGeom>
        </p:spPr>
      </p:pic>
    </p:spTree>
    <p:extLst>
      <p:ext uri="{BB962C8B-B14F-4D97-AF65-F5344CB8AC3E}">
        <p14:creationId xmlns:p14="http://schemas.microsoft.com/office/powerpoint/2010/main" val="1417026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B7E6D-E5DA-1444-84CC-FAEEC89441C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0451C0A-D632-BA41-BBBD-9C0E8D1F9C3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a:extLst>
              <a:ext uri="{FF2B5EF4-FFF2-40B4-BE49-F238E27FC236}">
                <a16:creationId xmlns:a16="http://schemas.microsoft.com/office/drawing/2014/main" id="{5122045D-E2EE-5B43-B3A7-96A677F4A60E}"/>
              </a:ext>
            </a:extLst>
          </p:cNvPr>
          <p:cNvSpPr txBox="1">
            <a:spLocks/>
          </p:cNvSpPr>
          <p:nvPr userDrawn="1"/>
        </p:nvSpPr>
        <p:spPr>
          <a:xfrm>
            <a:off x="8153400" y="6355028"/>
            <a:ext cx="111980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372DA1-5C04-C44B-8484-8C88969ED193}" type="slidenum">
              <a:rPr lang="en-US" smtClean="0"/>
              <a:pPr/>
              <a:t>‹#›</a:t>
            </a:fld>
            <a:endParaRPr lang="en-US" dirty="0"/>
          </a:p>
        </p:txBody>
      </p:sp>
    </p:spTree>
    <p:extLst>
      <p:ext uri="{BB962C8B-B14F-4D97-AF65-F5344CB8AC3E}">
        <p14:creationId xmlns:p14="http://schemas.microsoft.com/office/powerpoint/2010/main" val="1457675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AC148E-D50F-4243-98C7-8732DB43DFD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66FB0D9-6397-8E41-8FA0-3AC128977D5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0C45E9D3-F16A-3A4B-8B90-2ED88D5AE000}"/>
              </a:ext>
            </a:extLst>
          </p:cNvPr>
          <p:cNvSpPr txBox="1">
            <a:spLocks/>
          </p:cNvSpPr>
          <p:nvPr userDrawn="1"/>
        </p:nvSpPr>
        <p:spPr>
          <a:xfrm>
            <a:off x="8153400" y="6355028"/>
            <a:ext cx="111980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372DA1-5C04-C44B-8484-8C88969ED193}" type="slidenum">
              <a:rPr lang="en-US" smtClean="0"/>
              <a:pPr/>
              <a:t>‹#›</a:t>
            </a:fld>
            <a:endParaRPr lang="en-US" dirty="0"/>
          </a:p>
        </p:txBody>
      </p:sp>
    </p:spTree>
    <p:extLst>
      <p:ext uri="{BB962C8B-B14F-4D97-AF65-F5344CB8AC3E}">
        <p14:creationId xmlns:p14="http://schemas.microsoft.com/office/powerpoint/2010/main" val="2999134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GB"/>
          </a:p>
        </p:txBody>
      </p:sp>
      <p:sp>
        <p:nvSpPr>
          <p:cNvPr id="3" name="Text Placeholder 2"/>
          <p:cNvSpPr>
            <a:spLocks noGrp="1"/>
          </p:cNvSpPr>
          <p:nvPr>
            <p:ph type="body" sz="half" idx="1"/>
          </p:nvPr>
        </p:nvSpPr>
        <p:spPr>
          <a:xfrm>
            <a:off x="609600" y="1600201"/>
            <a:ext cx="5384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6197600" y="1600200"/>
            <a:ext cx="53848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6197600" y="3938589"/>
            <a:ext cx="53848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6" name="Picture 5">
            <a:extLst>
              <a:ext uri="{FF2B5EF4-FFF2-40B4-BE49-F238E27FC236}">
                <a16:creationId xmlns:a16="http://schemas.microsoft.com/office/drawing/2014/main" id="{52A19044-06DC-294E-AFB3-E8C6A4C558D5}"/>
              </a:ext>
            </a:extLst>
          </p:cNvPr>
          <p:cNvPicPr>
            <a:picLocks noChangeAspect="1"/>
          </p:cNvPicPr>
          <p:nvPr userDrawn="1"/>
        </p:nvPicPr>
        <p:blipFill>
          <a:blip r:embed="rId2"/>
          <a:stretch>
            <a:fillRect/>
          </a:stretch>
        </p:blipFill>
        <p:spPr>
          <a:xfrm>
            <a:off x="258074" y="6087873"/>
            <a:ext cx="2319405" cy="630318"/>
          </a:xfrm>
          <a:prstGeom prst="rect">
            <a:avLst/>
          </a:prstGeom>
        </p:spPr>
      </p:pic>
    </p:spTree>
    <p:extLst>
      <p:ext uri="{BB962C8B-B14F-4D97-AF65-F5344CB8AC3E}">
        <p14:creationId xmlns:p14="http://schemas.microsoft.com/office/powerpoint/2010/main" val="33413369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a:prstGeom prst="rect">
            <a:avLst/>
          </a:prstGeom>
        </p:spPr>
        <p:txBody>
          <a:bodyPr/>
          <a:lstStyle/>
          <a:p>
            <a:r>
              <a:rPr lang="en-US"/>
              <a:t>Click to edit Master title style</a:t>
            </a:r>
            <a:endParaRPr lang="en-GB"/>
          </a:p>
        </p:txBody>
      </p:sp>
      <p:sp>
        <p:nvSpPr>
          <p:cNvPr id="3" name="Content Placeholder 2"/>
          <p:cNvSpPr>
            <a:spLocks noGrp="1"/>
          </p:cNvSpPr>
          <p:nvPr>
            <p:ph sz="quarter" idx="1"/>
          </p:nvPr>
        </p:nvSpPr>
        <p:spPr>
          <a:xfrm>
            <a:off x="609600" y="1600200"/>
            <a:ext cx="53848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6197600" y="1600200"/>
            <a:ext cx="53848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609600" y="3938589"/>
            <a:ext cx="5384800" cy="2187575"/>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Content Placeholder 5"/>
          <p:cNvSpPr>
            <a:spLocks noGrp="1"/>
          </p:cNvSpPr>
          <p:nvPr>
            <p:ph sz="quarter" idx="4"/>
          </p:nvPr>
        </p:nvSpPr>
        <p:spPr>
          <a:xfrm>
            <a:off x="6197600" y="3938589"/>
            <a:ext cx="53848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92634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AEB67-8565-FD4C-94A2-84F5F5958A33}"/>
              </a:ext>
            </a:extLst>
          </p:cNvPr>
          <p:cNvSpPr>
            <a:spLocks noGrp="1"/>
          </p:cNvSpPr>
          <p:nvPr>
            <p:ph type="title"/>
          </p:nvPr>
        </p:nvSpPr>
        <p:spPr>
          <a:xfrm>
            <a:off x="637309" y="274638"/>
            <a:ext cx="10515600" cy="1133384"/>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4E28DF2A-16CF-E04E-BC39-2728D59B8AAA}"/>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a:extLst>
              <a:ext uri="{FF2B5EF4-FFF2-40B4-BE49-F238E27FC236}">
                <a16:creationId xmlns:a16="http://schemas.microsoft.com/office/drawing/2014/main" id="{E786F09A-8769-1446-B1F0-8001113A8464}"/>
              </a:ext>
            </a:extLst>
          </p:cNvPr>
          <p:cNvSpPr txBox="1">
            <a:spLocks/>
          </p:cNvSpPr>
          <p:nvPr userDrawn="1"/>
        </p:nvSpPr>
        <p:spPr>
          <a:xfrm>
            <a:off x="8153400" y="6355028"/>
            <a:ext cx="111980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372DA1-5C04-C44B-8484-8C88969ED193}" type="slidenum">
              <a:rPr lang="en-US" smtClean="0"/>
              <a:pPr/>
              <a:t>‹#›</a:t>
            </a:fld>
            <a:endParaRPr lang="en-US" dirty="0"/>
          </a:p>
        </p:txBody>
      </p:sp>
      <p:pic>
        <p:nvPicPr>
          <p:cNvPr id="9" name="Picture 8">
            <a:extLst>
              <a:ext uri="{FF2B5EF4-FFF2-40B4-BE49-F238E27FC236}">
                <a16:creationId xmlns:a16="http://schemas.microsoft.com/office/drawing/2014/main" id="{52A19044-06DC-294E-AFB3-E8C6A4C558D5}"/>
              </a:ext>
            </a:extLst>
          </p:cNvPr>
          <p:cNvPicPr>
            <a:picLocks noChangeAspect="1"/>
          </p:cNvPicPr>
          <p:nvPr userDrawn="1"/>
        </p:nvPicPr>
        <p:blipFill>
          <a:blip r:embed="rId2"/>
          <a:stretch>
            <a:fillRect/>
          </a:stretch>
        </p:blipFill>
        <p:spPr>
          <a:xfrm>
            <a:off x="258074" y="6087873"/>
            <a:ext cx="2319405" cy="630318"/>
          </a:xfrm>
          <a:prstGeom prst="rect">
            <a:avLst/>
          </a:prstGeom>
        </p:spPr>
      </p:pic>
      <p:pic>
        <p:nvPicPr>
          <p:cNvPr id="10" name="Picture 9">
            <a:extLst>
              <a:ext uri="{FF2B5EF4-FFF2-40B4-BE49-F238E27FC236}">
                <a16:creationId xmlns:a16="http://schemas.microsoft.com/office/drawing/2014/main" id="{DF795CD4-FD88-554F-8F18-D45A17487499}"/>
              </a:ext>
            </a:extLst>
          </p:cNvPr>
          <p:cNvPicPr>
            <a:picLocks noChangeAspect="1"/>
          </p:cNvPicPr>
          <p:nvPr userDrawn="1"/>
        </p:nvPicPr>
        <p:blipFill>
          <a:blip r:embed="rId3"/>
          <a:stretch>
            <a:fillRect/>
          </a:stretch>
        </p:blipFill>
        <p:spPr>
          <a:xfrm>
            <a:off x="9690789" y="6022722"/>
            <a:ext cx="2186471" cy="780882"/>
          </a:xfrm>
          <a:prstGeom prst="rect">
            <a:avLst/>
          </a:prstGeom>
        </p:spPr>
      </p:pic>
      <p:pic>
        <p:nvPicPr>
          <p:cNvPr id="11" name="Picture 10">
            <a:extLst>
              <a:ext uri="{FF2B5EF4-FFF2-40B4-BE49-F238E27FC236}">
                <a16:creationId xmlns:a16="http://schemas.microsoft.com/office/drawing/2014/main" id="{260A7659-CB47-DB42-9AA7-CA28A7B907C8}"/>
              </a:ext>
            </a:extLst>
          </p:cNvPr>
          <p:cNvPicPr>
            <a:picLocks noChangeAspect="1"/>
          </p:cNvPicPr>
          <p:nvPr userDrawn="1"/>
        </p:nvPicPr>
        <p:blipFill rotWithShape="1">
          <a:blip r:embed="rId4"/>
          <a:srcRect b="4829"/>
          <a:stretch/>
        </p:blipFill>
        <p:spPr>
          <a:xfrm>
            <a:off x="0" y="5913032"/>
            <a:ext cx="7543800" cy="72520"/>
          </a:xfrm>
          <a:prstGeom prst="rect">
            <a:avLst/>
          </a:prstGeom>
        </p:spPr>
      </p:pic>
      <p:pic>
        <p:nvPicPr>
          <p:cNvPr id="12" name="Picture 11">
            <a:extLst>
              <a:ext uri="{FF2B5EF4-FFF2-40B4-BE49-F238E27FC236}">
                <a16:creationId xmlns:a16="http://schemas.microsoft.com/office/drawing/2014/main" id="{5AA7E3B8-2688-5144-B044-D083AE96CD26}"/>
              </a:ext>
            </a:extLst>
          </p:cNvPr>
          <p:cNvPicPr>
            <a:picLocks noChangeAspect="1"/>
          </p:cNvPicPr>
          <p:nvPr userDrawn="1"/>
        </p:nvPicPr>
        <p:blipFill rotWithShape="1">
          <a:blip r:embed="rId4"/>
          <a:srcRect r="38384"/>
          <a:stretch/>
        </p:blipFill>
        <p:spPr>
          <a:xfrm>
            <a:off x="7543800" y="5909352"/>
            <a:ext cx="4648200" cy="76200"/>
          </a:xfrm>
          <a:prstGeom prst="rect">
            <a:avLst/>
          </a:prstGeom>
        </p:spPr>
      </p:pic>
    </p:spTree>
    <p:extLst>
      <p:ext uri="{BB962C8B-B14F-4D97-AF65-F5344CB8AC3E}">
        <p14:creationId xmlns:p14="http://schemas.microsoft.com/office/powerpoint/2010/main" val="2072237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E33696C-674F-824E-A710-D4C8C11E00D4}"/>
              </a:ext>
            </a:extLst>
          </p:cNvPr>
          <p:cNvSpPr/>
          <p:nvPr userDrawn="1"/>
        </p:nvSpPr>
        <p:spPr>
          <a:xfrm>
            <a:off x="0" y="0"/>
            <a:ext cx="12192000" cy="6858000"/>
          </a:xfrm>
          <a:prstGeom prst="rect">
            <a:avLst/>
          </a:prstGeom>
          <a:solidFill>
            <a:srgbClr val="44C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8129784-E9F3-E347-8EA8-04F5A2323EA5}"/>
              </a:ext>
            </a:extLst>
          </p:cNvPr>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FC519DF6-C540-614F-8683-608A982FA308}"/>
              </a:ext>
            </a:extLst>
          </p:cNvPr>
          <p:cNvSpPr>
            <a:spLocks noGrp="1"/>
          </p:cNvSpPr>
          <p:nvPr>
            <p:ph type="body" idx="1"/>
          </p:nvPr>
        </p:nvSpPr>
        <p:spPr>
          <a:xfrm>
            <a:off x="831850" y="4589463"/>
            <a:ext cx="10515600" cy="1260855"/>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a:extLst>
              <a:ext uri="{FF2B5EF4-FFF2-40B4-BE49-F238E27FC236}">
                <a16:creationId xmlns:a16="http://schemas.microsoft.com/office/drawing/2014/main" id="{BEA19507-02AF-CC4D-8FA2-773719833C31}"/>
              </a:ext>
            </a:extLst>
          </p:cNvPr>
          <p:cNvSpPr>
            <a:spLocks noGrp="1"/>
          </p:cNvSpPr>
          <p:nvPr>
            <p:ph type="sldNum" sz="quarter" idx="12"/>
          </p:nvPr>
        </p:nvSpPr>
        <p:spPr>
          <a:xfrm>
            <a:off x="8153400" y="6355028"/>
            <a:ext cx="1119809" cy="365125"/>
          </a:xfrm>
          <a:prstGeom prst="rect">
            <a:avLst/>
          </a:prstGeom>
        </p:spPr>
        <p:txBody>
          <a:bodyPr/>
          <a:lstStyle/>
          <a:p>
            <a:fld id="{E9372DA1-5C04-C44B-8484-8C88969ED193}" type="slidenum">
              <a:rPr lang="en-US" smtClean="0"/>
              <a:t>‹#›</a:t>
            </a:fld>
            <a:endParaRPr lang="en-US" dirty="0"/>
          </a:p>
        </p:txBody>
      </p:sp>
      <p:pic>
        <p:nvPicPr>
          <p:cNvPr id="9" name="Picture 8">
            <a:extLst>
              <a:ext uri="{FF2B5EF4-FFF2-40B4-BE49-F238E27FC236}">
                <a16:creationId xmlns:a16="http://schemas.microsoft.com/office/drawing/2014/main" id="{309F1DE8-A21E-6949-A33E-77F581D28F35}"/>
              </a:ext>
            </a:extLst>
          </p:cNvPr>
          <p:cNvPicPr>
            <a:picLocks noChangeAspect="1"/>
          </p:cNvPicPr>
          <p:nvPr userDrawn="1"/>
        </p:nvPicPr>
        <p:blipFill rotWithShape="1">
          <a:blip r:embed="rId2"/>
          <a:srcRect b="4829"/>
          <a:stretch/>
        </p:blipFill>
        <p:spPr>
          <a:xfrm>
            <a:off x="0" y="5841046"/>
            <a:ext cx="7543800" cy="72520"/>
          </a:xfrm>
          <a:prstGeom prst="rect">
            <a:avLst/>
          </a:prstGeom>
        </p:spPr>
      </p:pic>
      <p:pic>
        <p:nvPicPr>
          <p:cNvPr id="10" name="Picture 9">
            <a:extLst>
              <a:ext uri="{FF2B5EF4-FFF2-40B4-BE49-F238E27FC236}">
                <a16:creationId xmlns:a16="http://schemas.microsoft.com/office/drawing/2014/main" id="{D9D79FDC-1C29-A64C-93AF-BE9A4AE1F685}"/>
              </a:ext>
            </a:extLst>
          </p:cNvPr>
          <p:cNvPicPr>
            <a:picLocks noChangeAspect="1"/>
          </p:cNvPicPr>
          <p:nvPr userDrawn="1"/>
        </p:nvPicPr>
        <p:blipFill rotWithShape="1">
          <a:blip r:embed="rId2"/>
          <a:srcRect r="38384"/>
          <a:stretch/>
        </p:blipFill>
        <p:spPr>
          <a:xfrm>
            <a:off x="7543800" y="5837366"/>
            <a:ext cx="4648200" cy="76200"/>
          </a:xfrm>
          <a:prstGeom prst="rect">
            <a:avLst/>
          </a:prstGeom>
        </p:spPr>
      </p:pic>
      <p:pic>
        <p:nvPicPr>
          <p:cNvPr id="13" name="Picture 12">
            <a:extLst>
              <a:ext uri="{FF2B5EF4-FFF2-40B4-BE49-F238E27FC236}">
                <a16:creationId xmlns:a16="http://schemas.microsoft.com/office/drawing/2014/main" id="{2B2B5A8A-7D17-1143-8151-5F2D2DC63E55}"/>
              </a:ext>
            </a:extLst>
          </p:cNvPr>
          <p:cNvPicPr>
            <a:picLocks noChangeAspect="1"/>
          </p:cNvPicPr>
          <p:nvPr userDrawn="1"/>
        </p:nvPicPr>
        <p:blipFill>
          <a:blip r:embed="rId3"/>
          <a:stretch>
            <a:fillRect/>
          </a:stretch>
        </p:blipFill>
        <p:spPr>
          <a:xfrm>
            <a:off x="9776373" y="5981985"/>
            <a:ext cx="2266304" cy="842343"/>
          </a:xfrm>
          <a:prstGeom prst="rect">
            <a:avLst/>
          </a:prstGeom>
        </p:spPr>
      </p:pic>
      <p:pic>
        <p:nvPicPr>
          <p:cNvPr id="15" name="Picture 14">
            <a:extLst>
              <a:ext uri="{FF2B5EF4-FFF2-40B4-BE49-F238E27FC236}">
                <a16:creationId xmlns:a16="http://schemas.microsoft.com/office/drawing/2014/main" id="{E0141CDE-E183-EF4B-B539-8D96AB264490}"/>
              </a:ext>
            </a:extLst>
          </p:cNvPr>
          <p:cNvPicPr>
            <a:picLocks noChangeAspect="1"/>
          </p:cNvPicPr>
          <p:nvPr userDrawn="1"/>
        </p:nvPicPr>
        <p:blipFill>
          <a:blip r:embed="rId4"/>
          <a:stretch>
            <a:fillRect/>
          </a:stretch>
        </p:blipFill>
        <p:spPr>
          <a:xfrm>
            <a:off x="188639" y="6116638"/>
            <a:ext cx="2220206" cy="601553"/>
          </a:xfrm>
          <a:prstGeom prst="rect">
            <a:avLst/>
          </a:prstGeom>
        </p:spPr>
      </p:pic>
    </p:spTree>
    <p:extLst>
      <p:ext uri="{BB962C8B-B14F-4D97-AF65-F5344CB8AC3E}">
        <p14:creationId xmlns:p14="http://schemas.microsoft.com/office/powerpoint/2010/main" val="167601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EEF2B-5BD9-8D4D-9F32-5CC737BDDCC9}"/>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CB78C04-59FC-E34D-AB0B-666AD0AA951C}"/>
              </a:ext>
            </a:extLst>
          </p:cNvPr>
          <p:cNvSpPr>
            <a:spLocks noGrp="1"/>
          </p:cNvSpPr>
          <p:nvPr>
            <p:ph sz="half" idx="1"/>
          </p:nvPr>
        </p:nvSpPr>
        <p:spPr>
          <a:xfrm>
            <a:off x="838200" y="1825625"/>
            <a:ext cx="5181600" cy="395247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048ACFF-6EFB-6B4C-AC7C-790B051C7324}"/>
              </a:ext>
            </a:extLst>
          </p:cNvPr>
          <p:cNvSpPr>
            <a:spLocks noGrp="1"/>
          </p:cNvSpPr>
          <p:nvPr>
            <p:ph sz="half" idx="2"/>
          </p:nvPr>
        </p:nvSpPr>
        <p:spPr>
          <a:xfrm>
            <a:off x="6172200" y="1825625"/>
            <a:ext cx="5181600" cy="395247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F3D391EF-BCA6-3446-8932-90D87AEFF23D}"/>
              </a:ext>
            </a:extLst>
          </p:cNvPr>
          <p:cNvPicPr>
            <a:picLocks noChangeAspect="1"/>
          </p:cNvPicPr>
          <p:nvPr userDrawn="1"/>
        </p:nvPicPr>
        <p:blipFill>
          <a:blip r:embed="rId2"/>
          <a:stretch>
            <a:fillRect/>
          </a:stretch>
        </p:blipFill>
        <p:spPr>
          <a:xfrm>
            <a:off x="258074" y="6087873"/>
            <a:ext cx="2319405" cy="630318"/>
          </a:xfrm>
          <a:prstGeom prst="rect">
            <a:avLst/>
          </a:prstGeom>
        </p:spPr>
      </p:pic>
      <p:pic>
        <p:nvPicPr>
          <p:cNvPr id="11" name="Picture 10">
            <a:extLst>
              <a:ext uri="{FF2B5EF4-FFF2-40B4-BE49-F238E27FC236}">
                <a16:creationId xmlns:a16="http://schemas.microsoft.com/office/drawing/2014/main" id="{6D5EE110-4104-474E-B84A-5FC2AD99A093}"/>
              </a:ext>
            </a:extLst>
          </p:cNvPr>
          <p:cNvPicPr>
            <a:picLocks noChangeAspect="1"/>
          </p:cNvPicPr>
          <p:nvPr userDrawn="1"/>
        </p:nvPicPr>
        <p:blipFill>
          <a:blip r:embed="rId3"/>
          <a:stretch>
            <a:fillRect/>
          </a:stretch>
        </p:blipFill>
        <p:spPr>
          <a:xfrm>
            <a:off x="9690789" y="6022722"/>
            <a:ext cx="2186471" cy="780882"/>
          </a:xfrm>
          <a:prstGeom prst="rect">
            <a:avLst/>
          </a:prstGeom>
        </p:spPr>
      </p:pic>
      <p:pic>
        <p:nvPicPr>
          <p:cNvPr id="12" name="Picture 11">
            <a:extLst>
              <a:ext uri="{FF2B5EF4-FFF2-40B4-BE49-F238E27FC236}">
                <a16:creationId xmlns:a16="http://schemas.microsoft.com/office/drawing/2014/main" id="{5B244144-342B-9345-A461-53557959A9FF}"/>
              </a:ext>
            </a:extLst>
          </p:cNvPr>
          <p:cNvPicPr>
            <a:picLocks noChangeAspect="1"/>
          </p:cNvPicPr>
          <p:nvPr userDrawn="1"/>
        </p:nvPicPr>
        <p:blipFill rotWithShape="1">
          <a:blip r:embed="rId4"/>
          <a:srcRect b="4829"/>
          <a:stretch/>
        </p:blipFill>
        <p:spPr>
          <a:xfrm>
            <a:off x="0" y="5913032"/>
            <a:ext cx="7543800" cy="72520"/>
          </a:xfrm>
          <a:prstGeom prst="rect">
            <a:avLst/>
          </a:prstGeom>
        </p:spPr>
      </p:pic>
      <p:pic>
        <p:nvPicPr>
          <p:cNvPr id="13" name="Picture 12">
            <a:extLst>
              <a:ext uri="{FF2B5EF4-FFF2-40B4-BE49-F238E27FC236}">
                <a16:creationId xmlns:a16="http://schemas.microsoft.com/office/drawing/2014/main" id="{D60113B6-BD6E-6345-80D5-B9708FFF3D06}"/>
              </a:ext>
            </a:extLst>
          </p:cNvPr>
          <p:cNvPicPr>
            <a:picLocks noChangeAspect="1"/>
          </p:cNvPicPr>
          <p:nvPr userDrawn="1"/>
        </p:nvPicPr>
        <p:blipFill rotWithShape="1">
          <a:blip r:embed="rId4"/>
          <a:srcRect r="38384"/>
          <a:stretch/>
        </p:blipFill>
        <p:spPr>
          <a:xfrm>
            <a:off x="7543800" y="5909352"/>
            <a:ext cx="4648200" cy="76200"/>
          </a:xfrm>
          <a:prstGeom prst="rect">
            <a:avLst/>
          </a:prstGeom>
        </p:spPr>
      </p:pic>
    </p:spTree>
    <p:extLst>
      <p:ext uri="{BB962C8B-B14F-4D97-AF65-F5344CB8AC3E}">
        <p14:creationId xmlns:p14="http://schemas.microsoft.com/office/powerpoint/2010/main" val="2373312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ACBD9-87C1-B94B-ACCF-A9AA1CEF95D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64F32ED-5F27-1540-9DD0-7094810CE489}"/>
              </a:ext>
            </a:extLst>
          </p:cNvPr>
          <p:cNvSpPr>
            <a:spLocks noGrp="1"/>
          </p:cNvSpPr>
          <p:nvPr>
            <p:ph type="body" idx="1"/>
          </p:nvPr>
        </p:nvSpPr>
        <p:spPr>
          <a:xfrm>
            <a:off x="839788" y="1681163"/>
            <a:ext cx="5157787" cy="823912"/>
          </a:xfrm>
        </p:spPr>
        <p:txBody>
          <a:bodyPr anchor="b"/>
          <a:lstStyle>
            <a:lvl1pPr marL="0" indent="0">
              <a:buNone/>
              <a:defRPr sz="2400" b="1">
                <a:solidFill>
                  <a:srgbClr val="9ACA3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97EA0D1-9CCA-3F48-9710-F297AD9983EE}"/>
              </a:ext>
            </a:extLst>
          </p:cNvPr>
          <p:cNvSpPr>
            <a:spLocks noGrp="1"/>
          </p:cNvSpPr>
          <p:nvPr>
            <p:ph sz="half" idx="2"/>
          </p:nvPr>
        </p:nvSpPr>
        <p:spPr>
          <a:xfrm>
            <a:off x="839788" y="2505075"/>
            <a:ext cx="5157787" cy="330563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219A50C-E5DA-5F43-A301-2F03813C33AE}"/>
              </a:ext>
            </a:extLst>
          </p:cNvPr>
          <p:cNvSpPr>
            <a:spLocks noGrp="1"/>
          </p:cNvSpPr>
          <p:nvPr>
            <p:ph type="body" sz="quarter" idx="3"/>
          </p:nvPr>
        </p:nvSpPr>
        <p:spPr>
          <a:xfrm>
            <a:off x="6172200" y="1681163"/>
            <a:ext cx="5183188" cy="823912"/>
          </a:xfrm>
        </p:spPr>
        <p:txBody>
          <a:bodyPr anchor="b"/>
          <a:lstStyle>
            <a:lvl1pPr marL="0" indent="0">
              <a:buNone/>
              <a:defRPr sz="2400" b="1">
                <a:solidFill>
                  <a:srgbClr val="9ACA3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17BD6D3-8A82-904C-B43B-D9525462A781}"/>
              </a:ext>
            </a:extLst>
          </p:cNvPr>
          <p:cNvSpPr>
            <a:spLocks noGrp="1"/>
          </p:cNvSpPr>
          <p:nvPr>
            <p:ph sz="quarter" idx="4"/>
          </p:nvPr>
        </p:nvSpPr>
        <p:spPr>
          <a:xfrm>
            <a:off x="6172200" y="2505075"/>
            <a:ext cx="5183188" cy="330195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BD734B70-AA78-CD44-BAD9-8096ED33A384}"/>
              </a:ext>
            </a:extLst>
          </p:cNvPr>
          <p:cNvPicPr>
            <a:picLocks noChangeAspect="1"/>
          </p:cNvPicPr>
          <p:nvPr userDrawn="1"/>
        </p:nvPicPr>
        <p:blipFill>
          <a:blip r:embed="rId2"/>
          <a:stretch>
            <a:fillRect/>
          </a:stretch>
        </p:blipFill>
        <p:spPr>
          <a:xfrm>
            <a:off x="258074" y="6087873"/>
            <a:ext cx="2319405" cy="630318"/>
          </a:xfrm>
          <a:prstGeom prst="rect">
            <a:avLst/>
          </a:prstGeom>
        </p:spPr>
      </p:pic>
      <p:pic>
        <p:nvPicPr>
          <p:cNvPr id="13" name="Picture 12">
            <a:extLst>
              <a:ext uri="{FF2B5EF4-FFF2-40B4-BE49-F238E27FC236}">
                <a16:creationId xmlns:a16="http://schemas.microsoft.com/office/drawing/2014/main" id="{06B86CD4-DB9B-7A4D-BD22-CD124E78F46C}"/>
              </a:ext>
            </a:extLst>
          </p:cNvPr>
          <p:cNvPicPr>
            <a:picLocks noChangeAspect="1"/>
          </p:cNvPicPr>
          <p:nvPr userDrawn="1"/>
        </p:nvPicPr>
        <p:blipFill>
          <a:blip r:embed="rId3"/>
          <a:stretch>
            <a:fillRect/>
          </a:stretch>
        </p:blipFill>
        <p:spPr>
          <a:xfrm>
            <a:off x="9690789" y="6022722"/>
            <a:ext cx="2186471" cy="780882"/>
          </a:xfrm>
          <a:prstGeom prst="rect">
            <a:avLst/>
          </a:prstGeom>
        </p:spPr>
      </p:pic>
      <p:pic>
        <p:nvPicPr>
          <p:cNvPr id="14" name="Picture 13">
            <a:extLst>
              <a:ext uri="{FF2B5EF4-FFF2-40B4-BE49-F238E27FC236}">
                <a16:creationId xmlns:a16="http://schemas.microsoft.com/office/drawing/2014/main" id="{37043139-97B0-7A45-96BC-5AB647BB2C39}"/>
              </a:ext>
            </a:extLst>
          </p:cNvPr>
          <p:cNvPicPr>
            <a:picLocks noChangeAspect="1"/>
          </p:cNvPicPr>
          <p:nvPr userDrawn="1"/>
        </p:nvPicPr>
        <p:blipFill rotWithShape="1">
          <a:blip r:embed="rId4"/>
          <a:srcRect b="4829"/>
          <a:stretch/>
        </p:blipFill>
        <p:spPr>
          <a:xfrm>
            <a:off x="0" y="5913032"/>
            <a:ext cx="7543800" cy="72520"/>
          </a:xfrm>
          <a:prstGeom prst="rect">
            <a:avLst/>
          </a:prstGeom>
        </p:spPr>
      </p:pic>
      <p:pic>
        <p:nvPicPr>
          <p:cNvPr id="15" name="Picture 14">
            <a:extLst>
              <a:ext uri="{FF2B5EF4-FFF2-40B4-BE49-F238E27FC236}">
                <a16:creationId xmlns:a16="http://schemas.microsoft.com/office/drawing/2014/main" id="{698163F7-DD75-D44C-A205-510A30B3B9CA}"/>
              </a:ext>
            </a:extLst>
          </p:cNvPr>
          <p:cNvPicPr>
            <a:picLocks noChangeAspect="1"/>
          </p:cNvPicPr>
          <p:nvPr userDrawn="1"/>
        </p:nvPicPr>
        <p:blipFill rotWithShape="1">
          <a:blip r:embed="rId4"/>
          <a:srcRect r="38384"/>
          <a:stretch/>
        </p:blipFill>
        <p:spPr>
          <a:xfrm>
            <a:off x="7543800" y="5909352"/>
            <a:ext cx="4648200" cy="76200"/>
          </a:xfrm>
          <a:prstGeom prst="rect">
            <a:avLst/>
          </a:prstGeom>
        </p:spPr>
      </p:pic>
      <p:sp>
        <p:nvSpPr>
          <p:cNvPr id="17" name="Slide Number Placeholder 5">
            <a:extLst>
              <a:ext uri="{FF2B5EF4-FFF2-40B4-BE49-F238E27FC236}">
                <a16:creationId xmlns:a16="http://schemas.microsoft.com/office/drawing/2014/main" id="{AAB0F651-8497-C14A-8F47-964B3BBC20AB}"/>
              </a:ext>
            </a:extLst>
          </p:cNvPr>
          <p:cNvSpPr txBox="1">
            <a:spLocks/>
          </p:cNvSpPr>
          <p:nvPr userDrawn="1"/>
        </p:nvSpPr>
        <p:spPr>
          <a:xfrm>
            <a:off x="8153400" y="6355028"/>
            <a:ext cx="111980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372DA1-5C04-C44B-8484-8C88969ED193}" type="slidenum">
              <a:rPr lang="en-US" smtClean="0"/>
              <a:pPr/>
              <a:t>‹#›</a:t>
            </a:fld>
            <a:endParaRPr lang="en-US" dirty="0"/>
          </a:p>
        </p:txBody>
      </p:sp>
    </p:spTree>
    <p:extLst>
      <p:ext uri="{BB962C8B-B14F-4D97-AF65-F5344CB8AC3E}">
        <p14:creationId xmlns:p14="http://schemas.microsoft.com/office/powerpoint/2010/main" val="2420418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C5C8E-9384-3D4F-ACA5-D51F7561273B}"/>
              </a:ext>
            </a:extLst>
          </p:cNvPr>
          <p:cNvSpPr>
            <a:spLocks noGrp="1"/>
          </p:cNvSpPr>
          <p:nvPr>
            <p:ph type="title"/>
          </p:nvPr>
        </p:nvSpPr>
        <p:spPr/>
        <p:txBody>
          <a:bodyPr/>
          <a:lstStyle/>
          <a:p>
            <a:r>
              <a:rPr lang="en-US"/>
              <a:t>Click to edit Master title style</a:t>
            </a:r>
          </a:p>
        </p:txBody>
      </p:sp>
      <p:pic>
        <p:nvPicPr>
          <p:cNvPr id="8" name="Picture 7">
            <a:extLst>
              <a:ext uri="{FF2B5EF4-FFF2-40B4-BE49-F238E27FC236}">
                <a16:creationId xmlns:a16="http://schemas.microsoft.com/office/drawing/2014/main" id="{3F6ED1E4-461A-E441-AE59-0C458163E8D9}"/>
              </a:ext>
            </a:extLst>
          </p:cNvPr>
          <p:cNvPicPr>
            <a:picLocks noChangeAspect="1"/>
          </p:cNvPicPr>
          <p:nvPr userDrawn="1"/>
        </p:nvPicPr>
        <p:blipFill>
          <a:blip r:embed="rId2"/>
          <a:stretch>
            <a:fillRect/>
          </a:stretch>
        </p:blipFill>
        <p:spPr>
          <a:xfrm>
            <a:off x="258074" y="6087873"/>
            <a:ext cx="2319405" cy="630318"/>
          </a:xfrm>
          <a:prstGeom prst="rect">
            <a:avLst/>
          </a:prstGeom>
        </p:spPr>
      </p:pic>
      <p:pic>
        <p:nvPicPr>
          <p:cNvPr id="9" name="Picture 8">
            <a:extLst>
              <a:ext uri="{FF2B5EF4-FFF2-40B4-BE49-F238E27FC236}">
                <a16:creationId xmlns:a16="http://schemas.microsoft.com/office/drawing/2014/main" id="{B4C50258-ED1D-D146-8C2E-7B6EC11FDA39}"/>
              </a:ext>
            </a:extLst>
          </p:cNvPr>
          <p:cNvPicPr>
            <a:picLocks noChangeAspect="1"/>
          </p:cNvPicPr>
          <p:nvPr userDrawn="1"/>
        </p:nvPicPr>
        <p:blipFill>
          <a:blip r:embed="rId3"/>
          <a:stretch>
            <a:fillRect/>
          </a:stretch>
        </p:blipFill>
        <p:spPr>
          <a:xfrm>
            <a:off x="9690789" y="6022722"/>
            <a:ext cx="2186471" cy="780882"/>
          </a:xfrm>
          <a:prstGeom prst="rect">
            <a:avLst/>
          </a:prstGeom>
        </p:spPr>
      </p:pic>
      <p:pic>
        <p:nvPicPr>
          <p:cNvPr id="10" name="Picture 9">
            <a:extLst>
              <a:ext uri="{FF2B5EF4-FFF2-40B4-BE49-F238E27FC236}">
                <a16:creationId xmlns:a16="http://schemas.microsoft.com/office/drawing/2014/main" id="{E845D11A-AA56-7649-B4FF-4EDB81B69E65}"/>
              </a:ext>
            </a:extLst>
          </p:cNvPr>
          <p:cNvPicPr>
            <a:picLocks noChangeAspect="1"/>
          </p:cNvPicPr>
          <p:nvPr userDrawn="1"/>
        </p:nvPicPr>
        <p:blipFill rotWithShape="1">
          <a:blip r:embed="rId4"/>
          <a:srcRect b="4829"/>
          <a:stretch/>
        </p:blipFill>
        <p:spPr>
          <a:xfrm>
            <a:off x="0" y="5913032"/>
            <a:ext cx="7543800" cy="72520"/>
          </a:xfrm>
          <a:prstGeom prst="rect">
            <a:avLst/>
          </a:prstGeom>
        </p:spPr>
      </p:pic>
      <p:pic>
        <p:nvPicPr>
          <p:cNvPr id="11" name="Picture 10">
            <a:extLst>
              <a:ext uri="{FF2B5EF4-FFF2-40B4-BE49-F238E27FC236}">
                <a16:creationId xmlns:a16="http://schemas.microsoft.com/office/drawing/2014/main" id="{4281409D-059B-EF42-8AF4-59D2793966DA}"/>
              </a:ext>
            </a:extLst>
          </p:cNvPr>
          <p:cNvPicPr>
            <a:picLocks noChangeAspect="1"/>
          </p:cNvPicPr>
          <p:nvPr userDrawn="1"/>
        </p:nvPicPr>
        <p:blipFill rotWithShape="1">
          <a:blip r:embed="rId4"/>
          <a:srcRect r="38384"/>
          <a:stretch/>
        </p:blipFill>
        <p:spPr>
          <a:xfrm>
            <a:off x="7543800" y="5909352"/>
            <a:ext cx="4648200" cy="76200"/>
          </a:xfrm>
          <a:prstGeom prst="rect">
            <a:avLst/>
          </a:prstGeom>
        </p:spPr>
      </p:pic>
      <p:sp>
        <p:nvSpPr>
          <p:cNvPr id="13" name="Slide Number Placeholder 5">
            <a:extLst>
              <a:ext uri="{FF2B5EF4-FFF2-40B4-BE49-F238E27FC236}">
                <a16:creationId xmlns:a16="http://schemas.microsoft.com/office/drawing/2014/main" id="{9314E035-BF22-4F48-841A-6E58B4A7C61D}"/>
              </a:ext>
            </a:extLst>
          </p:cNvPr>
          <p:cNvSpPr txBox="1">
            <a:spLocks/>
          </p:cNvSpPr>
          <p:nvPr userDrawn="1"/>
        </p:nvSpPr>
        <p:spPr>
          <a:xfrm>
            <a:off x="8153400" y="6355028"/>
            <a:ext cx="111980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372DA1-5C04-C44B-8484-8C88969ED193}" type="slidenum">
              <a:rPr lang="en-US" smtClean="0"/>
              <a:pPr/>
              <a:t>‹#›</a:t>
            </a:fld>
            <a:endParaRPr lang="en-US" dirty="0"/>
          </a:p>
        </p:txBody>
      </p:sp>
    </p:spTree>
    <p:extLst>
      <p:ext uri="{BB962C8B-B14F-4D97-AF65-F5344CB8AC3E}">
        <p14:creationId xmlns:p14="http://schemas.microsoft.com/office/powerpoint/2010/main" val="3194449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4C3A0CA-681A-5746-BD22-6912714F1BCF}"/>
              </a:ext>
            </a:extLst>
          </p:cNvPr>
          <p:cNvPicPr>
            <a:picLocks noChangeAspect="1"/>
          </p:cNvPicPr>
          <p:nvPr userDrawn="1"/>
        </p:nvPicPr>
        <p:blipFill>
          <a:blip r:embed="rId2"/>
          <a:stretch>
            <a:fillRect/>
          </a:stretch>
        </p:blipFill>
        <p:spPr>
          <a:xfrm>
            <a:off x="258074" y="6087873"/>
            <a:ext cx="2319405" cy="630318"/>
          </a:xfrm>
          <a:prstGeom prst="rect">
            <a:avLst/>
          </a:prstGeom>
        </p:spPr>
      </p:pic>
      <p:pic>
        <p:nvPicPr>
          <p:cNvPr id="8" name="Picture 7">
            <a:extLst>
              <a:ext uri="{FF2B5EF4-FFF2-40B4-BE49-F238E27FC236}">
                <a16:creationId xmlns:a16="http://schemas.microsoft.com/office/drawing/2014/main" id="{ABF75ED9-6D00-864B-B176-A76DB99D4265}"/>
              </a:ext>
            </a:extLst>
          </p:cNvPr>
          <p:cNvPicPr>
            <a:picLocks noChangeAspect="1"/>
          </p:cNvPicPr>
          <p:nvPr userDrawn="1"/>
        </p:nvPicPr>
        <p:blipFill>
          <a:blip r:embed="rId3"/>
          <a:stretch>
            <a:fillRect/>
          </a:stretch>
        </p:blipFill>
        <p:spPr>
          <a:xfrm>
            <a:off x="9690789" y="6022722"/>
            <a:ext cx="2186471" cy="780882"/>
          </a:xfrm>
          <a:prstGeom prst="rect">
            <a:avLst/>
          </a:prstGeom>
        </p:spPr>
      </p:pic>
      <p:pic>
        <p:nvPicPr>
          <p:cNvPr id="9" name="Picture 8">
            <a:extLst>
              <a:ext uri="{FF2B5EF4-FFF2-40B4-BE49-F238E27FC236}">
                <a16:creationId xmlns:a16="http://schemas.microsoft.com/office/drawing/2014/main" id="{ADFD5FB3-681A-0A44-B0C4-7371804D50C5}"/>
              </a:ext>
            </a:extLst>
          </p:cNvPr>
          <p:cNvPicPr>
            <a:picLocks noChangeAspect="1"/>
          </p:cNvPicPr>
          <p:nvPr userDrawn="1"/>
        </p:nvPicPr>
        <p:blipFill rotWithShape="1">
          <a:blip r:embed="rId4"/>
          <a:srcRect b="4829"/>
          <a:stretch/>
        </p:blipFill>
        <p:spPr>
          <a:xfrm>
            <a:off x="0" y="5913032"/>
            <a:ext cx="7543800" cy="72520"/>
          </a:xfrm>
          <a:prstGeom prst="rect">
            <a:avLst/>
          </a:prstGeom>
        </p:spPr>
      </p:pic>
      <p:pic>
        <p:nvPicPr>
          <p:cNvPr id="10" name="Picture 9">
            <a:extLst>
              <a:ext uri="{FF2B5EF4-FFF2-40B4-BE49-F238E27FC236}">
                <a16:creationId xmlns:a16="http://schemas.microsoft.com/office/drawing/2014/main" id="{6A6ABC32-DB25-8449-B01A-CD2158EA63D2}"/>
              </a:ext>
            </a:extLst>
          </p:cNvPr>
          <p:cNvPicPr>
            <a:picLocks noChangeAspect="1"/>
          </p:cNvPicPr>
          <p:nvPr userDrawn="1"/>
        </p:nvPicPr>
        <p:blipFill rotWithShape="1">
          <a:blip r:embed="rId4"/>
          <a:srcRect r="38384"/>
          <a:stretch/>
        </p:blipFill>
        <p:spPr>
          <a:xfrm>
            <a:off x="7543800" y="5909352"/>
            <a:ext cx="4648200" cy="76200"/>
          </a:xfrm>
          <a:prstGeom prst="rect">
            <a:avLst/>
          </a:prstGeom>
        </p:spPr>
      </p:pic>
      <p:sp>
        <p:nvSpPr>
          <p:cNvPr id="12" name="Slide Number Placeholder 5">
            <a:extLst>
              <a:ext uri="{FF2B5EF4-FFF2-40B4-BE49-F238E27FC236}">
                <a16:creationId xmlns:a16="http://schemas.microsoft.com/office/drawing/2014/main" id="{43BF7CF7-37E7-8A4D-9031-86328169C60D}"/>
              </a:ext>
            </a:extLst>
          </p:cNvPr>
          <p:cNvSpPr txBox="1">
            <a:spLocks/>
          </p:cNvSpPr>
          <p:nvPr userDrawn="1"/>
        </p:nvSpPr>
        <p:spPr>
          <a:xfrm>
            <a:off x="8153400" y="6355028"/>
            <a:ext cx="111980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372DA1-5C04-C44B-8484-8C88969ED193}" type="slidenum">
              <a:rPr lang="en-US" smtClean="0"/>
              <a:pPr/>
              <a:t>‹#›</a:t>
            </a:fld>
            <a:endParaRPr lang="en-US" dirty="0"/>
          </a:p>
        </p:txBody>
      </p:sp>
      <p:sp>
        <p:nvSpPr>
          <p:cNvPr id="14" name="Title 1"/>
          <p:cNvSpPr txBox="1">
            <a:spLocks/>
          </p:cNvSpPr>
          <p:nvPr userDrawn="1"/>
        </p:nvSpPr>
        <p:spPr>
          <a:xfrm>
            <a:off x="609600" y="274638"/>
            <a:ext cx="109728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44C3D0"/>
                </a:solidFill>
                <a:latin typeface="Arial" panose="020B0604020202020204" pitchFamily="34" charset="0"/>
                <a:ea typeface="+mj-ea"/>
                <a:cs typeface="Arial" panose="020B0604020202020204" pitchFamily="34" charset="0"/>
              </a:defRPr>
            </a:lvl1pPr>
          </a:lstStyle>
          <a:p>
            <a:endParaRPr lang="en-GB" dirty="0"/>
          </a:p>
        </p:txBody>
      </p:sp>
      <p:sp>
        <p:nvSpPr>
          <p:cNvPr id="15" name="Title 1">
            <a:extLst>
              <a:ext uri="{FF2B5EF4-FFF2-40B4-BE49-F238E27FC236}">
                <a16:creationId xmlns:a16="http://schemas.microsoft.com/office/drawing/2014/main" id="{441C5C8E-9384-3D4F-ACA5-D51F7561273B}"/>
              </a:ext>
            </a:extLst>
          </p:cNvPr>
          <p:cNvSpPr>
            <a:spLocks noGrp="1"/>
          </p:cNvSpPr>
          <p:nvPr>
            <p:ph type="title"/>
          </p:nvPr>
        </p:nvSpPr>
        <p:spPr>
          <a:xfrm>
            <a:off x="838200" y="365125"/>
            <a:ext cx="10515600" cy="1325563"/>
          </a:xfrm>
        </p:spPr>
        <p:txBody>
          <a:bodyPr/>
          <a:lstStyle/>
          <a:p>
            <a:r>
              <a:rPr lang="en-US"/>
              <a:t>Click to edit Master title style</a:t>
            </a:r>
          </a:p>
        </p:txBody>
      </p:sp>
    </p:spTree>
    <p:extLst>
      <p:ext uri="{BB962C8B-B14F-4D97-AF65-F5344CB8AC3E}">
        <p14:creationId xmlns:p14="http://schemas.microsoft.com/office/powerpoint/2010/main" val="264331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A3E0D-01F8-FA4E-B685-A52E882BE7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C7E63C4-2746-804C-8E68-A0E0D83FAC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6AECB6B-96EB-9E43-A791-29DE626883A0}"/>
              </a:ext>
            </a:extLst>
          </p:cNvPr>
          <p:cNvSpPr>
            <a:spLocks noGrp="1"/>
          </p:cNvSpPr>
          <p:nvPr>
            <p:ph type="body" sz="half" idx="2"/>
          </p:nvPr>
        </p:nvSpPr>
        <p:spPr>
          <a:xfrm>
            <a:off x="839788" y="2057400"/>
            <a:ext cx="3932237" cy="3811588"/>
          </a:xfrm>
        </p:spPr>
        <p:txBody>
          <a:bodyPr/>
          <a:lstStyle>
            <a:lvl1pPr marL="0" indent="0">
              <a:buNone/>
              <a:defRPr sz="1600">
                <a:solidFill>
                  <a:srgbClr val="9ACA3B"/>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Slide Number Placeholder 5">
            <a:extLst>
              <a:ext uri="{FF2B5EF4-FFF2-40B4-BE49-F238E27FC236}">
                <a16:creationId xmlns:a16="http://schemas.microsoft.com/office/drawing/2014/main" id="{2E07DEB6-95EF-4743-8AEC-326B042E33FD}"/>
              </a:ext>
            </a:extLst>
          </p:cNvPr>
          <p:cNvSpPr txBox="1">
            <a:spLocks/>
          </p:cNvSpPr>
          <p:nvPr userDrawn="1"/>
        </p:nvSpPr>
        <p:spPr>
          <a:xfrm>
            <a:off x="8153400" y="6355028"/>
            <a:ext cx="111980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372DA1-5C04-C44B-8484-8C88969ED193}" type="slidenum">
              <a:rPr lang="en-US" smtClean="0"/>
              <a:pPr/>
              <a:t>‹#›</a:t>
            </a:fld>
            <a:endParaRPr lang="en-US" dirty="0"/>
          </a:p>
        </p:txBody>
      </p:sp>
    </p:spTree>
    <p:extLst>
      <p:ext uri="{BB962C8B-B14F-4D97-AF65-F5344CB8AC3E}">
        <p14:creationId xmlns:p14="http://schemas.microsoft.com/office/powerpoint/2010/main" val="2058036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E775D-A309-F441-BE1F-7E7047D7EA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9A270A9-454C-3940-8551-63DECFB268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046DFACD-EA45-FE4A-8C8B-639F0A858840}"/>
              </a:ext>
            </a:extLst>
          </p:cNvPr>
          <p:cNvSpPr>
            <a:spLocks noGrp="1"/>
          </p:cNvSpPr>
          <p:nvPr>
            <p:ph type="body" sz="half" idx="2"/>
          </p:nvPr>
        </p:nvSpPr>
        <p:spPr>
          <a:xfrm>
            <a:off x="839788" y="2057400"/>
            <a:ext cx="3932237" cy="3811588"/>
          </a:xfrm>
        </p:spPr>
        <p:txBody>
          <a:bodyPr/>
          <a:lstStyle>
            <a:lvl1pPr marL="0" indent="0">
              <a:buNone/>
              <a:defRPr sz="1600">
                <a:solidFill>
                  <a:srgbClr val="9ACA3B"/>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Slide Number Placeholder 5">
            <a:extLst>
              <a:ext uri="{FF2B5EF4-FFF2-40B4-BE49-F238E27FC236}">
                <a16:creationId xmlns:a16="http://schemas.microsoft.com/office/drawing/2014/main" id="{A73829DD-0291-0F40-89E8-5915601D24F0}"/>
              </a:ext>
            </a:extLst>
          </p:cNvPr>
          <p:cNvSpPr txBox="1">
            <a:spLocks/>
          </p:cNvSpPr>
          <p:nvPr userDrawn="1"/>
        </p:nvSpPr>
        <p:spPr>
          <a:xfrm>
            <a:off x="8153400" y="6355028"/>
            <a:ext cx="111980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9372DA1-5C04-C44B-8484-8C88969ED193}" type="slidenum">
              <a:rPr lang="en-US" smtClean="0"/>
              <a:pPr/>
              <a:t>‹#›</a:t>
            </a:fld>
            <a:endParaRPr lang="en-US" dirty="0"/>
          </a:p>
        </p:txBody>
      </p:sp>
    </p:spTree>
    <p:extLst>
      <p:ext uri="{BB962C8B-B14F-4D97-AF65-F5344CB8AC3E}">
        <p14:creationId xmlns:p14="http://schemas.microsoft.com/office/powerpoint/2010/main" val="2741287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AC37FE7-F00E-9849-9F40-B7070A8B520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B52778E-8EB0-8D48-9813-DB09A4AF99C7}"/>
              </a:ext>
            </a:extLst>
          </p:cNvPr>
          <p:cNvSpPr>
            <a:spLocks noGrp="1"/>
          </p:cNvSpPr>
          <p:nvPr>
            <p:ph type="body" idx="1"/>
          </p:nvPr>
        </p:nvSpPr>
        <p:spPr>
          <a:xfrm>
            <a:off x="838200" y="1825625"/>
            <a:ext cx="10515600" cy="398876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861749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rgbClr val="44C3D0"/>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hse.gov.uk/pubns/books/hsg274.htm" TargetMode="External"/><Relationship Id="rId2" Type="http://schemas.openxmlformats.org/officeDocument/2006/relationships/hyperlink" Target="https://www.hse.gov.uk/pubns/books/l8.htm" TargetMode="External"/><Relationship Id="rId1" Type="http://schemas.openxmlformats.org/officeDocument/2006/relationships/slideLayout" Target="../slideLayouts/slideLayout2.xml"/><Relationship Id="rId6" Type="http://schemas.openxmlformats.org/officeDocument/2006/relationships/hyperlink" Target="https://www.health-ni.gov.uk/articles/health-and-safety-work-northern-ireland-order-1978" TargetMode="External"/><Relationship Id="rId5" Type="http://schemas.openxmlformats.org/officeDocument/2006/relationships/hyperlink" Target="https://www.health-ni.gov.uk/articles/control-substances-hazardous-health-regulations-northern-ireland-coshh-2003" TargetMode="External"/><Relationship Id="rId4" Type="http://schemas.openxmlformats.org/officeDocument/2006/relationships/hyperlink" Target="https://www.legislation.gov.uk/nisi/1978/1039"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title" idx="4294967295"/>
          </p:nvPr>
        </p:nvSpPr>
        <p:spPr>
          <a:xfrm>
            <a:off x="1115438" y="1657958"/>
            <a:ext cx="9961123" cy="25209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60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60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itchFamily="34" charset="0"/>
              </a:rPr>
              <a:t>Basic Legionella Awareness Training</a:t>
            </a:r>
            <a:endParaRPr kumimoji="0" lang="en-US" sz="60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1500ECCA-2B1C-45C2-B550-061791A13921}"/>
              </a:ext>
            </a:extLst>
          </p:cNvPr>
          <p:cNvSpPr txBox="1"/>
          <p:nvPr/>
        </p:nvSpPr>
        <p:spPr>
          <a:xfrm>
            <a:off x="9944718" y="5542377"/>
            <a:ext cx="2247282" cy="307777"/>
          </a:xfrm>
          <a:prstGeom prst="rect">
            <a:avLst/>
          </a:prstGeom>
          <a:noFill/>
        </p:spPr>
        <p:txBody>
          <a:bodyPr wrap="none" rtlCol="0">
            <a:spAutoFit/>
          </a:bodyPr>
          <a:lstStyle/>
          <a:p>
            <a:r>
              <a:rPr lang="en-GB" sz="1400" dirty="0">
                <a:solidFill>
                  <a:schemeClr val="bg1"/>
                </a:solidFill>
              </a:rPr>
              <a:t>Last reviewed: January 2025</a:t>
            </a:r>
          </a:p>
        </p:txBody>
      </p:sp>
    </p:spTree>
    <p:extLst>
      <p:ext uri="{BB962C8B-B14F-4D97-AF65-F5344CB8AC3E}">
        <p14:creationId xmlns:p14="http://schemas.microsoft.com/office/powerpoint/2010/main" val="1218376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Susceptibility</a:t>
            </a:r>
          </a:p>
        </p:txBody>
      </p:sp>
      <p:sp>
        <p:nvSpPr>
          <p:cNvPr id="6" name="Rectangle 5"/>
          <p:cNvSpPr/>
          <p:nvPr/>
        </p:nvSpPr>
        <p:spPr>
          <a:xfrm>
            <a:off x="637309" y="1487342"/>
            <a:ext cx="10734963" cy="369332"/>
          </a:xfrm>
          <a:prstGeom prst="rect">
            <a:avLst/>
          </a:prstGeom>
        </p:spPr>
        <p:txBody>
          <a:bodyPr wrap="square">
            <a:spAutoFit/>
          </a:bodyPr>
          <a:lstStyle/>
          <a:p>
            <a:r>
              <a:rPr lang="en-GB" dirty="0">
                <a:solidFill>
                  <a:srgbClr val="231F20"/>
                </a:solidFill>
                <a:latin typeface="Arial" panose="020B0604020202020204" pitchFamily="34" charset="0"/>
                <a:cs typeface="Arial" panose="020B0604020202020204" pitchFamily="34" charset="0"/>
              </a:rPr>
              <a:t>Susceptibility is defined as being at greater risk of contracting Legionnaires’ diseases.  </a:t>
            </a:r>
          </a:p>
        </p:txBody>
      </p:sp>
      <p:sp>
        <p:nvSpPr>
          <p:cNvPr id="4" name="Content Placeholder 2"/>
          <p:cNvSpPr txBox="1">
            <a:spLocks/>
          </p:cNvSpPr>
          <p:nvPr/>
        </p:nvSpPr>
        <p:spPr>
          <a:xfrm>
            <a:off x="637309" y="1935994"/>
            <a:ext cx="5911273" cy="34470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dirty="0">
                <a:solidFill>
                  <a:srgbClr val="231F20"/>
                </a:solidFill>
              </a:rPr>
              <a:t>The following can contribute to increased susceptibility:</a:t>
            </a:r>
          </a:p>
          <a:p>
            <a:pPr marL="428625" indent="-342900"/>
            <a:r>
              <a:rPr lang="en-GB" sz="1800" dirty="0">
                <a:solidFill>
                  <a:srgbClr val="231F20"/>
                </a:solidFill>
              </a:rPr>
              <a:t>Smoking</a:t>
            </a:r>
          </a:p>
          <a:p>
            <a:pPr marL="428625" indent="-342900"/>
            <a:r>
              <a:rPr lang="en-GB" sz="1800" dirty="0">
                <a:solidFill>
                  <a:srgbClr val="231F20"/>
                </a:solidFill>
              </a:rPr>
              <a:t>Alcoholism</a:t>
            </a:r>
          </a:p>
          <a:p>
            <a:pPr marL="428625" indent="-342900"/>
            <a:r>
              <a:rPr lang="en-GB" sz="1800" dirty="0">
                <a:solidFill>
                  <a:srgbClr val="231F20"/>
                </a:solidFill>
              </a:rPr>
              <a:t>Diabetes</a:t>
            </a:r>
          </a:p>
          <a:p>
            <a:pPr marL="428625" indent="-342900"/>
            <a:r>
              <a:rPr lang="en-GB" sz="1800" dirty="0">
                <a:solidFill>
                  <a:srgbClr val="231F20"/>
                </a:solidFill>
              </a:rPr>
              <a:t>Respiratory Disease</a:t>
            </a:r>
          </a:p>
          <a:p>
            <a:pPr marL="428625" indent="-342900"/>
            <a:r>
              <a:rPr lang="en-GB" sz="1800" dirty="0">
                <a:solidFill>
                  <a:srgbClr val="231F20"/>
                </a:solidFill>
              </a:rPr>
              <a:t>Cancer</a:t>
            </a:r>
          </a:p>
          <a:p>
            <a:pPr marL="428625" indent="-342900"/>
            <a:r>
              <a:rPr lang="en-GB" sz="1800" dirty="0">
                <a:solidFill>
                  <a:srgbClr val="231F20"/>
                </a:solidFill>
              </a:rPr>
              <a:t>Kidney Disease</a:t>
            </a:r>
          </a:p>
          <a:p>
            <a:pPr marL="428625" indent="-342900"/>
            <a:r>
              <a:rPr lang="en-GB" sz="1800" dirty="0">
                <a:solidFill>
                  <a:srgbClr val="231F20"/>
                </a:solidFill>
              </a:rPr>
              <a:t>Over 40’s</a:t>
            </a:r>
          </a:p>
          <a:p>
            <a:pPr marL="428625" indent="-342900">
              <a:buSzPct val="120000"/>
            </a:pPr>
            <a:r>
              <a:rPr lang="en-GB" sz="1800" dirty="0">
                <a:solidFill>
                  <a:srgbClr val="231F20"/>
                </a:solidFill>
              </a:rPr>
              <a:t>Men (3 times more likely to contract than females) </a:t>
            </a:r>
          </a:p>
          <a:p>
            <a:pPr marL="0" indent="0">
              <a:buFont typeface="Arial" panose="020B0604020202020204" pitchFamily="34" charset="0"/>
              <a:buNone/>
            </a:pPr>
            <a:endParaRPr lang="en-GB" dirty="0">
              <a:latin typeface="Calibri" panose="020F0502020204030204" pitchFamily="34" charset="0"/>
              <a:cs typeface="Calibri" panose="020F0502020204030204" pitchFamily="34" charset="0"/>
            </a:endParaRPr>
          </a:p>
          <a:p>
            <a:pPr marL="0" indent="0">
              <a:buFont typeface="Arial" panose="020B0604020202020204" pitchFamily="34" charset="0"/>
              <a:buNone/>
            </a:pPr>
            <a:endParaRPr lang="en-GB" dirty="0"/>
          </a:p>
        </p:txBody>
      </p:sp>
      <p:pic>
        <p:nvPicPr>
          <p:cNvPr id="5" name="Picture 4">
            <a:extLst>
              <a:ext uri="{FF2B5EF4-FFF2-40B4-BE49-F238E27FC236}">
                <a16:creationId xmlns:a16="http://schemas.microsoft.com/office/drawing/2014/main" id="{77C30F13-CFD0-4EF7-9430-1C38A45F2B6E}"/>
              </a:ext>
              <a:ext uri="{C183D7F6-B498-43B3-948B-1728B52AA6E4}">
                <adec:decorative xmlns:adec="http://schemas.microsoft.com/office/drawing/2017/decorative" val="1"/>
              </a:ext>
            </a:extLst>
          </p:cNvPr>
          <p:cNvPicPr>
            <a:picLocks noChangeAspect="1"/>
          </p:cNvPicPr>
          <p:nvPr/>
        </p:nvPicPr>
        <p:blipFill rotWithShape="1">
          <a:blip r:embed="rId2"/>
          <a:srcRect t="4544"/>
          <a:stretch/>
        </p:blipFill>
        <p:spPr>
          <a:xfrm>
            <a:off x="6821797" y="2220080"/>
            <a:ext cx="2084216" cy="1493006"/>
          </a:xfrm>
          <a:prstGeom prst="rect">
            <a:avLst/>
          </a:prstGeom>
          <a:ln w="12700">
            <a:solidFill>
              <a:srgbClr val="99CA3C"/>
            </a:solidFill>
          </a:ln>
        </p:spPr>
      </p:pic>
      <p:pic>
        <p:nvPicPr>
          <p:cNvPr id="7" name="Picture 6">
            <a:extLst>
              <a:ext uri="{FF2B5EF4-FFF2-40B4-BE49-F238E27FC236}">
                <a16:creationId xmlns:a16="http://schemas.microsoft.com/office/drawing/2014/main" id="{77D6E2C2-696C-4D3F-A91B-C94B4118B6F9}"/>
              </a:ext>
              <a:ext uri="{C183D7F6-B498-43B3-948B-1728B52AA6E4}">
                <adec:decorative xmlns:adec="http://schemas.microsoft.com/office/drawing/2017/decorative" val="1"/>
              </a:ext>
            </a:extLst>
          </p:cNvPr>
          <p:cNvPicPr>
            <a:picLocks noChangeAspect="1"/>
          </p:cNvPicPr>
          <p:nvPr/>
        </p:nvPicPr>
        <p:blipFill rotWithShape="1">
          <a:blip r:embed="rId3"/>
          <a:srcRect l="20120" t="9916" r="4427"/>
          <a:stretch/>
        </p:blipFill>
        <p:spPr>
          <a:xfrm>
            <a:off x="6821797" y="3890068"/>
            <a:ext cx="2084216" cy="1493006"/>
          </a:xfrm>
          <a:prstGeom prst="rect">
            <a:avLst/>
          </a:prstGeom>
          <a:ln w="12700">
            <a:solidFill>
              <a:srgbClr val="99CA3C"/>
            </a:solidFill>
          </a:ln>
        </p:spPr>
      </p:pic>
      <p:pic>
        <p:nvPicPr>
          <p:cNvPr id="11" name="Picture 10">
            <a:extLst>
              <a:ext uri="{FF2B5EF4-FFF2-40B4-BE49-F238E27FC236}">
                <a16:creationId xmlns:a16="http://schemas.microsoft.com/office/drawing/2014/main" id="{85AE1841-1D29-4730-8CDC-5A2FBD72C739}"/>
              </a:ext>
              <a:ext uri="{C183D7F6-B498-43B3-948B-1728B52AA6E4}">
                <adec:decorative xmlns:adec="http://schemas.microsoft.com/office/drawing/2017/decorative" val="1"/>
              </a:ext>
            </a:extLst>
          </p:cNvPr>
          <p:cNvPicPr>
            <a:picLocks noChangeAspect="1"/>
          </p:cNvPicPr>
          <p:nvPr/>
        </p:nvPicPr>
        <p:blipFill rotWithShape="1">
          <a:blip r:embed="rId4"/>
          <a:srcRect l="24926" r="21564"/>
          <a:stretch/>
        </p:blipFill>
        <p:spPr>
          <a:xfrm>
            <a:off x="9037470" y="2215479"/>
            <a:ext cx="2725338" cy="3155179"/>
          </a:xfrm>
          <a:prstGeom prst="rect">
            <a:avLst/>
          </a:prstGeom>
          <a:ln w="12700">
            <a:solidFill>
              <a:srgbClr val="99CA3C"/>
            </a:solidFill>
          </a:ln>
        </p:spPr>
      </p:pic>
    </p:spTree>
    <p:extLst>
      <p:ext uri="{BB962C8B-B14F-4D97-AF65-F5344CB8AC3E}">
        <p14:creationId xmlns:p14="http://schemas.microsoft.com/office/powerpoint/2010/main" val="2146757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109" y="120552"/>
            <a:ext cx="10515600" cy="1133384"/>
          </a:xfrm>
        </p:spPr>
        <p:txBody>
          <a:bodyPr/>
          <a:lstStyle/>
          <a:p>
            <a:r>
              <a:rPr lang="en-GB" dirty="0"/>
              <a:t>The Legionella Causative Chain</a:t>
            </a:r>
          </a:p>
        </p:txBody>
      </p:sp>
      <p:sp>
        <p:nvSpPr>
          <p:cNvPr id="10" name="Rectangle 9"/>
          <p:cNvSpPr/>
          <p:nvPr/>
        </p:nvSpPr>
        <p:spPr>
          <a:xfrm>
            <a:off x="653206" y="1253936"/>
            <a:ext cx="10653624" cy="707886"/>
          </a:xfrm>
          <a:prstGeom prst="rect">
            <a:avLst/>
          </a:prstGeom>
        </p:spPr>
        <p:txBody>
          <a:bodyPr wrap="square">
            <a:spAutoFit/>
          </a:bodyPr>
          <a:lstStyle/>
          <a:p>
            <a:r>
              <a:rPr lang="en-GB" sz="2000" dirty="0">
                <a:solidFill>
                  <a:srgbClr val="231F20"/>
                </a:solidFill>
                <a:latin typeface="Arial" panose="020B0604020202020204" pitchFamily="34" charset="0"/>
                <a:cs typeface="Arial" panose="020B0604020202020204" pitchFamily="34" charset="0"/>
              </a:rPr>
              <a:t>The Causative Chain is the sequence of conditions which results in the growth, transmission and exposure to Legionella</a:t>
            </a:r>
          </a:p>
        </p:txBody>
      </p:sp>
      <p:graphicFrame>
        <p:nvGraphicFramePr>
          <p:cNvPr id="3" name="Diagram 2" descr="The Legionella Causative Chain&#10;Presence of Legionella&#10;Multiplication&#10;Transmission&#10;Exposure&#10;Susceptability">
            <a:extLst>
              <a:ext uri="{FF2B5EF4-FFF2-40B4-BE49-F238E27FC236}">
                <a16:creationId xmlns:a16="http://schemas.microsoft.com/office/drawing/2014/main" id="{80E95DF0-B3AC-4A1A-95CD-C6451799C40A}"/>
              </a:ext>
            </a:extLst>
          </p:cNvPr>
          <p:cNvGraphicFramePr/>
          <p:nvPr>
            <p:extLst>
              <p:ext uri="{D42A27DB-BD31-4B8C-83A1-F6EECF244321}">
                <p14:modId xmlns:p14="http://schemas.microsoft.com/office/powerpoint/2010/main" val="188156364"/>
              </p:ext>
            </p:extLst>
          </p:nvPr>
        </p:nvGraphicFramePr>
        <p:xfrm>
          <a:off x="561109" y="1597981"/>
          <a:ext cx="10837818" cy="43035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54848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577" y="219296"/>
            <a:ext cx="10716491" cy="1447800"/>
          </a:xfrm>
        </p:spPr>
        <p:txBody>
          <a:bodyPr>
            <a:normAutofit/>
          </a:bodyPr>
          <a:lstStyle/>
          <a:p>
            <a:r>
              <a:rPr lang="en-GB" sz="4000" dirty="0"/>
              <a:t>What does Legionella need to survive?</a:t>
            </a:r>
          </a:p>
        </p:txBody>
      </p:sp>
      <p:graphicFrame>
        <p:nvGraphicFramePr>
          <p:cNvPr id="5" name="Diagram 4" descr="Legionella Survival Diagram- &#10;Legionella requires:&#10;Nutrients&#10;Poor Temperature&#10;Protective Environment&#10;Oxygen&#10;Stagnation">
            <a:extLst>
              <a:ext uri="{FF2B5EF4-FFF2-40B4-BE49-F238E27FC236}">
                <a16:creationId xmlns:a16="http://schemas.microsoft.com/office/drawing/2014/main" id="{D1CACC1B-248B-40AA-A45A-9EE6F012AC69}"/>
              </a:ext>
            </a:extLst>
          </p:cNvPr>
          <p:cNvGraphicFramePr/>
          <p:nvPr>
            <p:extLst>
              <p:ext uri="{D42A27DB-BD31-4B8C-83A1-F6EECF244321}">
                <p14:modId xmlns:p14="http://schemas.microsoft.com/office/powerpoint/2010/main" val="886598231"/>
              </p:ext>
            </p:extLst>
          </p:nvPr>
        </p:nvGraphicFramePr>
        <p:xfrm>
          <a:off x="551980" y="1298359"/>
          <a:ext cx="11088040" cy="4261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4785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644" y="252867"/>
            <a:ext cx="11621729" cy="977220"/>
          </a:xfrm>
        </p:spPr>
        <p:txBody>
          <a:bodyPr>
            <a:normAutofit fontScale="90000"/>
          </a:bodyPr>
          <a:lstStyle/>
          <a:p>
            <a:r>
              <a:rPr lang="en-GB" dirty="0"/>
              <a:t>The Affect of Temperatures on Legionella Growth</a:t>
            </a:r>
          </a:p>
        </p:txBody>
      </p:sp>
      <p:sp>
        <p:nvSpPr>
          <p:cNvPr id="3" name="Content Placeholder 2"/>
          <p:cNvSpPr>
            <a:spLocks noGrp="1"/>
          </p:cNvSpPr>
          <p:nvPr>
            <p:ph idx="1"/>
          </p:nvPr>
        </p:nvSpPr>
        <p:spPr>
          <a:xfrm>
            <a:off x="362273" y="1426166"/>
            <a:ext cx="7837649" cy="4250409"/>
          </a:xfrm>
        </p:spPr>
        <p:txBody>
          <a:bodyPr>
            <a:noAutofit/>
          </a:bodyPr>
          <a:lstStyle/>
          <a:p>
            <a:pPr marL="0" indent="0" algn="just">
              <a:buNone/>
            </a:pPr>
            <a:r>
              <a:rPr lang="en-GB" sz="1800" dirty="0">
                <a:solidFill>
                  <a:srgbClr val="231F20"/>
                </a:solidFill>
              </a:rPr>
              <a:t>All organisms have their favoured temperature range and Legionella is no exception. The optimum temperature that Legionella thrives is 37°C which is human body temperature</a:t>
            </a:r>
          </a:p>
          <a:p>
            <a:pPr marL="0" indent="0" algn="just">
              <a:buNone/>
            </a:pPr>
            <a:endParaRPr lang="en-GB" sz="1800" dirty="0">
              <a:solidFill>
                <a:srgbClr val="231F20"/>
              </a:solidFill>
            </a:endParaRPr>
          </a:p>
          <a:p>
            <a:pPr marL="0" indent="0" algn="just">
              <a:buNone/>
            </a:pPr>
            <a:r>
              <a:rPr lang="en-GB" sz="1800" dirty="0">
                <a:solidFill>
                  <a:srgbClr val="231F20"/>
                </a:solidFill>
              </a:rPr>
              <a:t>The following provides information about the effect of water temperature on the survival of Legionella in water systems;</a:t>
            </a:r>
            <a:endParaRPr lang="en-GB" sz="1600" dirty="0">
              <a:solidFill>
                <a:srgbClr val="231F20"/>
              </a:solidFill>
            </a:endParaRPr>
          </a:p>
          <a:p>
            <a:pPr>
              <a:lnSpc>
                <a:spcPct val="110000"/>
              </a:lnSpc>
            </a:pPr>
            <a:r>
              <a:rPr lang="en-GB" sz="1800" dirty="0">
                <a:solidFill>
                  <a:srgbClr val="231F20"/>
                </a:solidFill>
              </a:rPr>
              <a:t>Below 20°C Legionella should remain dormant</a:t>
            </a:r>
          </a:p>
          <a:p>
            <a:pPr>
              <a:lnSpc>
                <a:spcPct val="110000"/>
              </a:lnSpc>
            </a:pPr>
            <a:r>
              <a:rPr lang="en-GB" sz="1800" dirty="0">
                <a:solidFill>
                  <a:srgbClr val="231F20"/>
                </a:solidFill>
              </a:rPr>
              <a:t>20°C to 45°C is ideal for growth and reproduction</a:t>
            </a:r>
          </a:p>
          <a:p>
            <a:pPr>
              <a:lnSpc>
                <a:spcPct val="110000"/>
              </a:lnSpc>
            </a:pPr>
            <a:r>
              <a:rPr lang="en-GB" sz="1800" dirty="0">
                <a:solidFill>
                  <a:srgbClr val="231F20"/>
                </a:solidFill>
              </a:rPr>
              <a:t>50°C to 60°C, 90% of Legionella will die within 2 hours</a:t>
            </a:r>
          </a:p>
          <a:p>
            <a:pPr>
              <a:lnSpc>
                <a:spcPct val="100000"/>
              </a:lnSpc>
            </a:pPr>
            <a:r>
              <a:rPr lang="en-GB" sz="1800" dirty="0">
                <a:solidFill>
                  <a:srgbClr val="231F20"/>
                </a:solidFill>
              </a:rPr>
              <a:t>60°C to 70°C, 90% of Legionella die within 2 minutes</a:t>
            </a:r>
          </a:p>
          <a:p>
            <a:pPr>
              <a:lnSpc>
                <a:spcPct val="100000"/>
              </a:lnSpc>
            </a:pPr>
            <a:r>
              <a:rPr lang="en-GB" sz="1800" dirty="0">
                <a:solidFill>
                  <a:srgbClr val="231F20"/>
                </a:solidFill>
              </a:rPr>
              <a:t>Above 70°C Legionella is instantly killed</a:t>
            </a:r>
          </a:p>
        </p:txBody>
      </p:sp>
      <p:pic>
        <p:nvPicPr>
          <p:cNvPr id="1026" name="Picture 2" descr="Legionella guide">
            <a:extLst>
              <a:ext uri="{FF2B5EF4-FFF2-40B4-BE49-F238E27FC236}">
                <a16:creationId xmlns:a16="http://schemas.microsoft.com/office/drawing/2014/main" id="{33133742-0999-4C74-8E9D-E64CD05178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52254" y="1426167"/>
            <a:ext cx="3225951" cy="4250408"/>
          </a:xfrm>
          <a:prstGeom prst="rect">
            <a:avLst/>
          </a:prstGeom>
          <a:noFill/>
          <a:ln w="12700">
            <a:solidFill>
              <a:srgbClr val="99CA3C"/>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2404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7308" y="1166069"/>
            <a:ext cx="10788073" cy="3664549"/>
          </a:xfrm>
        </p:spPr>
        <p:txBody>
          <a:bodyPr>
            <a:normAutofit/>
          </a:bodyPr>
          <a:lstStyle/>
          <a:p>
            <a:pPr algn="ctr"/>
            <a:r>
              <a:rPr lang="en-GB" sz="4800" b="1" dirty="0"/>
              <a:t>Please take the time to identify which of the following is applicable to your premises</a:t>
            </a:r>
          </a:p>
        </p:txBody>
      </p:sp>
    </p:spTree>
    <p:extLst>
      <p:ext uri="{BB962C8B-B14F-4D97-AF65-F5344CB8AC3E}">
        <p14:creationId xmlns:p14="http://schemas.microsoft.com/office/powerpoint/2010/main" val="3346608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Calorifier (CAL)</a:t>
            </a:r>
            <a:endParaRPr lang="en-GB" sz="2400" dirty="0">
              <a:solidFill>
                <a:srgbClr val="FF0000"/>
              </a:solidFill>
            </a:endParaRPr>
          </a:p>
        </p:txBody>
      </p:sp>
      <p:sp>
        <p:nvSpPr>
          <p:cNvPr id="3" name="Content Placeholder 2"/>
          <p:cNvSpPr>
            <a:spLocks noGrp="1"/>
          </p:cNvSpPr>
          <p:nvPr>
            <p:ph idx="1"/>
          </p:nvPr>
        </p:nvSpPr>
        <p:spPr>
          <a:xfrm>
            <a:off x="637308" y="1305017"/>
            <a:ext cx="7476881" cy="4384163"/>
          </a:xfrm>
        </p:spPr>
        <p:txBody>
          <a:bodyPr>
            <a:normAutofit fontScale="92500"/>
          </a:bodyPr>
          <a:lstStyle/>
          <a:p>
            <a:pPr marL="0" indent="0" algn="just">
              <a:lnSpc>
                <a:spcPct val="150000"/>
              </a:lnSpc>
              <a:spcBef>
                <a:spcPts val="0"/>
              </a:spcBef>
              <a:buSzPct val="100000"/>
              <a:buNone/>
              <a:defRPr/>
            </a:pPr>
            <a:r>
              <a:rPr lang="en-GB" sz="1800" dirty="0">
                <a:solidFill>
                  <a:srgbClr val="231F20"/>
                </a:solidFill>
              </a:rPr>
              <a:t>A CAL is a vessel that is normally supplied by mains water or a cold-water storage tank which delivers hot water to taps and showers on the premises</a:t>
            </a:r>
          </a:p>
          <a:p>
            <a:pPr marL="0" indent="0" algn="just">
              <a:spcBef>
                <a:spcPts val="0"/>
              </a:spcBef>
              <a:buSzPct val="100000"/>
              <a:buNone/>
              <a:defRPr/>
            </a:pPr>
            <a:endParaRPr lang="en-GB" sz="1800" dirty="0">
              <a:solidFill>
                <a:srgbClr val="231F20"/>
              </a:solidFill>
            </a:endParaRPr>
          </a:p>
          <a:p>
            <a:pPr algn="just">
              <a:lnSpc>
                <a:spcPct val="150000"/>
              </a:lnSpc>
              <a:buSzPct val="100000"/>
              <a:defRPr/>
            </a:pPr>
            <a:r>
              <a:rPr lang="en-GB" sz="1800" dirty="0">
                <a:solidFill>
                  <a:srgbClr val="231F20"/>
                </a:solidFill>
              </a:rPr>
              <a:t>Hot water should be stored at 60°C</a:t>
            </a:r>
          </a:p>
          <a:p>
            <a:pPr algn="just">
              <a:lnSpc>
                <a:spcPct val="150000"/>
              </a:lnSpc>
              <a:buSzPct val="100000"/>
              <a:defRPr/>
            </a:pPr>
            <a:r>
              <a:rPr lang="en-GB" sz="1800" dirty="0">
                <a:solidFill>
                  <a:srgbClr val="231F20"/>
                </a:solidFill>
              </a:rPr>
              <a:t>If present, return temperature must achieve 50°C</a:t>
            </a:r>
          </a:p>
          <a:p>
            <a:pPr algn="just">
              <a:lnSpc>
                <a:spcPct val="150000"/>
              </a:lnSpc>
              <a:buSzPct val="100000"/>
              <a:defRPr/>
            </a:pPr>
            <a:r>
              <a:rPr lang="en-GB" sz="1800" dirty="0">
                <a:solidFill>
                  <a:srgbClr val="231F20"/>
                </a:solidFill>
              </a:rPr>
              <a:t>Achieve 50°C at hot water outlet within 1 minute</a:t>
            </a:r>
          </a:p>
          <a:p>
            <a:pPr algn="just">
              <a:lnSpc>
                <a:spcPct val="150000"/>
              </a:lnSpc>
              <a:buSzPct val="100000"/>
              <a:defRPr/>
            </a:pPr>
            <a:r>
              <a:rPr lang="en-GB" sz="1800" dirty="0">
                <a:solidFill>
                  <a:srgbClr val="231F20"/>
                </a:solidFill>
              </a:rPr>
              <a:t>Insulated vessel and pipework</a:t>
            </a:r>
          </a:p>
          <a:p>
            <a:pPr algn="just">
              <a:lnSpc>
                <a:spcPct val="150000"/>
              </a:lnSpc>
              <a:buSzPct val="100000"/>
              <a:defRPr/>
            </a:pPr>
            <a:r>
              <a:rPr lang="en-GB" sz="1800" dirty="0">
                <a:solidFill>
                  <a:srgbClr val="231F20"/>
                </a:solidFill>
              </a:rPr>
              <a:t>Pipework labelled with flow direction</a:t>
            </a:r>
          </a:p>
          <a:p>
            <a:pPr algn="just">
              <a:lnSpc>
                <a:spcPct val="150000"/>
              </a:lnSpc>
              <a:buSzPct val="100000"/>
              <a:defRPr/>
            </a:pPr>
            <a:r>
              <a:rPr lang="en-GB" sz="1800" dirty="0">
                <a:solidFill>
                  <a:srgbClr val="231F20"/>
                </a:solidFill>
              </a:rPr>
              <a:t>Drain at the base of unit</a:t>
            </a:r>
          </a:p>
        </p:txBody>
      </p:sp>
      <p:pic>
        <p:nvPicPr>
          <p:cNvPr id="4" name="Picture 2" descr="Diagram of a CAL"/>
          <p:cNvPicPr>
            <a:picLocks noChangeAspect="1" noChangeArrowheads="1"/>
          </p:cNvPicPr>
          <p:nvPr/>
        </p:nvPicPr>
        <p:blipFill rotWithShape="1">
          <a:blip r:embed="rId2">
            <a:extLst>
              <a:ext uri="{28A0092B-C50C-407E-A947-70E740481C1C}">
                <a14:useLocalDpi xmlns:a14="http://schemas.microsoft.com/office/drawing/2010/main" val="0"/>
              </a:ext>
            </a:extLst>
          </a:blip>
          <a:srcRect l="27095" t="1873" r="10786" b="6686"/>
          <a:stretch/>
        </p:blipFill>
        <p:spPr bwMode="auto">
          <a:xfrm>
            <a:off x="9049937" y="2316469"/>
            <a:ext cx="2893085" cy="2782591"/>
          </a:xfrm>
          <a:prstGeom prst="rect">
            <a:avLst/>
          </a:prstGeom>
          <a:noFill/>
          <a:ln w="12700">
            <a:solidFill>
              <a:srgbClr val="99CA3C"/>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5" descr="Calorifier "/>
          <p:cNvPicPr/>
          <p:nvPr/>
        </p:nvPicPr>
        <p:blipFill rotWithShape="1">
          <a:blip r:embed="rId3">
            <a:extLst>
              <a:ext uri="{28A0092B-C50C-407E-A947-70E740481C1C}">
                <a14:useLocalDpi xmlns:a14="http://schemas.microsoft.com/office/drawing/2010/main" val="0"/>
              </a:ext>
            </a:extLst>
          </a:blip>
          <a:srcRect r="48720"/>
          <a:stretch/>
        </p:blipFill>
        <p:spPr bwMode="auto">
          <a:xfrm>
            <a:off x="6468183" y="2316469"/>
            <a:ext cx="2294078" cy="2782591"/>
          </a:xfrm>
          <a:prstGeom prst="rect">
            <a:avLst/>
          </a:prstGeom>
          <a:ln w="12700" cap="sq">
            <a:solidFill>
              <a:srgbClr val="99CA3C"/>
            </a:solidFill>
            <a:prstDash val="solid"/>
            <a:miter lim="800000"/>
          </a:ln>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869172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252" y="363415"/>
            <a:ext cx="10515600" cy="1133384"/>
          </a:xfrm>
        </p:spPr>
        <p:txBody>
          <a:bodyPr>
            <a:normAutofit/>
          </a:bodyPr>
          <a:lstStyle/>
          <a:p>
            <a:r>
              <a:rPr lang="en-GB" dirty="0"/>
              <a:t>Instantaneous Water Heater (IWH)</a:t>
            </a:r>
          </a:p>
        </p:txBody>
      </p:sp>
      <p:sp>
        <p:nvSpPr>
          <p:cNvPr id="3" name="Content Placeholder 2"/>
          <p:cNvSpPr>
            <a:spLocks noGrp="1"/>
          </p:cNvSpPr>
          <p:nvPr>
            <p:ph idx="1"/>
          </p:nvPr>
        </p:nvSpPr>
        <p:spPr>
          <a:xfrm>
            <a:off x="466091" y="1594048"/>
            <a:ext cx="6428508" cy="4096538"/>
          </a:xfrm>
        </p:spPr>
        <p:txBody>
          <a:bodyPr>
            <a:normAutofit/>
          </a:bodyPr>
          <a:lstStyle/>
          <a:p>
            <a:pPr marL="0" indent="0" algn="just">
              <a:lnSpc>
                <a:spcPct val="150000"/>
              </a:lnSpc>
              <a:buNone/>
            </a:pPr>
            <a:r>
              <a:rPr lang="en-GB" sz="1800" dirty="0">
                <a:solidFill>
                  <a:srgbClr val="231F20"/>
                </a:solidFill>
              </a:rPr>
              <a:t>An IWH is a unit that is normally supplied by mains water or a cold-water storage tank which delivers hot water to outlets on the premises</a:t>
            </a:r>
          </a:p>
          <a:p>
            <a:pPr marL="0" indent="0" algn="just">
              <a:lnSpc>
                <a:spcPct val="150000"/>
              </a:lnSpc>
              <a:buNone/>
            </a:pPr>
            <a:endParaRPr lang="en-GB" altLang="en-US" sz="1800" dirty="0">
              <a:solidFill>
                <a:srgbClr val="231F20"/>
              </a:solidFill>
            </a:endParaRPr>
          </a:p>
          <a:p>
            <a:pPr marL="0" indent="0" algn="just">
              <a:lnSpc>
                <a:spcPct val="150000"/>
              </a:lnSpc>
              <a:buNone/>
            </a:pPr>
            <a:r>
              <a:rPr lang="en-GB" altLang="en-US" sz="1800" dirty="0">
                <a:solidFill>
                  <a:srgbClr val="231F20"/>
                </a:solidFill>
              </a:rPr>
              <a:t>IWH’s provide hot water directly from the cold-water supply by heating the water as it passes through the heater</a:t>
            </a:r>
          </a:p>
          <a:p>
            <a:pPr marL="0" indent="0" algn="just">
              <a:lnSpc>
                <a:spcPct val="100000"/>
              </a:lnSpc>
              <a:buNone/>
            </a:pPr>
            <a:endParaRPr lang="en-GB" altLang="en-US" sz="1800" dirty="0"/>
          </a:p>
        </p:txBody>
      </p:sp>
      <p:pic>
        <p:nvPicPr>
          <p:cNvPr id="4" name="Picture 3" descr="IWH Diagram"/>
          <p:cNvPicPr>
            <a:picLocks noChangeAspect="1"/>
          </p:cNvPicPr>
          <p:nvPr/>
        </p:nvPicPr>
        <p:blipFill>
          <a:blip r:embed="rId2"/>
          <a:stretch>
            <a:fillRect/>
          </a:stretch>
        </p:blipFill>
        <p:spPr>
          <a:xfrm>
            <a:off x="7263010" y="2672274"/>
            <a:ext cx="2371539" cy="3018311"/>
          </a:xfrm>
          <a:prstGeom prst="rect">
            <a:avLst/>
          </a:prstGeom>
          <a:ln w="12700">
            <a:solidFill>
              <a:srgbClr val="99CA3C"/>
            </a:solidFill>
          </a:ln>
        </p:spPr>
      </p:pic>
      <p:pic>
        <p:nvPicPr>
          <p:cNvPr id="5" name="Picture 4" descr="Combi Boiler Diagram"/>
          <p:cNvPicPr>
            <a:picLocks noChangeAspect="1"/>
          </p:cNvPicPr>
          <p:nvPr/>
        </p:nvPicPr>
        <p:blipFill>
          <a:blip r:embed="rId3"/>
          <a:stretch>
            <a:fillRect/>
          </a:stretch>
        </p:blipFill>
        <p:spPr>
          <a:xfrm>
            <a:off x="9763522" y="2672274"/>
            <a:ext cx="2196660" cy="3018312"/>
          </a:xfrm>
          <a:prstGeom prst="rect">
            <a:avLst/>
          </a:prstGeom>
          <a:ln w="12700">
            <a:solidFill>
              <a:srgbClr val="99CA3C"/>
            </a:solidFill>
          </a:ln>
        </p:spPr>
      </p:pic>
      <p:pic>
        <p:nvPicPr>
          <p:cNvPr id="10" name="Picture 9" descr="IWH"/>
          <p:cNvPicPr/>
          <p:nvPr/>
        </p:nvPicPr>
        <p:blipFill>
          <a:blip r:embed="rId4">
            <a:extLst>
              <a:ext uri="{28A0092B-C50C-407E-A947-70E740481C1C}">
                <a14:useLocalDpi xmlns:a14="http://schemas.microsoft.com/office/drawing/2010/main" val="0"/>
              </a:ext>
            </a:extLst>
          </a:blip>
          <a:srcRect/>
          <a:stretch>
            <a:fillRect/>
          </a:stretch>
        </p:blipFill>
        <p:spPr bwMode="auto">
          <a:xfrm>
            <a:off x="10051624" y="538426"/>
            <a:ext cx="1620455" cy="2013995"/>
          </a:xfrm>
          <a:prstGeom prst="rect">
            <a:avLst/>
          </a:prstGeom>
          <a:ln w="12700" cap="sq">
            <a:solidFill>
              <a:srgbClr val="99CA3C"/>
            </a:solidFill>
            <a:prstDash val="solid"/>
            <a:miter lim="800000"/>
          </a:ln>
          <a:effectLst/>
        </p:spPr>
      </p:pic>
    </p:spTree>
    <p:extLst>
      <p:ext uri="{BB962C8B-B14F-4D97-AF65-F5344CB8AC3E}">
        <p14:creationId xmlns:p14="http://schemas.microsoft.com/office/powerpoint/2010/main" val="2435867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OU Water Heater Diagram"/>
          <p:cNvPicPr>
            <a:picLocks noChangeAspect="1" noChangeArrowheads="1"/>
          </p:cNvPicPr>
          <p:nvPr/>
        </p:nvPicPr>
        <p:blipFill>
          <a:blip r:embed="rId2">
            <a:extLst>
              <a:ext uri="{28A0092B-C50C-407E-A947-70E740481C1C}">
                <a14:useLocalDpi xmlns:a14="http://schemas.microsoft.com/office/drawing/2010/main" val="0"/>
              </a:ext>
            </a:extLst>
          </a:blip>
          <a:srcRect l="8191" r="10823" b="9941"/>
          <a:stretch>
            <a:fillRect/>
          </a:stretch>
        </p:blipFill>
        <p:spPr bwMode="auto">
          <a:xfrm>
            <a:off x="6333294" y="2567866"/>
            <a:ext cx="5221397" cy="3194663"/>
          </a:xfrm>
          <a:prstGeom prst="rect">
            <a:avLst/>
          </a:prstGeom>
          <a:noFill/>
          <a:ln w="12700">
            <a:solidFill>
              <a:srgbClr val="99CA3C"/>
            </a:solidFill>
            <a:miter lim="800000"/>
            <a:headEnd/>
            <a:tailEnd/>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13022" y="274638"/>
            <a:ext cx="10515600" cy="1133384"/>
          </a:xfrm>
        </p:spPr>
        <p:txBody>
          <a:bodyPr>
            <a:normAutofit/>
          </a:bodyPr>
          <a:lstStyle/>
          <a:p>
            <a:r>
              <a:rPr lang="en-GB" dirty="0"/>
              <a:t>Point of Use (POU) Water Heater</a:t>
            </a:r>
          </a:p>
        </p:txBody>
      </p:sp>
      <p:sp>
        <p:nvSpPr>
          <p:cNvPr id="3" name="Content Placeholder 2"/>
          <p:cNvSpPr>
            <a:spLocks noGrp="1"/>
          </p:cNvSpPr>
          <p:nvPr>
            <p:ph idx="1"/>
          </p:nvPr>
        </p:nvSpPr>
        <p:spPr>
          <a:xfrm>
            <a:off x="637309" y="1651401"/>
            <a:ext cx="5329443" cy="3988766"/>
          </a:xfrm>
        </p:spPr>
        <p:txBody>
          <a:bodyPr/>
          <a:lstStyle/>
          <a:p>
            <a:pPr marL="0" indent="0" algn="just">
              <a:lnSpc>
                <a:spcPct val="150000"/>
              </a:lnSpc>
              <a:spcBef>
                <a:spcPts val="0"/>
              </a:spcBef>
              <a:buSzPct val="100000"/>
              <a:buNone/>
              <a:defRPr/>
            </a:pPr>
            <a:r>
              <a:rPr lang="en-GB" sz="1800" dirty="0">
                <a:solidFill>
                  <a:srgbClr val="231F20"/>
                </a:solidFill>
              </a:rPr>
              <a:t>A POU water heater is a unit that is normally supplied by mains water or a cold-water storage tank which delivers hot water to outlets on the premises</a:t>
            </a:r>
            <a:endParaRPr lang="en-GB" altLang="en-US" sz="1800" dirty="0">
              <a:solidFill>
                <a:srgbClr val="231F20"/>
              </a:solidFill>
            </a:endParaRPr>
          </a:p>
          <a:p>
            <a:pPr marL="0" indent="0" algn="just">
              <a:lnSpc>
                <a:spcPct val="150000"/>
              </a:lnSpc>
              <a:spcBef>
                <a:spcPts val="0"/>
              </a:spcBef>
              <a:buSzPct val="100000"/>
              <a:buNone/>
              <a:defRPr/>
            </a:pPr>
            <a:endParaRPr lang="en-GB" sz="1800" dirty="0">
              <a:solidFill>
                <a:srgbClr val="231F20"/>
              </a:solidFill>
            </a:endParaRPr>
          </a:p>
          <a:p>
            <a:pPr marL="0" indent="0" algn="just">
              <a:lnSpc>
                <a:spcPct val="150000"/>
              </a:lnSpc>
              <a:spcBef>
                <a:spcPts val="0"/>
              </a:spcBef>
              <a:buSzPct val="100000"/>
              <a:buNone/>
              <a:defRPr/>
            </a:pPr>
            <a:r>
              <a:rPr lang="en-GB" sz="1800" dirty="0">
                <a:solidFill>
                  <a:srgbClr val="231F20"/>
                </a:solidFill>
              </a:rPr>
              <a:t>To assist in the control of Legionella, a POU water heater should store water at 50-60°C and be able to achieve 50°C at outlet within 1 minute</a:t>
            </a:r>
          </a:p>
          <a:p>
            <a:pPr marL="0" indent="0">
              <a:buNone/>
            </a:pPr>
            <a:endParaRPr lang="en-GB" dirty="0"/>
          </a:p>
        </p:txBody>
      </p:sp>
      <p:pic>
        <p:nvPicPr>
          <p:cNvPr id="8" name="Picture 7" descr="C:\Users\caldwellc\AppData\Local\Microsoft\Windows\INetCache\Content.MSO\7DCFFC46.tmp"/>
          <p:cNvPicPr/>
          <p:nvPr/>
        </p:nvPicPr>
        <p:blipFill rotWithShape="1">
          <a:blip r:embed="rId3">
            <a:extLst>
              <a:ext uri="{28A0092B-C50C-407E-A947-70E740481C1C}">
                <a14:useLocalDpi xmlns:a14="http://schemas.microsoft.com/office/drawing/2010/main" val="0"/>
              </a:ext>
            </a:extLst>
          </a:blip>
          <a:srcRect l="8825" t="25827"/>
          <a:stretch/>
        </p:blipFill>
        <p:spPr bwMode="auto">
          <a:xfrm>
            <a:off x="9621998" y="366875"/>
            <a:ext cx="1932693" cy="2082294"/>
          </a:xfrm>
          <a:prstGeom prst="rect">
            <a:avLst/>
          </a:prstGeom>
          <a:ln w="12700" cap="sq">
            <a:solidFill>
              <a:srgbClr val="99CA3C"/>
            </a:solidFill>
            <a:prstDash val="solid"/>
            <a:miter lim="800000"/>
          </a:ln>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051987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Combination Water Heater (CWH)</a:t>
            </a:r>
          </a:p>
        </p:txBody>
      </p:sp>
      <p:sp>
        <p:nvSpPr>
          <p:cNvPr id="3" name="Content Placeholder 2"/>
          <p:cNvSpPr>
            <a:spLocks noGrp="1"/>
          </p:cNvSpPr>
          <p:nvPr>
            <p:ph idx="1"/>
          </p:nvPr>
        </p:nvSpPr>
        <p:spPr>
          <a:xfrm>
            <a:off x="637309" y="1482724"/>
            <a:ext cx="7592291" cy="4270375"/>
          </a:xfrm>
        </p:spPr>
        <p:txBody>
          <a:bodyPr>
            <a:normAutofit/>
          </a:bodyPr>
          <a:lstStyle/>
          <a:p>
            <a:pPr marL="0" indent="0" algn="just">
              <a:lnSpc>
                <a:spcPct val="150000"/>
              </a:lnSpc>
              <a:spcBef>
                <a:spcPts val="0"/>
              </a:spcBef>
              <a:buSzPct val="100000"/>
              <a:buNone/>
              <a:defRPr/>
            </a:pPr>
            <a:r>
              <a:rPr lang="en-GB" sz="1800" dirty="0">
                <a:solidFill>
                  <a:srgbClr val="231F20"/>
                </a:solidFill>
              </a:rPr>
              <a:t>A CWH is a unit that is normally supplied by mains water or a cold-water storage tank which delivers hot water to outlets. CWH’s store a volume of cold water (ranging from 10–200 litres) above the hot water storage unit</a:t>
            </a:r>
          </a:p>
          <a:p>
            <a:pPr marL="0" indent="0" algn="just">
              <a:lnSpc>
                <a:spcPct val="150000"/>
              </a:lnSpc>
              <a:spcBef>
                <a:spcPts val="0"/>
              </a:spcBef>
              <a:buSzPct val="100000"/>
              <a:buNone/>
              <a:defRPr/>
            </a:pPr>
            <a:endParaRPr lang="en-GB" sz="1800" dirty="0">
              <a:solidFill>
                <a:srgbClr val="231F20"/>
              </a:solidFill>
            </a:endParaRPr>
          </a:p>
          <a:p>
            <a:pPr marL="0" indent="0" algn="just">
              <a:lnSpc>
                <a:spcPct val="150000"/>
              </a:lnSpc>
              <a:spcBef>
                <a:spcPts val="0"/>
              </a:spcBef>
              <a:buSzPct val="100000"/>
              <a:buNone/>
              <a:defRPr/>
            </a:pPr>
            <a:r>
              <a:rPr lang="en-GB" sz="1800" dirty="0">
                <a:solidFill>
                  <a:srgbClr val="231F20"/>
                </a:solidFill>
              </a:rPr>
              <a:t>To assist in the control of Legionella, CWH should store water at 50-60°C and be able to achieve 50°C at outlets within 1 minute</a:t>
            </a:r>
          </a:p>
          <a:p>
            <a:pPr marL="0" indent="0" algn="just">
              <a:lnSpc>
                <a:spcPct val="100000"/>
              </a:lnSpc>
              <a:spcBef>
                <a:spcPts val="0"/>
              </a:spcBef>
              <a:buSzPct val="100000"/>
              <a:buNone/>
              <a:defRPr/>
            </a:pPr>
            <a:endParaRPr lang="en-GB" sz="1800" dirty="0">
              <a:solidFill>
                <a:srgbClr val="231F20"/>
              </a:solidFill>
            </a:endParaRPr>
          </a:p>
          <a:p>
            <a:pPr algn="just">
              <a:lnSpc>
                <a:spcPct val="100000"/>
              </a:lnSpc>
              <a:spcBef>
                <a:spcPts val="0"/>
              </a:spcBef>
              <a:buSzPct val="100000"/>
              <a:defRPr/>
            </a:pPr>
            <a:r>
              <a:rPr lang="en-GB" sz="1800" dirty="0">
                <a:solidFill>
                  <a:srgbClr val="231F20"/>
                </a:solidFill>
              </a:rPr>
              <a:t>The combination water unit requires the following:</a:t>
            </a:r>
          </a:p>
          <a:p>
            <a:pPr marL="588963" indent="-285750" algn="just">
              <a:lnSpc>
                <a:spcPct val="100000"/>
              </a:lnSpc>
              <a:spcBef>
                <a:spcPts val="0"/>
              </a:spcBef>
              <a:buSzPct val="100000"/>
              <a:defRPr/>
            </a:pPr>
            <a:r>
              <a:rPr lang="en-GB" sz="1800" dirty="0">
                <a:solidFill>
                  <a:srgbClr val="231F20"/>
                </a:solidFill>
              </a:rPr>
              <a:t>A close fitting lid </a:t>
            </a:r>
          </a:p>
          <a:p>
            <a:pPr marL="588963" indent="-285750" algn="just">
              <a:lnSpc>
                <a:spcPct val="100000"/>
              </a:lnSpc>
              <a:spcBef>
                <a:spcPts val="0"/>
              </a:spcBef>
              <a:buSzPct val="100000"/>
              <a:defRPr/>
            </a:pPr>
            <a:r>
              <a:rPr lang="en-GB" sz="1800" dirty="0">
                <a:solidFill>
                  <a:srgbClr val="231F20"/>
                </a:solidFill>
              </a:rPr>
              <a:t>Lid vent</a:t>
            </a:r>
          </a:p>
          <a:p>
            <a:pPr marL="588963" indent="-285750" algn="just">
              <a:lnSpc>
                <a:spcPct val="100000"/>
              </a:lnSpc>
              <a:spcBef>
                <a:spcPts val="0"/>
              </a:spcBef>
              <a:buSzPct val="100000"/>
              <a:defRPr/>
            </a:pPr>
            <a:r>
              <a:rPr lang="en-GB" sz="1800" dirty="0">
                <a:solidFill>
                  <a:srgbClr val="231F20"/>
                </a:solidFill>
              </a:rPr>
              <a:t>Screened overflow pipe</a:t>
            </a:r>
          </a:p>
          <a:p>
            <a:pPr marL="0" indent="0">
              <a:buNone/>
            </a:pPr>
            <a:endParaRPr lang="en-GB" dirty="0"/>
          </a:p>
        </p:txBody>
      </p:sp>
      <p:pic>
        <p:nvPicPr>
          <p:cNvPr id="4" name="Picture 3" descr="Combination Water Heater Diagram"/>
          <p:cNvPicPr>
            <a:picLocks noChangeAspect="1"/>
          </p:cNvPicPr>
          <p:nvPr/>
        </p:nvPicPr>
        <p:blipFill>
          <a:blip r:embed="rId2"/>
          <a:stretch>
            <a:fillRect/>
          </a:stretch>
        </p:blipFill>
        <p:spPr>
          <a:xfrm>
            <a:off x="8685187" y="1904308"/>
            <a:ext cx="2869504" cy="3049383"/>
          </a:xfrm>
          <a:prstGeom prst="rect">
            <a:avLst/>
          </a:prstGeom>
          <a:noFill/>
          <a:ln w="12700">
            <a:solidFill>
              <a:srgbClr val="99CA3C"/>
            </a:solidFill>
          </a:ln>
        </p:spPr>
      </p:pic>
    </p:spTree>
    <p:extLst>
      <p:ext uri="{BB962C8B-B14F-4D97-AF65-F5344CB8AC3E}">
        <p14:creationId xmlns:p14="http://schemas.microsoft.com/office/powerpoint/2010/main" val="4235108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7309" y="310148"/>
            <a:ext cx="10515600" cy="1133384"/>
          </a:xfrm>
        </p:spPr>
        <p:txBody>
          <a:bodyPr>
            <a:normAutofit/>
          </a:bodyPr>
          <a:lstStyle/>
          <a:p>
            <a:r>
              <a:rPr lang="en-GB" dirty="0"/>
              <a:t>Cold Water Storage Tank (CWST)</a:t>
            </a:r>
            <a:endParaRPr lang="en-GB" dirty="0">
              <a:solidFill>
                <a:srgbClr val="FF0000"/>
              </a:solidFill>
            </a:endParaRPr>
          </a:p>
        </p:txBody>
      </p:sp>
      <p:sp>
        <p:nvSpPr>
          <p:cNvPr id="3" name="Content Placeholder 2"/>
          <p:cNvSpPr>
            <a:spLocks noGrp="1"/>
          </p:cNvSpPr>
          <p:nvPr>
            <p:ph idx="1"/>
          </p:nvPr>
        </p:nvSpPr>
        <p:spPr>
          <a:xfrm>
            <a:off x="637309" y="1360106"/>
            <a:ext cx="7506565" cy="4327525"/>
          </a:xfrm>
        </p:spPr>
        <p:txBody>
          <a:bodyPr>
            <a:normAutofit/>
          </a:bodyPr>
          <a:lstStyle/>
          <a:p>
            <a:pPr marL="0" indent="0" algn="just">
              <a:lnSpc>
                <a:spcPct val="150000"/>
              </a:lnSpc>
              <a:spcBef>
                <a:spcPts val="0"/>
              </a:spcBef>
              <a:buSzPct val="100000"/>
              <a:buNone/>
              <a:defRPr/>
            </a:pPr>
            <a:r>
              <a:rPr lang="en-GB" sz="1800" dirty="0">
                <a:solidFill>
                  <a:srgbClr val="231F20"/>
                </a:solidFill>
              </a:rPr>
              <a:t>A CWST is normally supplied by mains water and delivers cold water to all outlets including, taps, toilets, urinals, calorifiers and water heaters on the premises. </a:t>
            </a:r>
            <a:r>
              <a:rPr lang="en-GB" altLang="en-US" sz="1800" dirty="0">
                <a:solidFill>
                  <a:srgbClr val="231F20"/>
                </a:solidFill>
              </a:rPr>
              <a:t>A compliant CWST will have the following:</a:t>
            </a:r>
          </a:p>
          <a:p>
            <a:pPr marL="0" indent="0" algn="just">
              <a:spcBef>
                <a:spcPts val="0"/>
              </a:spcBef>
              <a:buSzPct val="100000"/>
              <a:buNone/>
              <a:defRPr/>
            </a:pPr>
            <a:endParaRPr lang="en-GB" altLang="en-US" sz="1800" dirty="0">
              <a:solidFill>
                <a:srgbClr val="231F20"/>
              </a:solidFill>
            </a:endParaRPr>
          </a:p>
          <a:p>
            <a:pPr algn="just">
              <a:spcBef>
                <a:spcPts val="0"/>
              </a:spcBef>
              <a:buSzPct val="100000"/>
              <a:defRPr/>
            </a:pPr>
            <a:endParaRPr lang="en-GB" altLang="en-US" sz="1800" dirty="0">
              <a:solidFill>
                <a:srgbClr val="231F20"/>
              </a:solidFill>
            </a:endParaRPr>
          </a:p>
          <a:p>
            <a:pPr algn="just">
              <a:spcBef>
                <a:spcPts val="0"/>
              </a:spcBef>
              <a:buSzPct val="100000"/>
              <a:defRPr/>
            </a:pPr>
            <a:r>
              <a:rPr lang="en-GB" altLang="en-US" sz="1800" dirty="0">
                <a:solidFill>
                  <a:srgbClr val="231F20"/>
                </a:solidFill>
              </a:rPr>
              <a:t>A close-fitting lid, lid vent, rodent and insect screen</a:t>
            </a:r>
          </a:p>
          <a:p>
            <a:pPr algn="just">
              <a:defRPr/>
            </a:pPr>
            <a:r>
              <a:rPr lang="en-GB" altLang="en-US" sz="1800" dirty="0">
                <a:solidFill>
                  <a:srgbClr val="231F20"/>
                </a:solidFill>
              </a:rPr>
              <a:t>Be well insulated including lids and pipework</a:t>
            </a:r>
          </a:p>
          <a:p>
            <a:pPr algn="just">
              <a:defRPr/>
            </a:pPr>
            <a:r>
              <a:rPr lang="en-GB" altLang="en-US" sz="1800" dirty="0">
                <a:solidFill>
                  <a:srgbClr val="231F20"/>
                </a:solidFill>
              </a:rPr>
              <a:t>12 hours stored water supply, stored below 20°C</a:t>
            </a:r>
          </a:p>
          <a:p>
            <a:pPr algn="just">
              <a:defRPr/>
            </a:pPr>
            <a:r>
              <a:rPr lang="en-GB" altLang="en-US" sz="1800" dirty="0">
                <a:solidFill>
                  <a:srgbClr val="231F20"/>
                </a:solidFill>
              </a:rPr>
              <a:t>Ball valve opposite to outlet</a:t>
            </a:r>
          </a:p>
          <a:p>
            <a:pPr algn="just">
              <a:defRPr/>
            </a:pPr>
            <a:r>
              <a:rPr lang="en-GB" sz="1800" dirty="0">
                <a:solidFill>
                  <a:srgbClr val="231F20"/>
                </a:solidFill>
              </a:rPr>
              <a:t>Pipework labelled with flow direction</a:t>
            </a:r>
          </a:p>
          <a:p>
            <a:pPr algn="just">
              <a:defRPr/>
            </a:pPr>
            <a:r>
              <a:rPr lang="en-GB" altLang="en-US" sz="1800" dirty="0">
                <a:solidFill>
                  <a:srgbClr val="231F20"/>
                </a:solidFill>
              </a:rPr>
              <a:t>No hot water vent pipe discharge</a:t>
            </a:r>
          </a:p>
          <a:p>
            <a:pPr marL="0" indent="0">
              <a:buNone/>
            </a:pPr>
            <a:endParaRPr lang="en-GB" dirty="0"/>
          </a:p>
        </p:txBody>
      </p:sp>
      <p:pic>
        <p:nvPicPr>
          <p:cNvPr id="4" name="Picture 3" descr="CWST Diagram"/>
          <p:cNvPicPr>
            <a:picLocks noChangeAspect="1"/>
          </p:cNvPicPr>
          <p:nvPr/>
        </p:nvPicPr>
        <p:blipFill>
          <a:blip r:embed="rId2"/>
          <a:stretch>
            <a:fillRect/>
          </a:stretch>
        </p:blipFill>
        <p:spPr>
          <a:xfrm>
            <a:off x="6944591" y="3030836"/>
            <a:ext cx="4610100" cy="2119068"/>
          </a:xfrm>
          <a:prstGeom prst="rect">
            <a:avLst/>
          </a:prstGeom>
          <a:ln w="12700">
            <a:solidFill>
              <a:srgbClr val="99CA3C"/>
            </a:solidFill>
          </a:ln>
        </p:spPr>
      </p:pic>
    </p:spTree>
    <p:extLst>
      <p:ext uri="{BB962C8B-B14F-4D97-AF65-F5344CB8AC3E}">
        <p14:creationId xmlns:p14="http://schemas.microsoft.com/office/powerpoint/2010/main" val="2029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4F71E-B026-4393-9296-0B69B36E9E5B}"/>
              </a:ext>
            </a:extLst>
          </p:cNvPr>
          <p:cNvSpPr>
            <a:spLocks noGrp="1"/>
          </p:cNvSpPr>
          <p:nvPr>
            <p:ph type="title"/>
          </p:nvPr>
        </p:nvSpPr>
        <p:spPr/>
        <p:txBody>
          <a:bodyPr/>
          <a:lstStyle/>
          <a:p>
            <a:r>
              <a:rPr lang="en-GB" dirty="0"/>
              <a:t>Learning Outcomes</a:t>
            </a:r>
          </a:p>
        </p:txBody>
      </p:sp>
      <p:sp>
        <p:nvSpPr>
          <p:cNvPr id="3" name="Content Placeholder 2">
            <a:extLst>
              <a:ext uri="{FF2B5EF4-FFF2-40B4-BE49-F238E27FC236}">
                <a16:creationId xmlns:a16="http://schemas.microsoft.com/office/drawing/2014/main" id="{D5179226-ADCD-42E8-A06D-1BCA1623079D}"/>
              </a:ext>
            </a:extLst>
          </p:cNvPr>
          <p:cNvSpPr>
            <a:spLocks noGrp="1"/>
          </p:cNvSpPr>
          <p:nvPr>
            <p:ph idx="1"/>
          </p:nvPr>
        </p:nvSpPr>
        <p:spPr>
          <a:xfrm>
            <a:off x="742950" y="1408022"/>
            <a:ext cx="10971362" cy="3988766"/>
          </a:xfrm>
        </p:spPr>
        <p:txBody>
          <a:bodyPr>
            <a:normAutofit/>
          </a:bodyPr>
          <a:lstStyle/>
          <a:p>
            <a:pPr marL="0" indent="0">
              <a:lnSpc>
                <a:spcPct val="170000"/>
              </a:lnSpc>
              <a:spcBef>
                <a:spcPts val="0"/>
              </a:spcBef>
              <a:spcAft>
                <a:spcPts val="600"/>
              </a:spcAft>
              <a:buNone/>
            </a:pPr>
            <a:r>
              <a:rPr lang="en-GB" sz="1800" dirty="0">
                <a:solidFill>
                  <a:srgbClr val="231F20"/>
                </a:solidFill>
              </a:rPr>
              <a:t>At the end of this session staff should be able to:</a:t>
            </a:r>
          </a:p>
          <a:p>
            <a:pPr algn="just"/>
            <a:r>
              <a:rPr lang="en-GB" sz="1800" dirty="0">
                <a:solidFill>
                  <a:srgbClr val="231F20"/>
                </a:solidFill>
              </a:rPr>
              <a:t>Identify Legislation and guidance relevant to Legionella</a:t>
            </a:r>
            <a:endParaRPr lang="en-GB" altLang="en-US" sz="1800" dirty="0">
              <a:solidFill>
                <a:srgbClr val="231F20"/>
              </a:solidFill>
            </a:endParaRPr>
          </a:p>
          <a:p>
            <a:pPr algn="just"/>
            <a:r>
              <a:rPr lang="en-GB" altLang="en-US" sz="1800" dirty="0">
                <a:solidFill>
                  <a:srgbClr val="231F20"/>
                </a:solidFill>
              </a:rPr>
              <a:t>Recognise the health effects of Legionella</a:t>
            </a:r>
          </a:p>
          <a:p>
            <a:pPr algn="just"/>
            <a:r>
              <a:rPr lang="en-GB" altLang="en-US" sz="1800" dirty="0">
                <a:solidFill>
                  <a:srgbClr val="231F20"/>
                </a:solidFill>
              </a:rPr>
              <a:t>Gain an understanding of Legionella and the factors which affect it’s growth</a:t>
            </a:r>
          </a:p>
          <a:p>
            <a:pPr algn="just"/>
            <a:r>
              <a:rPr lang="en-GB" altLang="en-US" sz="1800" dirty="0">
                <a:solidFill>
                  <a:srgbClr val="231F20"/>
                </a:solidFill>
              </a:rPr>
              <a:t>Gain knowledge of the hot and cold water system within their premises</a:t>
            </a:r>
          </a:p>
          <a:p>
            <a:pPr algn="just"/>
            <a:r>
              <a:rPr lang="en-GB" altLang="en-US" sz="1800" dirty="0">
                <a:solidFill>
                  <a:srgbClr val="231F20"/>
                </a:solidFill>
              </a:rPr>
              <a:t>Recognise Legionella control, responsibilities and management</a:t>
            </a:r>
          </a:p>
          <a:p>
            <a:pPr algn="just">
              <a:buSzPct val="100000"/>
            </a:pPr>
            <a:r>
              <a:rPr lang="en-GB" sz="1800" dirty="0">
                <a:solidFill>
                  <a:srgbClr val="231F20"/>
                </a:solidFill>
              </a:rPr>
              <a:t>Identify the checks required to contribute to the control and management </a:t>
            </a:r>
            <a:r>
              <a:rPr lang="en-GB" altLang="en-US" sz="1800" dirty="0">
                <a:solidFill>
                  <a:srgbClr val="231F20"/>
                </a:solidFill>
              </a:rPr>
              <a:t>of Legionella</a:t>
            </a:r>
          </a:p>
          <a:p>
            <a:pPr algn="just">
              <a:buSzPct val="100000"/>
            </a:pPr>
            <a:r>
              <a:rPr lang="en-GB" altLang="en-US" sz="1800" dirty="0">
                <a:solidFill>
                  <a:srgbClr val="231F20"/>
                </a:solidFill>
              </a:rPr>
              <a:t>Gain an understanding of the records kept in the Water Hygiene Log Book</a:t>
            </a:r>
          </a:p>
          <a:p>
            <a:pPr algn="just">
              <a:buSzPct val="100000"/>
            </a:pPr>
            <a:endParaRPr lang="en-GB" altLang="en-US" dirty="0"/>
          </a:p>
          <a:p>
            <a:pPr marL="0" indent="0" algn="just">
              <a:buSzPct val="100000"/>
              <a:buNone/>
            </a:pPr>
            <a:endParaRPr lang="en-GB" sz="2600" dirty="0"/>
          </a:p>
        </p:txBody>
      </p:sp>
    </p:spTree>
    <p:extLst>
      <p:ext uri="{BB962C8B-B14F-4D97-AF65-F5344CB8AC3E}">
        <p14:creationId xmlns:p14="http://schemas.microsoft.com/office/powerpoint/2010/main" val="847248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7309" y="501902"/>
            <a:ext cx="10782963" cy="1133384"/>
          </a:xfrm>
        </p:spPr>
        <p:txBody>
          <a:bodyPr>
            <a:noAutofit/>
          </a:bodyPr>
          <a:lstStyle/>
          <a:p>
            <a:r>
              <a:rPr lang="en-GB" sz="4000" dirty="0"/>
              <a:t>Thermostatic Mixing Valves (TMV) &amp; Thermostatic Mixing Taps (TMT)</a:t>
            </a:r>
            <a:endParaRPr lang="en-GB" sz="1600" dirty="0"/>
          </a:p>
        </p:txBody>
      </p:sp>
      <p:sp>
        <p:nvSpPr>
          <p:cNvPr id="3" name="Content Placeholder 2"/>
          <p:cNvSpPr>
            <a:spLocks noGrp="1"/>
          </p:cNvSpPr>
          <p:nvPr>
            <p:ph idx="1"/>
          </p:nvPr>
        </p:nvSpPr>
        <p:spPr>
          <a:xfrm>
            <a:off x="637309" y="2032000"/>
            <a:ext cx="7018359" cy="3578687"/>
          </a:xfrm>
        </p:spPr>
        <p:txBody>
          <a:bodyPr>
            <a:normAutofit/>
          </a:bodyPr>
          <a:lstStyle/>
          <a:p>
            <a:pPr marL="0" indent="0" algn="just">
              <a:lnSpc>
                <a:spcPct val="150000"/>
              </a:lnSpc>
              <a:buNone/>
            </a:pPr>
            <a:r>
              <a:rPr lang="en-GB" sz="2400" dirty="0">
                <a:solidFill>
                  <a:srgbClr val="231F20"/>
                </a:solidFill>
              </a:rPr>
              <a:t>TMV &amp; TMT blend cold and hot water at taps and showers to ensure water is delivered to the end user at a safe temperature</a:t>
            </a:r>
          </a:p>
          <a:p>
            <a:pPr marL="0" indent="0" algn="just">
              <a:lnSpc>
                <a:spcPct val="150000"/>
              </a:lnSpc>
              <a:buNone/>
            </a:pPr>
            <a:endParaRPr lang="en-GB" sz="2000" dirty="0"/>
          </a:p>
          <a:p>
            <a:pPr marL="0" indent="0" algn="just">
              <a:lnSpc>
                <a:spcPct val="150000"/>
              </a:lnSpc>
              <a:buNone/>
            </a:pPr>
            <a:endParaRPr lang="en-GB" sz="2000" dirty="0"/>
          </a:p>
        </p:txBody>
      </p:sp>
      <p:pic>
        <p:nvPicPr>
          <p:cNvPr id="8" name="Picture 7" descr="4 in 1 Thermostatic Mixing Valve TMV 2/3 - 15mm"/>
          <p:cNvPicPr/>
          <p:nvPr/>
        </p:nvPicPr>
        <p:blipFill rotWithShape="1">
          <a:blip r:embed="rId2">
            <a:extLst>
              <a:ext uri="{28A0092B-C50C-407E-A947-70E740481C1C}">
                <a14:useLocalDpi xmlns:a14="http://schemas.microsoft.com/office/drawing/2010/main" val="0"/>
              </a:ext>
            </a:extLst>
          </a:blip>
          <a:srcRect l="9667" t="18246" r="6050" b="22969"/>
          <a:stretch/>
        </p:blipFill>
        <p:spPr bwMode="auto">
          <a:xfrm>
            <a:off x="5237426" y="3247043"/>
            <a:ext cx="3038524" cy="2159610"/>
          </a:xfrm>
          <a:prstGeom prst="rect">
            <a:avLst/>
          </a:prstGeom>
          <a:noFill/>
          <a:ln w="12700">
            <a:solidFill>
              <a:srgbClr val="99CA3C"/>
            </a:solidFill>
          </a:ln>
        </p:spPr>
      </p:pic>
      <p:pic>
        <p:nvPicPr>
          <p:cNvPr id="4" name="Picture 3" descr="TMT">
            <a:extLst>
              <a:ext uri="{FF2B5EF4-FFF2-40B4-BE49-F238E27FC236}">
                <a16:creationId xmlns:a16="http://schemas.microsoft.com/office/drawing/2014/main" id="{EE943C4D-5497-46BB-AF72-242D3B73D1FF}"/>
              </a:ext>
            </a:extLst>
          </p:cNvPr>
          <p:cNvPicPr>
            <a:picLocks noChangeAspect="1"/>
          </p:cNvPicPr>
          <p:nvPr/>
        </p:nvPicPr>
        <p:blipFill>
          <a:blip r:embed="rId3"/>
          <a:stretch>
            <a:fillRect/>
          </a:stretch>
        </p:blipFill>
        <p:spPr>
          <a:xfrm>
            <a:off x="8816703" y="2310382"/>
            <a:ext cx="2737988" cy="3096271"/>
          </a:xfrm>
          <a:prstGeom prst="rect">
            <a:avLst/>
          </a:prstGeom>
          <a:ln w="12700">
            <a:solidFill>
              <a:srgbClr val="99CA3C"/>
            </a:solidFill>
          </a:ln>
        </p:spPr>
      </p:pic>
    </p:spTree>
    <p:extLst>
      <p:ext uri="{BB962C8B-B14F-4D97-AF65-F5344CB8AC3E}">
        <p14:creationId xmlns:p14="http://schemas.microsoft.com/office/powerpoint/2010/main" val="3120251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872" y="350823"/>
            <a:ext cx="9162474" cy="1133384"/>
          </a:xfrm>
        </p:spPr>
        <p:txBody>
          <a:bodyPr>
            <a:normAutofit/>
          </a:bodyPr>
          <a:lstStyle/>
          <a:p>
            <a:r>
              <a:rPr lang="en-GB" dirty="0"/>
              <a:t>Shower and Kitchen Spray Outlets</a:t>
            </a:r>
            <a:endParaRPr lang="en-GB" sz="2000" dirty="0">
              <a:solidFill>
                <a:srgbClr val="FF0000"/>
              </a:solidFill>
            </a:endParaRPr>
          </a:p>
        </p:txBody>
      </p:sp>
      <p:sp>
        <p:nvSpPr>
          <p:cNvPr id="3" name="Content Placeholder 2"/>
          <p:cNvSpPr>
            <a:spLocks noGrp="1"/>
          </p:cNvSpPr>
          <p:nvPr>
            <p:ph idx="1"/>
          </p:nvPr>
        </p:nvSpPr>
        <p:spPr>
          <a:xfrm>
            <a:off x="653363" y="2551377"/>
            <a:ext cx="7957977" cy="3210231"/>
          </a:xfrm>
        </p:spPr>
        <p:txBody>
          <a:bodyPr>
            <a:normAutofit/>
          </a:bodyPr>
          <a:lstStyle/>
          <a:p>
            <a:pPr marL="0" indent="0" algn="just">
              <a:lnSpc>
                <a:spcPct val="150000"/>
              </a:lnSpc>
              <a:spcBef>
                <a:spcPts val="0"/>
              </a:spcBef>
              <a:buNone/>
              <a:defRPr/>
            </a:pPr>
            <a:r>
              <a:rPr lang="en-GB" dirty="0">
                <a:solidFill>
                  <a:srgbClr val="231F20"/>
                </a:solidFill>
              </a:rPr>
              <a:t>Showers and kitchen spray outlets both create significant aerosols when in operation</a:t>
            </a:r>
          </a:p>
          <a:p>
            <a:pPr marL="0" indent="0" algn="just">
              <a:lnSpc>
                <a:spcPct val="150000"/>
              </a:lnSpc>
              <a:spcBef>
                <a:spcPts val="0"/>
              </a:spcBef>
              <a:buNone/>
              <a:defRPr/>
            </a:pPr>
            <a:endParaRPr lang="en-GB" altLang="en-US" sz="2000" dirty="0"/>
          </a:p>
          <a:p>
            <a:pPr marL="0" indent="0" algn="just">
              <a:buNone/>
              <a:defRPr/>
            </a:pPr>
            <a:endParaRPr lang="en-GB" altLang="en-US" sz="1800" dirty="0"/>
          </a:p>
        </p:txBody>
      </p:sp>
      <p:pic>
        <p:nvPicPr>
          <p:cNvPr id="8" name="Picture 7" descr="C:\Users\caldwellc\AppData\Local\Microsoft\Windows\INetCache\Content.MSO\5CA21F57.tmp"/>
          <p:cNvPicPr/>
          <p:nvPr/>
        </p:nvPicPr>
        <p:blipFill>
          <a:blip r:embed="rId2">
            <a:extLst>
              <a:ext uri="{28A0092B-C50C-407E-A947-70E740481C1C}">
                <a14:useLocalDpi xmlns:a14="http://schemas.microsoft.com/office/drawing/2010/main" val="0"/>
              </a:ext>
            </a:extLst>
          </a:blip>
          <a:srcRect/>
          <a:stretch>
            <a:fillRect/>
          </a:stretch>
        </p:blipFill>
        <p:spPr bwMode="auto">
          <a:xfrm>
            <a:off x="9642774" y="1011236"/>
            <a:ext cx="2221277" cy="2103716"/>
          </a:xfrm>
          <a:prstGeom prst="rect">
            <a:avLst/>
          </a:prstGeom>
          <a:solidFill>
            <a:srgbClr val="FFFFFF">
              <a:shade val="85000"/>
            </a:srgbClr>
          </a:solidFill>
          <a:ln w="12700" cap="rnd">
            <a:solidFill>
              <a:srgbClr val="99CA3C"/>
            </a:solidFill>
          </a:ln>
          <a:effectLst/>
          <a:scene3d>
            <a:camera prst="orthographicFront"/>
            <a:lightRig rig="twoPt" dir="t">
              <a:rot lat="0" lon="0" rev="7800000"/>
            </a:lightRig>
          </a:scene3d>
          <a:sp3d contourW="6350">
            <a:contourClr>
              <a:srgbClr val="C0C0C0"/>
            </a:contourClr>
          </a:sp3d>
        </p:spPr>
      </p:pic>
      <p:pic>
        <p:nvPicPr>
          <p:cNvPr id="3074" name="Picture 2" descr="Pre Rinse Spray Unit Deck mount Double inlet Height 600mm Stainless steel | Adexa EQ7801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22346" y="3438248"/>
            <a:ext cx="2241705" cy="2241705"/>
          </a:xfrm>
          <a:prstGeom prst="rect">
            <a:avLst/>
          </a:prstGeom>
          <a:solidFill>
            <a:srgbClr val="FFFFFF">
              <a:shade val="85000"/>
            </a:srgbClr>
          </a:solidFill>
          <a:ln w="12700" cap="rnd">
            <a:solidFill>
              <a:srgbClr val="99CA3C"/>
            </a:solidFill>
          </a:ln>
          <a:effectLst/>
          <a:scene3d>
            <a:camera prst="orthographicFront"/>
            <a:lightRig rig="twoPt" dir="t">
              <a:rot lat="0" lon="0" rev="7800000"/>
            </a:lightRig>
          </a:scene3d>
          <a:sp3d contourW="6350">
            <a:contourClr>
              <a:srgbClr val="C0C0C0"/>
            </a:contourClr>
          </a:sp3d>
        </p:spPr>
      </p:pic>
    </p:spTree>
    <p:extLst>
      <p:ext uri="{BB962C8B-B14F-4D97-AF65-F5344CB8AC3E}">
        <p14:creationId xmlns:p14="http://schemas.microsoft.com/office/powerpoint/2010/main" val="2554906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697" y="366526"/>
            <a:ext cx="11748303" cy="778658"/>
          </a:xfrm>
        </p:spPr>
        <p:txBody>
          <a:bodyPr>
            <a:normAutofit/>
          </a:bodyPr>
          <a:lstStyle/>
          <a:p>
            <a:r>
              <a:rPr lang="en-GB" dirty="0"/>
              <a:t>Roles and Responsibilities</a:t>
            </a:r>
          </a:p>
        </p:txBody>
      </p:sp>
      <p:sp>
        <p:nvSpPr>
          <p:cNvPr id="3" name="Content Placeholder 2"/>
          <p:cNvSpPr>
            <a:spLocks noGrp="1"/>
          </p:cNvSpPr>
          <p:nvPr>
            <p:ph idx="1"/>
          </p:nvPr>
        </p:nvSpPr>
        <p:spPr>
          <a:xfrm>
            <a:off x="354109" y="1376003"/>
            <a:ext cx="11337781" cy="4488997"/>
          </a:xfrm>
        </p:spPr>
        <p:txBody>
          <a:bodyPr>
            <a:noAutofit/>
          </a:bodyPr>
          <a:lstStyle/>
          <a:p>
            <a:pPr>
              <a:lnSpc>
                <a:spcPct val="150000"/>
              </a:lnSpc>
            </a:pPr>
            <a:r>
              <a:rPr lang="en-GB" altLang="en-US" sz="1800" b="1" dirty="0">
                <a:solidFill>
                  <a:srgbClr val="231F20"/>
                </a:solidFill>
              </a:rPr>
              <a:t>Duty Holder: </a:t>
            </a:r>
            <a:r>
              <a:rPr lang="en-GB" altLang="en-US" sz="1800" dirty="0">
                <a:solidFill>
                  <a:srgbClr val="231F20"/>
                </a:solidFill>
              </a:rPr>
              <a:t>As an employer or person in control of premises, you must put in place suitable precautions to prevent or control the risk of exposure to Legionella. </a:t>
            </a:r>
          </a:p>
          <a:p>
            <a:pPr marL="0" indent="0">
              <a:lnSpc>
                <a:spcPct val="150000"/>
              </a:lnSpc>
              <a:buNone/>
            </a:pPr>
            <a:endParaRPr lang="en-GB" altLang="en-US" sz="1800" dirty="0">
              <a:solidFill>
                <a:srgbClr val="231F20"/>
              </a:solidFill>
            </a:endParaRPr>
          </a:p>
          <a:p>
            <a:pPr>
              <a:lnSpc>
                <a:spcPct val="150000"/>
              </a:lnSpc>
            </a:pPr>
            <a:r>
              <a:rPr lang="en-GB" altLang="en-US" sz="1800" b="1" dirty="0">
                <a:solidFill>
                  <a:srgbClr val="231F20"/>
                </a:solidFill>
              </a:rPr>
              <a:t>Responsible/Competent Person: </a:t>
            </a:r>
            <a:r>
              <a:rPr lang="en-GB" altLang="en-US" sz="1800" dirty="0">
                <a:solidFill>
                  <a:srgbClr val="231F20"/>
                </a:solidFill>
              </a:rPr>
              <a:t>Appointed by the Duty Holder to</a:t>
            </a:r>
            <a:r>
              <a:rPr lang="en-GB" sz="1800" dirty="0">
                <a:solidFill>
                  <a:srgbClr val="231F20"/>
                </a:solidFill>
              </a:rPr>
              <a:t> take responsibility for managing the risk associated with Legionella. You will provide suitable and sufficient information, instruction, and training to the nominated person</a:t>
            </a:r>
          </a:p>
          <a:p>
            <a:pPr marL="0" indent="0">
              <a:lnSpc>
                <a:spcPct val="150000"/>
              </a:lnSpc>
              <a:buNone/>
            </a:pPr>
            <a:endParaRPr lang="en-GB" sz="1800" dirty="0">
              <a:solidFill>
                <a:srgbClr val="231F20"/>
              </a:solidFill>
            </a:endParaRPr>
          </a:p>
          <a:p>
            <a:pPr>
              <a:lnSpc>
                <a:spcPct val="150000"/>
              </a:lnSpc>
            </a:pPr>
            <a:r>
              <a:rPr lang="en-GB" altLang="en-US" sz="1800" b="1" dirty="0">
                <a:solidFill>
                  <a:srgbClr val="231F20"/>
                </a:solidFill>
              </a:rPr>
              <a:t>Nominated Person: </a:t>
            </a:r>
            <a:r>
              <a:rPr lang="en-GB" altLang="en-US" sz="1800" dirty="0">
                <a:solidFill>
                  <a:srgbClr val="231F20"/>
                </a:solidFill>
              </a:rPr>
              <a:t>You will ensure the </a:t>
            </a:r>
            <a:r>
              <a:rPr lang="en-GB" sz="1800" dirty="0">
                <a:solidFill>
                  <a:srgbClr val="231F20"/>
                </a:solidFill>
              </a:rPr>
              <a:t>completion of statutory weekly and monthly tasks and the maintenance of the Water Hygiene Logbook</a:t>
            </a:r>
            <a:endParaRPr lang="en-GB" altLang="en-US" sz="1800" dirty="0">
              <a:solidFill>
                <a:srgbClr val="231F20"/>
              </a:solidFill>
            </a:endParaRPr>
          </a:p>
          <a:p>
            <a:pPr algn="just">
              <a:lnSpc>
                <a:spcPct val="150000"/>
              </a:lnSpc>
              <a:buClr>
                <a:schemeClr val="accent1">
                  <a:lumMod val="75000"/>
                </a:schemeClr>
              </a:buClr>
              <a:buFont typeface="Wingdings" panose="05000000000000000000" pitchFamily="2" charset="2"/>
              <a:buChar char="v"/>
            </a:pPr>
            <a:endParaRPr lang="en-GB" altLang="en-US" sz="1400" b="1" dirty="0"/>
          </a:p>
          <a:p>
            <a:pPr algn="just">
              <a:lnSpc>
                <a:spcPct val="150000"/>
              </a:lnSpc>
              <a:buClr>
                <a:schemeClr val="accent1">
                  <a:lumMod val="75000"/>
                </a:schemeClr>
              </a:buClr>
              <a:buFont typeface="Wingdings" panose="05000000000000000000" pitchFamily="2" charset="2"/>
              <a:buChar char="v"/>
            </a:pPr>
            <a:endParaRPr lang="en-GB" altLang="en-US" sz="1400" b="1" dirty="0"/>
          </a:p>
        </p:txBody>
      </p:sp>
    </p:spTree>
    <p:extLst>
      <p:ext uri="{BB962C8B-B14F-4D97-AF65-F5344CB8AC3E}">
        <p14:creationId xmlns:p14="http://schemas.microsoft.com/office/powerpoint/2010/main" val="650169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7309" y="274638"/>
            <a:ext cx="11049594" cy="1133384"/>
          </a:xfrm>
        </p:spPr>
        <p:txBody>
          <a:bodyPr>
            <a:normAutofit/>
          </a:bodyPr>
          <a:lstStyle/>
          <a:p>
            <a:r>
              <a:rPr lang="en-GB" dirty="0"/>
              <a:t>Statutory Tasks   </a:t>
            </a:r>
          </a:p>
        </p:txBody>
      </p:sp>
      <p:sp>
        <p:nvSpPr>
          <p:cNvPr id="3" name="Content Placeholder 2"/>
          <p:cNvSpPr>
            <a:spLocks noGrp="1"/>
          </p:cNvSpPr>
          <p:nvPr>
            <p:ph idx="1"/>
          </p:nvPr>
        </p:nvSpPr>
        <p:spPr>
          <a:xfrm>
            <a:off x="637309" y="1404665"/>
            <a:ext cx="10515600" cy="4048669"/>
          </a:xfrm>
        </p:spPr>
        <p:txBody>
          <a:bodyPr>
            <a:normAutofit lnSpcReduction="10000"/>
          </a:bodyPr>
          <a:lstStyle/>
          <a:p>
            <a:pPr marL="0" indent="0" algn="just">
              <a:lnSpc>
                <a:spcPct val="150000"/>
              </a:lnSpc>
              <a:buNone/>
            </a:pPr>
            <a:r>
              <a:rPr lang="en-GB" sz="1800" dirty="0">
                <a:solidFill>
                  <a:srgbClr val="231F20"/>
                </a:solidFill>
              </a:rPr>
              <a:t>There are numerous statutory tasks which must be completed by the nominated person to assist in the control and prevention of Legionella. These tasks include:</a:t>
            </a:r>
          </a:p>
          <a:p>
            <a:pPr marL="0" indent="0" algn="just">
              <a:lnSpc>
                <a:spcPct val="150000"/>
              </a:lnSpc>
              <a:buNone/>
            </a:pPr>
            <a:endParaRPr lang="en-GB" sz="1800" dirty="0">
              <a:solidFill>
                <a:srgbClr val="231F20"/>
              </a:solidFill>
            </a:endParaRPr>
          </a:p>
          <a:p>
            <a:pPr algn="just">
              <a:lnSpc>
                <a:spcPct val="150000"/>
              </a:lnSpc>
            </a:pPr>
            <a:r>
              <a:rPr lang="en-GB" sz="1800" dirty="0">
                <a:solidFill>
                  <a:srgbClr val="231F20"/>
                </a:solidFill>
              </a:rPr>
              <a:t>Weekly Checks - Flushing of infrequently used outlets</a:t>
            </a:r>
          </a:p>
          <a:p>
            <a:pPr algn="just">
              <a:lnSpc>
                <a:spcPct val="150000"/>
              </a:lnSpc>
            </a:pPr>
            <a:r>
              <a:rPr lang="en-GB" sz="1800" dirty="0">
                <a:solidFill>
                  <a:srgbClr val="231F20"/>
                </a:solidFill>
              </a:rPr>
              <a:t>Monthly Checks – Sentinel outlets and temperatures</a:t>
            </a:r>
          </a:p>
          <a:p>
            <a:pPr algn="just">
              <a:lnSpc>
                <a:spcPct val="150000"/>
              </a:lnSpc>
            </a:pPr>
            <a:r>
              <a:rPr lang="en-GB" sz="1800" dirty="0">
                <a:solidFill>
                  <a:srgbClr val="231F20"/>
                </a:solidFill>
              </a:rPr>
              <a:t>Keeping an up-to-date Water Hygiene Logbook</a:t>
            </a:r>
          </a:p>
          <a:p>
            <a:pPr marL="0" indent="0" algn="just">
              <a:lnSpc>
                <a:spcPct val="150000"/>
              </a:lnSpc>
              <a:buNone/>
            </a:pPr>
            <a:endParaRPr lang="en-GB" sz="1800" dirty="0">
              <a:solidFill>
                <a:srgbClr val="231F20"/>
              </a:solidFill>
            </a:endParaRPr>
          </a:p>
          <a:p>
            <a:pPr marL="0" indent="0" algn="just">
              <a:lnSpc>
                <a:spcPct val="150000"/>
              </a:lnSpc>
              <a:buNone/>
            </a:pPr>
            <a:r>
              <a:rPr lang="en-GB" sz="1800" dirty="0">
                <a:solidFill>
                  <a:srgbClr val="231F20"/>
                </a:solidFill>
              </a:rPr>
              <a:t> EA will provide suitable information, instruction and training to all nominated persons </a:t>
            </a:r>
          </a:p>
          <a:p>
            <a:pPr marL="0" indent="0" algn="just">
              <a:buNone/>
            </a:pPr>
            <a:endParaRPr lang="en-GB" sz="1800" dirty="0"/>
          </a:p>
        </p:txBody>
      </p:sp>
    </p:spTree>
    <p:extLst>
      <p:ext uri="{BB962C8B-B14F-4D97-AF65-F5344CB8AC3E}">
        <p14:creationId xmlns:p14="http://schemas.microsoft.com/office/powerpoint/2010/main" val="1762358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noGrp="1"/>
          </p:cNvSpPr>
          <p:nvPr>
            <p:ph type="title" idx="4294967295"/>
          </p:nvPr>
        </p:nvSpPr>
        <p:spPr>
          <a:xfrm>
            <a:off x="363938" y="427906"/>
            <a:ext cx="11532139" cy="648998"/>
          </a:xfrm>
          <a:prstGeom prst="rect">
            <a:avLst/>
          </a:prstGeom>
          <a:noFill/>
          <a:ln>
            <a:solidFill>
              <a:schemeClr val="bg1"/>
            </a:solid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rgbClr val="44C3D0"/>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dirty="0">
                <a:ln>
                  <a:noFill/>
                </a:ln>
                <a:solidFill>
                  <a:srgbClr val="44C3D0"/>
                </a:solidFill>
                <a:effectLst/>
                <a:uLnTx/>
                <a:uFillTx/>
                <a:latin typeface="Arial" panose="020B0604020202020204" pitchFamily="34" charset="0"/>
                <a:ea typeface="+mj-ea"/>
                <a:cs typeface="Arial" panose="020B0604020202020204" pitchFamily="34" charset="0"/>
              </a:rPr>
              <a:t>Weekly Checks - Infrequently Used Outlets (IUO)</a:t>
            </a:r>
          </a:p>
        </p:txBody>
      </p:sp>
      <p:sp>
        <p:nvSpPr>
          <p:cNvPr id="3" name="Content Placeholder 2"/>
          <p:cNvSpPr>
            <a:spLocks noGrp="1"/>
          </p:cNvSpPr>
          <p:nvPr>
            <p:ph idx="1"/>
          </p:nvPr>
        </p:nvSpPr>
        <p:spPr>
          <a:xfrm>
            <a:off x="363939" y="1271414"/>
            <a:ext cx="6083374" cy="4578970"/>
          </a:xfrm>
        </p:spPr>
        <p:txBody>
          <a:bodyPr>
            <a:normAutofit/>
          </a:bodyPr>
          <a:lstStyle/>
          <a:p>
            <a:pPr marL="0" indent="0">
              <a:lnSpc>
                <a:spcPct val="150000"/>
              </a:lnSpc>
              <a:buNone/>
            </a:pPr>
            <a:r>
              <a:rPr lang="en-GB" sz="1800" dirty="0">
                <a:solidFill>
                  <a:srgbClr val="231F20"/>
                </a:solidFill>
              </a:rPr>
              <a:t>IUO are those which are not used on a weekly basis </a:t>
            </a:r>
          </a:p>
          <a:p>
            <a:pPr marL="0" indent="0">
              <a:lnSpc>
                <a:spcPct val="150000"/>
              </a:lnSpc>
              <a:buNone/>
            </a:pPr>
            <a:endParaRPr lang="en-GB" sz="1800" dirty="0">
              <a:solidFill>
                <a:srgbClr val="231F20"/>
              </a:solidFill>
            </a:endParaRPr>
          </a:p>
          <a:p>
            <a:pPr marL="0" indent="0">
              <a:lnSpc>
                <a:spcPct val="150000"/>
              </a:lnSpc>
              <a:buNone/>
            </a:pPr>
            <a:r>
              <a:rPr lang="en-GB" sz="1800" dirty="0">
                <a:solidFill>
                  <a:srgbClr val="231F20"/>
                </a:solidFill>
              </a:rPr>
              <a:t>If the water contained in the pipework lies static for a period of one week or more, Legionella may grow</a:t>
            </a:r>
          </a:p>
          <a:p>
            <a:pPr marL="0" indent="0">
              <a:lnSpc>
                <a:spcPct val="150000"/>
              </a:lnSpc>
              <a:buNone/>
            </a:pPr>
            <a:endParaRPr lang="en-GB" sz="1800" dirty="0">
              <a:solidFill>
                <a:srgbClr val="231F20"/>
              </a:solidFill>
            </a:endParaRPr>
          </a:p>
          <a:p>
            <a:pPr marL="0" indent="0">
              <a:lnSpc>
                <a:spcPct val="150000"/>
              </a:lnSpc>
              <a:buNone/>
            </a:pPr>
            <a:r>
              <a:rPr lang="en-GB" sz="1800" dirty="0">
                <a:solidFill>
                  <a:srgbClr val="231F20"/>
                </a:solidFill>
              </a:rPr>
              <a:t>I</a:t>
            </a:r>
            <a:r>
              <a:rPr lang="en-GB" sz="1800" dirty="0">
                <a:solidFill>
                  <a:srgbClr val="231F20"/>
                </a:solidFill>
                <a:latin typeface="Arial" panose="020B0604020202020204" pitchFamily="34" charset="0"/>
                <a:cs typeface="Arial" panose="020B0604020202020204" pitchFamily="34" charset="0"/>
              </a:rPr>
              <a:t>t is vital that the IUO are flushed once a week. The flushing regime and temperature checks should be recorded in the Water Hygiene Logbook</a:t>
            </a:r>
          </a:p>
          <a:p>
            <a:pPr marL="0" indent="0" algn="just">
              <a:buNone/>
            </a:pPr>
            <a:endParaRPr lang="en-GB" sz="1600" dirty="0"/>
          </a:p>
          <a:p>
            <a:pPr marL="0" indent="0">
              <a:buNone/>
            </a:pPr>
            <a:endParaRPr lang="en-GB" dirty="0"/>
          </a:p>
        </p:txBody>
      </p:sp>
      <p:pic>
        <p:nvPicPr>
          <p:cNvPr id="12" name="Picture 11">
            <a:extLst>
              <a:ext uri="{C183D7F6-B498-43B3-948B-1728B52AA6E4}">
                <adec:decorative xmlns:adec="http://schemas.microsoft.com/office/drawing/2017/decorative" val="1"/>
              </a:ext>
            </a:extLst>
          </p:cNvPr>
          <p:cNvPicPr/>
          <p:nvPr/>
        </p:nvPicPr>
        <p:blipFill rotWithShape="1">
          <a:blip r:embed="rId2">
            <a:extLst>
              <a:ext uri="{28A0092B-C50C-407E-A947-70E740481C1C}">
                <a14:useLocalDpi xmlns:a14="http://schemas.microsoft.com/office/drawing/2010/main" val="0"/>
              </a:ext>
            </a:extLst>
          </a:blip>
          <a:srcRect l="26747" r="16983" b="-92"/>
          <a:stretch/>
        </p:blipFill>
        <p:spPr bwMode="auto">
          <a:xfrm>
            <a:off x="6447314" y="1909029"/>
            <a:ext cx="2324524" cy="2535313"/>
          </a:xfrm>
          <a:prstGeom prst="rect">
            <a:avLst/>
          </a:prstGeom>
          <a:solidFill>
            <a:srgbClr val="FFFFFF">
              <a:shade val="85000"/>
            </a:srgbClr>
          </a:solidFill>
          <a:ln w="12700" cap="rnd">
            <a:solidFill>
              <a:srgbClr val="99CA3C"/>
            </a:solidFill>
          </a:ln>
          <a:effectLst/>
          <a:scene3d>
            <a:camera prst="orthographicFront"/>
            <a:lightRig rig="twoPt" dir="t">
              <a:rot lat="0" lon="0" rev="7800000"/>
            </a:lightRig>
          </a:scene3d>
          <a:sp3d contourW="6350">
            <a:contourClr>
              <a:srgbClr val="C0C0C0"/>
            </a:contourClr>
          </a:sp3d>
          <a:extLst>
            <a:ext uri="{53640926-AAD7-44D8-BBD7-CCE9431645EC}">
              <a14:shadowObscured xmlns:a14="http://schemas.microsoft.com/office/drawing/2010/main"/>
            </a:ext>
          </a:extLst>
        </p:spPr>
      </p:pic>
      <p:pic>
        <p:nvPicPr>
          <p:cNvPr id="11" name="Picture 10">
            <a:extLst>
              <a:ext uri="{C183D7F6-B498-43B3-948B-1728B52AA6E4}">
                <adec:decorative xmlns:adec="http://schemas.microsoft.com/office/drawing/2017/decorative" val="1"/>
              </a:ext>
            </a:extLst>
          </p:cNvPr>
          <p:cNvPicPr/>
          <p:nvPr/>
        </p:nvPicPr>
        <p:blipFill rotWithShape="1">
          <a:blip r:embed="rId3">
            <a:extLst>
              <a:ext uri="{28A0092B-C50C-407E-A947-70E740481C1C}">
                <a14:useLocalDpi xmlns:a14="http://schemas.microsoft.com/office/drawing/2010/main" val="0"/>
              </a:ext>
            </a:extLst>
          </a:blip>
          <a:srcRect l="17985" r="20975"/>
          <a:stretch/>
        </p:blipFill>
        <p:spPr bwMode="auto">
          <a:xfrm>
            <a:off x="9224651" y="1909029"/>
            <a:ext cx="2324524" cy="2535312"/>
          </a:xfrm>
          <a:prstGeom prst="rect">
            <a:avLst/>
          </a:prstGeom>
          <a:ln w="12700" cap="sq">
            <a:solidFill>
              <a:srgbClr val="99CA3C"/>
            </a:solidFill>
            <a:prstDash val="solid"/>
            <a:miter lim="800000"/>
          </a:ln>
          <a:effectLst/>
        </p:spPr>
      </p:pic>
    </p:spTree>
    <p:extLst>
      <p:ext uri="{BB962C8B-B14F-4D97-AF65-F5344CB8AC3E}">
        <p14:creationId xmlns:p14="http://schemas.microsoft.com/office/powerpoint/2010/main" val="3055783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410" y="378838"/>
            <a:ext cx="10450901" cy="1133384"/>
          </a:xfrm>
        </p:spPr>
        <p:txBody>
          <a:bodyPr>
            <a:normAutofit fontScale="90000"/>
          </a:bodyPr>
          <a:lstStyle/>
          <a:p>
            <a:r>
              <a:rPr lang="en-GB" dirty="0"/>
              <a:t>Monthly Checks - Sentinel Outlets and Temperatures</a:t>
            </a:r>
          </a:p>
        </p:txBody>
      </p:sp>
      <p:sp>
        <p:nvSpPr>
          <p:cNvPr id="3" name="Content Placeholder 2"/>
          <p:cNvSpPr>
            <a:spLocks noGrp="1"/>
          </p:cNvSpPr>
          <p:nvPr>
            <p:ph idx="1"/>
          </p:nvPr>
        </p:nvSpPr>
        <p:spPr>
          <a:xfrm>
            <a:off x="722958" y="1725286"/>
            <a:ext cx="10515600" cy="4181096"/>
          </a:xfrm>
          <a:ln>
            <a:solidFill>
              <a:schemeClr val="bg1"/>
            </a:solidFill>
          </a:ln>
        </p:spPr>
        <p:style>
          <a:lnRef idx="2">
            <a:schemeClr val="accent5"/>
          </a:lnRef>
          <a:fillRef idx="1">
            <a:schemeClr val="lt1"/>
          </a:fillRef>
          <a:effectRef idx="0">
            <a:schemeClr val="accent5"/>
          </a:effectRef>
          <a:fontRef idx="minor">
            <a:schemeClr val="dk1"/>
          </a:fontRef>
        </p:style>
        <p:txBody>
          <a:bodyPr>
            <a:normAutofit/>
          </a:bodyPr>
          <a:lstStyle/>
          <a:p>
            <a:pPr algn="just">
              <a:spcBef>
                <a:spcPct val="20000"/>
              </a:spcBef>
              <a:buSzPct val="95000"/>
              <a:defRPr/>
            </a:pPr>
            <a:r>
              <a:rPr lang="en-GB" sz="1800" dirty="0">
                <a:solidFill>
                  <a:srgbClr val="231F20"/>
                </a:solidFill>
                <a:latin typeface="Arial" panose="020B0604020202020204" pitchFamily="34" charset="0"/>
                <a:cs typeface="Arial" panose="020B0604020202020204" pitchFamily="34" charset="0"/>
              </a:rPr>
              <a:t>Sentinel Outlets are taps which are used to monitor water quality and temperatures</a:t>
            </a:r>
          </a:p>
          <a:p>
            <a:pPr algn="just">
              <a:spcBef>
                <a:spcPct val="20000"/>
              </a:spcBef>
              <a:buSzPct val="95000"/>
              <a:defRPr/>
            </a:pPr>
            <a:endParaRPr lang="en-GB" sz="1800" dirty="0">
              <a:solidFill>
                <a:srgbClr val="231F20"/>
              </a:solidFill>
              <a:latin typeface="Arial" panose="020B0604020202020204" pitchFamily="34" charset="0"/>
              <a:cs typeface="Arial" panose="020B0604020202020204" pitchFamily="34" charset="0"/>
            </a:endParaRPr>
          </a:p>
          <a:p>
            <a:pPr algn="just">
              <a:spcBef>
                <a:spcPct val="20000"/>
              </a:spcBef>
              <a:buSzPct val="95000"/>
              <a:defRPr/>
            </a:pPr>
            <a:r>
              <a:rPr lang="en-GB" sz="1800" dirty="0">
                <a:solidFill>
                  <a:srgbClr val="231F20"/>
                </a:solidFill>
                <a:latin typeface="Arial" panose="020B0604020202020204" pitchFamily="34" charset="0"/>
                <a:cs typeface="Arial" panose="020B0604020202020204" pitchFamily="34" charset="0"/>
              </a:rPr>
              <a:t>They are defined as the first and last outlets on the water system</a:t>
            </a:r>
          </a:p>
          <a:p>
            <a:pPr marL="0" indent="0" algn="just">
              <a:spcBef>
                <a:spcPct val="20000"/>
              </a:spcBef>
              <a:buClr>
                <a:schemeClr val="accent3"/>
              </a:buClr>
              <a:buSzPct val="95000"/>
              <a:buNone/>
              <a:defRPr/>
            </a:pPr>
            <a:endParaRPr lang="en-GB" sz="1700" dirty="0"/>
          </a:p>
          <a:p>
            <a:pPr marL="0" indent="0" algn="just">
              <a:buNone/>
            </a:pPr>
            <a:endParaRPr lang="en-GB" sz="1700" dirty="0"/>
          </a:p>
          <a:p>
            <a:pPr marL="0" indent="0" algn="just">
              <a:buNone/>
            </a:pPr>
            <a:endParaRPr lang="en-GB" sz="1600" dirty="0">
              <a:solidFill>
                <a:schemeClr val="accent1">
                  <a:lumMod val="50000"/>
                </a:schemeClr>
              </a:solidFill>
            </a:endParaRPr>
          </a:p>
          <a:p>
            <a:pPr marL="0" indent="0" algn="just">
              <a:buNone/>
            </a:pPr>
            <a:endParaRPr lang="en-GB" sz="1600" dirty="0">
              <a:solidFill>
                <a:schemeClr val="accent1">
                  <a:lumMod val="50000"/>
                </a:schemeClr>
              </a:solidFill>
            </a:endParaRPr>
          </a:p>
          <a:p>
            <a:pPr marL="0" indent="0" algn="just">
              <a:buNone/>
            </a:pPr>
            <a:endParaRPr lang="en-GB" sz="1600" dirty="0">
              <a:solidFill>
                <a:schemeClr val="accent1">
                  <a:lumMod val="50000"/>
                </a:schemeClr>
              </a:solidFill>
            </a:endParaRPr>
          </a:p>
          <a:p>
            <a:pPr marL="0" indent="0" algn="just">
              <a:buNone/>
            </a:pPr>
            <a:endParaRPr lang="en-GB" sz="1600" dirty="0">
              <a:solidFill>
                <a:schemeClr val="accent1">
                  <a:lumMod val="50000"/>
                </a:schemeClr>
              </a:solidFill>
            </a:endParaRPr>
          </a:p>
          <a:p>
            <a:pPr marL="0" indent="0" algn="just">
              <a:buNone/>
            </a:pPr>
            <a:endParaRPr lang="en-GB" sz="1600" dirty="0">
              <a:solidFill>
                <a:schemeClr val="accent1">
                  <a:lumMod val="50000"/>
                </a:schemeClr>
              </a:solidFill>
            </a:endParaRPr>
          </a:p>
          <a:p>
            <a:pPr marL="0" indent="0" algn="just">
              <a:buNone/>
            </a:pPr>
            <a:endParaRPr lang="en-GB" sz="1600" dirty="0">
              <a:solidFill>
                <a:schemeClr val="accent1">
                  <a:lumMod val="50000"/>
                </a:schemeClr>
              </a:solidFill>
            </a:endParaRPr>
          </a:p>
          <a:p>
            <a:pPr marL="0" indent="0">
              <a:buNone/>
            </a:pPr>
            <a:endParaRPr lang="en-GB" dirty="0"/>
          </a:p>
        </p:txBody>
      </p:sp>
      <p:sp>
        <p:nvSpPr>
          <p:cNvPr id="4" name="TextBox 3"/>
          <p:cNvSpPr txBox="1"/>
          <p:nvPr/>
        </p:nvSpPr>
        <p:spPr>
          <a:xfrm>
            <a:off x="1183689" y="2793208"/>
            <a:ext cx="4127315" cy="2308324"/>
          </a:xfrm>
          <a:prstGeom prst="rect">
            <a:avLst/>
          </a:prstGeom>
          <a:noFill/>
          <a:ln w="19050">
            <a:solidFill>
              <a:srgbClr val="99CA3C"/>
            </a:solidFill>
          </a:ln>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600" b="1" dirty="0">
                <a:solidFill>
                  <a:srgbClr val="231F20"/>
                </a:solidFill>
                <a:latin typeface="Arial" panose="020B0604020202020204" pitchFamily="34" charset="0"/>
                <a:cs typeface="Arial" panose="020B0604020202020204" pitchFamily="34" charset="0"/>
              </a:rPr>
              <a:t>Cold Water</a:t>
            </a:r>
          </a:p>
          <a:p>
            <a:pPr algn="ctr"/>
            <a:endParaRPr lang="en-GB" sz="1600" b="1" dirty="0">
              <a:solidFill>
                <a:srgbClr val="231F20"/>
              </a:solidFill>
              <a:latin typeface="Arial" panose="020B0604020202020204" pitchFamily="34" charset="0"/>
              <a:cs typeface="Arial" panose="020B0604020202020204" pitchFamily="34" charset="0"/>
            </a:endParaRPr>
          </a:p>
          <a:p>
            <a:pPr algn="ctr"/>
            <a:r>
              <a:rPr lang="en-GB" sz="1600" dirty="0">
                <a:solidFill>
                  <a:srgbClr val="231F20"/>
                </a:solidFill>
                <a:latin typeface="Arial" panose="020B0604020202020204" pitchFamily="34" charset="0"/>
                <a:cs typeface="Arial" panose="020B0604020202020204" pitchFamily="34" charset="0"/>
              </a:rPr>
              <a:t>This will be the water outlets nearest to and furthest from the cold water storage tank or incoming mains. Temperature should be below 20°C within 2 minutes of drawing off from the cold water outlet</a:t>
            </a:r>
          </a:p>
          <a:p>
            <a:pPr algn="just"/>
            <a:endParaRPr lang="en-GB" sz="1600" dirty="0">
              <a:solidFill>
                <a:srgbClr val="FF0000"/>
              </a:solidFill>
              <a:latin typeface="Arial" panose="020B0604020202020204" pitchFamily="34" charset="0"/>
              <a:cs typeface="Arial" panose="020B0604020202020204" pitchFamily="34" charset="0"/>
            </a:endParaRPr>
          </a:p>
          <a:p>
            <a:pPr algn="just"/>
            <a:endParaRPr lang="en-GB" sz="1600" dirty="0">
              <a:solidFill>
                <a:srgbClr val="FF0000"/>
              </a:solidFill>
              <a:latin typeface="Arial" panose="020B0604020202020204" pitchFamily="34" charset="0"/>
              <a:cs typeface="Arial" panose="020B0604020202020204" pitchFamily="34" charset="0"/>
            </a:endParaRPr>
          </a:p>
        </p:txBody>
      </p:sp>
      <p:sp>
        <p:nvSpPr>
          <p:cNvPr id="5" name="TextBox 4"/>
          <p:cNvSpPr txBox="1"/>
          <p:nvPr/>
        </p:nvSpPr>
        <p:spPr>
          <a:xfrm>
            <a:off x="6880997" y="2793208"/>
            <a:ext cx="4127314" cy="2308324"/>
          </a:xfrm>
          <a:prstGeom prst="rect">
            <a:avLst/>
          </a:prstGeom>
          <a:noFill/>
          <a:ln w="19050">
            <a:solidFill>
              <a:srgbClr val="99CA3C"/>
            </a:solidFill>
          </a:ln>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600" b="1" dirty="0">
                <a:solidFill>
                  <a:srgbClr val="231F20"/>
                </a:solidFill>
                <a:latin typeface="Arial" panose="020B0604020202020204" pitchFamily="34" charset="0"/>
                <a:cs typeface="Arial" panose="020B0604020202020204" pitchFamily="34" charset="0"/>
              </a:rPr>
              <a:t>Hot Water</a:t>
            </a:r>
          </a:p>
          <a:p>
            <a:pPr algn="ctr"/>
            <a:endParaRPr lang="en-GB" sz="1600" b="1" dirty="0">
              <a:solidFill>
                <a:srgbClr val="231F20"/>
              </a:solidFill>
              <a:latin typeface="Arial" panose="020B0604020202020204" pitchFamily="34" charset="0"/>
              <a:cs typeface="Arial" panose="020B0604020202020204" pitchFamily="34" charset="0"/>
            </a:endParaRPr>
          </a:p>
          <a:p>
            <a:pPr algn="ctr"/>
            <a:r>
              <a:rPr lang="en-GB" sz="1600" dirty="0">
                <a:solidFill>
                  <a:srgbClr val="231F20"/>
                </a:solidFill>
                <a:latin typeface="Arial" panose="020B0604020202020204" pitchFamily="34" charset="0"/>
                <a:cs typeface="Arial" panose="020B0604020202020204" pitchFamily="34" charset="0"/>
              </a:rPr>
              <a:t>This will be the water outlets nearest to and furthest from the hot water source i.e. calorifier/water heater etc. Temperature should be a minimum of 50°C within 1 minute of drawing off water from the hot water outlet</a:t>
            </a:r>
          </a:p>
          <a:p>
            <a:pPr algn="just"/>
            <a:endParaRPr lang="en-GB" sz="16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5579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346" y="184598"/>
            <a:ext cx="10515600" cy="1133384"/>
          </a:xfrm>
        </p:spPr>
        <p:txBody>
          <a:bodyPr>
            <a:normAutofit/>
          </a:bodyPr>
          <a:lstStyle/>
          <a:p>
            <a:r>
              <a:rPr lang="en-GB" altLang="en-US" dirty="0"/>
              <a:t>Quarterly Checks</a:t>
            </a:r>
            <a:endParaRPr lang="en-GB" dirty="0"/>
          </a:p>
        </p:txBody>
      </p:sp>
      <p:sp>
        <p:nvSpPr>
          <p:cNvPr id="9" name="Content Placeholder 8"/>
          <p:cNvSpPr>
            <a:spLocks noGrp="1"/>
          </p:cNvSpPr>
          <p:nvPr>
            <p:ph idx="1"/>
          </p:nvPr>
        </p:nvSpPr>
        <p:spPr>
          <a:xfrm>
            <a:off x="443346" y="1317982"/>
            <a:ext cx="11417221" cy="4785601"/>
          </a:xfrm>
        </p:spPr>
        <p:txBody>
          <a:bodyPr>
            <a:normAutofit/>
          </a:bodyPr>
          <a:lstStyle/>
          <a:p>
            <a:pPr marL="0" indent="0">
              <a:lnSpc>
                <a:spcPct val="150000"/>
              </a:lnSpc>
              <a:buNone/>
            </a:pPr>
            <a:r>
              <a:rPr lang="en-GB" sz="2000" dirty="0">
                <a:solidFill>
                  <a:srgbClr val="231F20"/>
                </a:solidFill>
              </a:rPr>
              <a:t>EA has a robust programme of statutory quarterly Legionella monitoring in place, that is delivered via a team of specialist contractors</a:t>
            </a:r>
          </a:p>
          <a:p>
            <a:pPr marL="0" indent="0">
              <a:lnSpc>
                <a:spcPct val="150000"/>
              </a:lnSpc>
              <a:buNone/>
            </a:pPr>
            <a:r>
              <a:rPr lang="en-GB" sz="2000" dirty="0">
                <a:solidFill>
                  <a:srgbClr val="231F20"/>
                </a:solidFill>
              </a:rPr>
              <a:t>Quarterly tasks include:</a:t>
            </a:r>
          </a:p>
          <a:p>
            <a:pPr>
              <a:lnSpc>
                <a:spcPct val="150000"/>
              </a:lnSpc>
            </a:pPr>
            <a:r>
              <a:rPr lang="en-GB" sz="2000" dirty="0">
                <a:solidFill>
                  <a:srgbClr val="231F20"/>
                </a:solidFill>
              </a:rPr>
              <a:t>Cold Water Storage Tank inspections</a:t>
            </a:r>
          </a:p>
          <a:p>
            <a:pPr>
              <a:lnSpc>
                <a:spcPct val="150000"/>
              </a:lnSpc>
            </a:pPr>
            <a:r>
              <a:rPr lang="en-GB" sz="2000" dirty="0">
                <a:solidFill>
                  <a:srgbClr val="231F20"/>
                </a:solidFill>
              </a:rPr>
              <a:t>Water sampling</a:t>
            </a:r>
          </a:p>
          <a:p>
            <a:pPr>
              <a:lnSpc>
                <a:spcPct val="150000"/>
              </a:lnSpc>
            </a:pPr>
            <a:r>
              <a:rPr lang="en-GB" sz="2000" dirty="0">
                <a:solidFill>
                  <a:srgbClr val="231F20"/>
                </a:solidFill>
              </a:rPr>
              <a:t>Temperature checks</a:t>
            </a:r>
          </a:p>
          <a:p>
            <a:pPr>
              <a:lnSpc>
                <a:spcPct val="150000"/>
              </a:lnSpc>
            </a:pPr>
            <a:r>
              <a:rPr lang="en-GB" sz="2000" dirty="0">
                <a:solidFill>
                  <a:srgbClr val="231F20"/>
                </a:solidFill>
              </a:rPr>
              <a:t>Dismantle, clean and descale shower heads</a:t>
            </a:r>
          </a:p>
        </p:txBody>
      </p:sp>
      <p:pic>
        <p:nvPicPr>
          <p:cNvPr id="3" name="Picture 2">
            <a:extLst>
              <a:ext uri="{FF2B5EF4-FFF2-40B4-BE49-F238E27FC236}">
                <a16:creationId xmlns:a16="http://schemas.microsoft.com/office/drawing/2014/main" id="{773EC5B5-ECAB-4A98-B286-81D6FEA16339}"/>
              </a:ext>
              <a:ext uri="{C183D7F6-B498-43B3-948B-1728B52AA6E4}">
                <adec:decorative xmlns:adec="http://schemas.microsoft.com/office/drawing/2017/decorative" val="1"/>
              </a:ext>
            </a:extLst>
          </p:cNvPr>
          <p:cNvPicPr>
            <a:picLocks noChangeAspect="1"/>
          </p:cNvPicPr>
          <p:nvPr/>
        </p:nvPicPr>
        <p:blipFill>
          <a:blip r:embed="rId2">
            <a:alphaModFix amt="85000"/>
          </a:blip>
          <a:stretch>
            <a:fillRect/>
          </a:stretch>
        </p:blipFill>
        <p:spPr>
          <a:xfrm>
            <a:off x="8273447" y="2185054"/>
            <a:ext cx="2824891" cy="2824891"/>
          </a:xfrm>
          <a:prstGeom prst="rect">
            <a:avLst/>
          </a:prstGeom>
          <a:ln w="12700">
            <a:solidFill>
              <a:srgbClr val="99CA3C"/>
            </a:solidFill>
          </a:ln>
        </p:spPr>
      </p:pic>
    </p:spTree>
    <p:extLst>
      <p:ext uri="{BB962C8B-B14F-4D97-AF65-F5344CB8AC3E}">
        <p14:creationId xmlns:p14="http://schemas.microsoft.com/office/powerpoint/2010/main" val="711459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7309" y="342056"/>
            <a:ext cx="10515600" cy="1133384"/>
          </a:xfrm>
        </p:spPr>
        <p:txBody>
          <a:bodyPr>
            <a:normAutofit/>
          </a:bodyPr>
          <a:lstStyle/>
          <a:p>
            <a:r>
              <a:rPr lang="en-GB" dirty="0"/>
              <a:t>Water Hygiene Logbook             </a:t>
            </a:r>
          </a:p>
        </p:txBody>
      </p:sp>
      <p:sp>
        <p:nvSpPr>
          <p:cNvPr id="3" name="Content Placeholder 2"/>
          <p:cNvSpPr>
            <a:spLocks noGrp="1"/>
          </p:cNvSpPr>
          <p:nvPr>
            <p:ph idx="1"/>
          </p:nvPr>
        </p:nvSpPr>
        <p:spPr>
          <a:xfrm>
            <a:off x="564270" y="1468309"/>
            <a:ext cx="11063460" cy="4420925"/>
          </a:xfrm>
        </p:spPr>
        <p:txBody>
          <a:bodyPr>
            <a:normAutofit/>
          </a:bodyPr>
          <a:lstStyle/>
          <a:p>
            <a:pPr marL="0" indent="0" algn="just">
              <a:lnSpc>
                <a:spcPct val="150000"/>
              </a:lnSpc>
              <a:buNone/>
            </a:pPr>
            <a:r>
              <a:rPr lang="en-GB" sz="1800" dirty="0">
                <a:solidFill>
                  <a:srgbClr val="231F20"/>
                </a:solidFill>
              </a:rPr>
              <a:t>All tasks carried out on site must be recorded, and kept for 5 years, in the Water Hygiene Logbook. An up-to-date Water Hygiene Logbook will:</a:t>
            </a:r>
          </a:p>
          <a:p>
            <a:pPr marL="0" indent="0">
              <a:lnSpc>
                <a:spcPct val="150000"/>
              </a:lnSpc>
              <a:buNone/>
            </a:pPr>
            <a:endParaRPr lang="en-GB" sz="1200" dirty="0">
              <a:solidFill>
                <a:srgbClr val="231F20"/>
              </a:solidFill>
            </a:endParaRPr>
          </a:p>
          <a:p>
            <a:pPr>
              <a:lnSpc>
                <a:spcPct val="150000"/>
              </a:lnSpc>
              <a:buSzPct val="150000"/>
            </a:pPr>
            <a:r>
              <a:rPr lang="en-GB" sz="1800" dirty="0">
                <a:solidFill>
                  <a:srgbClr val="231F20"/>
                </a:solidFill>
              </a:rPr>
              <a:t>Ensure that all weekly and monthly tasks are carried out and recorded</a:t>
            </a:r>
          </a:p>
          <a:p>
            <a:pPr>
              <a:lnSpc>
                <a:spcPct val="150000"/>
              </a:lnSpc>
              <a:buSzPct val="150000"/>
            </a:pPr>
            <a:r>
              <a:rPr lang="en-GB" sz="1800" dirty="0">
                <a:solidFill>
                  <a:srgbClr val="231F20"/>
                </a:solidFill>
              </a:rPr>
              <a:t>Ensure compliance with legislation and guidance</a:t>
            </a:r>
          </a:p>
          <a:p>
            <a:pPr>
              <a:lnSpc>
                <a:spcPct val="150000"/>
              </a:lnSpc>
              <a:buSzPct val="150000"/>
            </a:pPr>
            <a:r>
              <a:rPr lang="en-GB" sz="1800" dirty="0">
                <a:solidFill>
                  <a:srgbClr val="231F20"/>
                </a:solidFill>
              </a:rPr>
              <a:t>Provide documentation for reporting and auditing purposes</a:t>
            </a:r>
          </a:p>
          <a:p>
            <a:pPr marL="0" indent="0">
              <a:lnSpc>
                <a:spcPct val="150000"/>
              </a:lnSpc>
              <a:buNone/>
            </a:pPr>
            <a:endParaRPr lang="en-GB" sz="1800" dirty="0">
              <a:solidFill>
                <a:srgbClr val="231F20"/>
              </a:solidFill>
            </a:endParaRPr>
          </a:p>
          <a:p>
            <a:pPr marL="0" indent="0">
              <a:buNone/>
            </a:pPr>
            <a:endParaRPr lang="en-GB" sz="1800" dirty="0"/>
          </a:p>
        </p:txBody>
      </p:sp>
    </p:spTree>
    <p:extLst>
      <p:ext uri="{BB962C8B-B14F-4D97-AF65-F5344CB8AC3E}">
        <p14:creationId xmlns:p14="http://schemas.microsoft.com/office/powerpoint/2010/main" val="3050097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564" y="389915"/>
            <a:ext cx="10515600" cy="1133384"/>
          </a:xfrm>
        </p:spPr>
        <p:txBody>
          <a:bodyPr>
            <a:normAutofit/>
          </a:bodyPr>
          <a:lstStyle/>
          <a:p>
            <a:r>
              <a:rPr lang="en-GB" dirty="0"/>
              <a:t>Table of Weekly &amp; Monthly Checks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782146234"/>
              </p:ext>
            </p:extLst>
          </p:nvPr>
        </p:nvGraphicFramePr>
        <p:xfrm>
          <a:off x="285564" y="1523300"/>
          <a:ext cx="11620871" cy="4220553"/>
        </p:xfrm>
        <a:graphic>
          <a:graphicData uri="http://schemas.openxmlformats.org/drawingml/2006/table">
            <a:tbl>
              <a:tblPr firstRow="1" bandRow="1">
                <a:tableStyleId>{93296810-A885-4BE3-A3E7-6D5BEEA58F35}</a:tableStyleId>
              </a:tblPr>
              <a:tblGrid>
                <a:gridCol w="2972541">
                  <a:extLst>
                    <a:ext uri="{9D8B030D-6E8A-4147-A177-3AD203B41FA5}">
                      <a16:colId xmlns:a16="http://schemas.microsoft.com/office/drawing/2014/main" val="650006018"/>
                    </a:ext>
                  </a:extLst>
                </a:gridCol>
                <a:gridCol w="6276512">
                  <a:extLst>
                    <a:ext uri="{9D8B030D-6E8A-4147-A177-3AD203B41FA5}">
                      <a16:colId xmlns:a16="http://schemas.microsoft.com/office/drawing/2014/main" val="801838692"/>
                    </a:ext>
                  </a:extLst>
                </a:gridCol>
                <a:gridCol w="1233997">
                  <a:extLst>
                    <a:ext uri="{9D8B030D-6E8A-4147-A177-3AD203B41FA5}">
                      <a16:colId xmlns:a16="http://schemas.microsoft.com/office/drawing/2014/main" val="2449782125"/>
                    </a:ext>
                  </a:extLst>
                </a:gridCol>
                <a:gridCol w="1137821">
                  <a:extLst>
                    <a:ext uri="{9D8B030D-6E8A-4147-A177-3AD203B41FA5}">
                      <a16:colId xmlns:a16="http://schemas.microsoft.com/office/drawing/2014/main" val="3435347591"/>
                    </a:ext>
                  </a:extLst>
                </a:gridCol>
              </a:tblGrid>
              <a:tr h="430460">
                <a:tc>
                  <a:txBody>
                    <a:bodyPr/>
                    <a:lstStyle/>
                    <a:p>
                      <a:pPr algn="ctr"/>
                      <a:r>
                        <a:rPr lang="en-GB" dirty="0">
                          <a:solidFill>
                            <a:srgbClr val="231F20"/>
                          </a:solidFill>
                        </a:rPr>
                        <a:t>Outlet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CA3C"/>
                    </a:solidFill>
                  </a:tcPr>
                </a:tc>
                <a:tc>
                  <a:txBody>
                    <a:bodyPr/>
                    <a:lstStyle/>
                    <a:p>
                      <a:pPr algn="ctr"/>
                      <a:r>
                        <a:rPr lang="en-GB" dirty="0">
                          <a:solidFill>
                            <a:srgbClr val="231F20"/>
                          </a:solidFill>
                        </a:rPr>
                        <a:t>Checks</a:t>
                      </a:r>
                      <a:r>
                        <a:rPr lang="en-GB" baseline="0" dirty="0">
                          <a:solidFill>
                            <a:srgbClr val="231F20"/>
                          </a:solidFill>
                        </a:rPr>
                        <a:t> to be completed</a:t>
                      </a:r>
                      <a:endParaRPr lang="en-GB" dirty="0">
                        <a:solidFill>
                          <a:srgbClr val="231F2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CA3C"/>
                    </a:solidFill>
                  </a:tcPr>
                </a:tc>
                <a:tc>
                  <a:txBody>
                    <a:bodyPr/>
                    <a:lstStyle/>
                    <a:p>
                      <a:pPr algn="ctr"/>
                      <a:r>
                        <a:rPr lang="en-GB" dirty="0">
                          <a:solidFill>
                            <a:srgbClr val="231F20"/>
                          </a:solidFill>
                        </a:rPr>
                        <a:t>Frequency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CA3C"/>
                    </a:solidFill>
                  </a:tcPr>
                </a:tc>
                <a:tc>
                  <a:txBody>
                    <a:bodyPr/>
                    <a:lstStyle/>
                    <a:p>
                      <a:pPr algn="ctr"/>
                      <a:r>
                        <a:rPr lang="en-GB" dirty="0">
                          <a:solidFill>
                            <a:srgbClr val="231F20"/>
                          </a:solidFill>
                        </a:rPr>
                        <a:t>Action by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CA3C"/>
                    </a:solidFill>
                  </a:tcPr>
                </a:tc>
                <a:extLst>
                  <a:ext uri="{0D108BD9-81ED-4DB2-BD59-A6C34878D82A}">
                    <a16:rowId xmlns:a16="http://schemas.microsoft.com/office/drawing/2014/main" val="3234199462"/>
                  </a:ext>
                </a:extLst>
              </a:tr>
              <a:tr h="753305">
                <a:tc>
                  <a:txBody>
                    <a:bodyPr/>
                    <a:lstStyle/>
                    <a:p>
                      <a:r>
                        <a:rPr lang="en-GB" sz="1800" dirty="0">
                          <a:solidFill>
                            <a:srgbClr val="231F20"/>
                          </a:solidFill>
                        </a:rPr>
                        <a:t>Infrequently Used Outlets (IUO)</a:t>
                      </a:r>
                      <a:endParaRPr lang="en-GB" sz="1800" dirty="0">
                        <a:solidFill>
                          <a:srgbClr val="231F2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CA3C"/>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800" dirty="0">
                          <a:solidFill>
                            <a:srgbClr val="231F20"/>
                          </a:solidFill>
                        </a:rPr>
                        <a:t>Tap and showers to be flushed thoroughly</a:t>
                      </a:r>
                      <a:endParaRPr lang="en-GB" sz="1800" dirty="0">
                        <a:solidFill>
                          <a:srgbClr val="231F2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CA3C"/>
                    </a:solidFill>
                  </a:tcPr>
                </a:tc>
                <a:tc>
                  <a:txBody>
                    <a:bodyPr/>
                    <a:lstStyle/>
                    <a:p>
                      <a:pPr algn="ctr"/>
                      <a:r>
                        <a:rPr lang="en-GB" sz="1800" dirty="0">
                          <a:solidFill>
                            <a:srgbClr val="231F20"/>
                          </a:solidFill>
                        </a:rPr>
                        <a:t>Weekly</a:t>
                      </a:r>
                      <a:endParaRPr lang="en-GB" sz="1800" dirty="0">
                        <a:solidFill>
                          <a:srgbClr val="231F2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CA3C"/>
                    </a:solidFill>
                  </a:tcPr>
                </a:tc>
                <a:tc>
                  <a:txBody>
                    <a:bodyPr/>
                    <a:lstStyle/>
                    <a:p>
                      <a:pPr algn="ctr"/>
                      <a:r>
                        <a:rPr lang="en-GB" sz="1800" dirty="0">
                          <a:solidFill>
                            <a:srgbClr val="231F20"/>
                          </a:solidFill>
                          <a:latin typeface="Arial" panose="020B0604020202020204" pitchFamily="34" charset="0"/>
                          <a:cs typeface="Arial" panose="020B0604020202020204" pitchFamily="34" charset="0"/>
                        </a:rPr>
                        <a:t>School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CA3C"/>
                    </a:solidFill>
                  </a:tcPr>
                </a:tc>
                <a:extLst>
                  <a:ext uri="{0D108BD9-81ED-4DB2-BD59-A6C34878D82A}">
                    <a16:rowId xmlns:a16="http://schemas.microsoft.com/office/drawing/2014/main" val="4124579451"/>
                  </a:ext>
                </a:extLst>
              </a:tr>
              <a:tr h="430460">
                <a:tc>
                  <a:txBody>
                    <a:bodyPr/>
                    <a:lstStyle/>
                    <a:p>
                      <a:r>
                        <a:rPr lang="en-GB" sz="1800" dirty="0">
                          <a:solidFill>
                            <a:srgbClr val="231F20"/>
                          </a:solidFill>
                        </a:rPr>
                        <a:t>Calorifier Flow</a:t>
                      </a:r>
                      <a:endParaRPr lang="en-GB" sz="1800" dirty="0">
                        <a:solidFill>
                          <a:srgbClr val="231F2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CA3C"/>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800" b="0" u="none" strike="noStrike" kern="1200" baseline="0" dirty="0">
                          <a:solidFill>
                            <a:srgbClr val="231F20"/>
                          </a:solidFill>
                        </a:rPr>
                        <a:t>Check calorifier flow temperatures to ensure the flow is 60 °C</a:t>
                      </a:r>
                      <a:endParaRPr lang="en-GB" sz="1800" dirty="0">
                        <a:solidFill>
                          <a:srgbClr val="231F2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CA3C"/>
                    </a:solidFill>
                  </a:tcPr>
                </a:tc>
                <a:tc rowSpan="5">
                  <a:txBody>
                    <a:bodyPr/>
                    <a:lstStyle/>
                    <a:p>
                      <a:pPr algn="ctr"/>
                      <a:r>
                        <a:rPr lang="en-GB" sz="1800" dirty="0">
                          <a:solidFill>
                            <a:srgbClr val="231F20"/>
                          </a:solidFill>
                        </a:rPr>
                        <a:t>Monthly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CA3C"/>
                    </a:solidFill>
                  </a:tcPr>
                </a:tc>
                <a:tc rowSpan="5">
                  <a:txBody>
                    <a:bodyPr/>
                    <a:lstStyle/>
                    <a:p>
                      <a:pPr algn="ctr"/>
                      <a:r>
                        <a:rPr lang="en-GB" sz="1800" dirty="0">
                          <a:solidFill>
                            <a:srgbClr val="231F20"/>
                          </a:solidFill>
                          <a:latin typeface="Arial" panose="020B0604020202020204" pitchFamily="34" charset="0"/>
                          <a:cs typeface="Arial" panose="020B0604020202020204" pitchFamily="34" charset="0"/>
                        </a:rPr>
                        <a:t>School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CA3C"/>
                    </a:solidFill>
                  </a:tcPr>
                </a:tc>
                <a:extLst>
                  <a:ext uri="{0D108BD9-81ED-4DB2-BD59-A6C34878D82A}">
                    <a16:rowId xmlns:a16="http://schemas.microsoft.com/office/drawing/2014/main" val="3981099088"/>
                  </a:ext>
                </a:extLst>
              </a:tr>
              <a:tr h="430460">
                <a:tc>
                  <a:txBody>
                    <a:bodyPr/>
                    <a:lstStyle/>
                    <a:p>
                      <a:r>
                        <a:rPr lang="en-GB" sz="1800" dirty="0">
                          <a:solidFill>
                            <a:srgbClr val="231F20"/>
                          </a:solidFill>
                        </a:rPr>
                        <a:t>Calorifier</a:t>
                      </a:r>
                      <a:r>
                        <a:rPr lang="en-GB" sz="1800" baseline="0" dirty="0">
                          <a:solidFill>
                            <a:srgbClr val="231F20"/>
                          </a:solidFill>
                        </a:rPr>
                        <a:t> Return</a:t>
                      </a:r>
                      <a:endParaRPr lang="en-GB" sz="1800" dirty="0">
                        <a:solidFill>
                          <a:srgbClr val="231F2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CA3C"/>
                    </a:solidFill>
                  </a:tcPr>
                </a:tc>
                <a:tc>
                  <a:txBody>
                    <a:bodyPr/>
                    <a:lstStyle/>
                    <a:p>
                      <a:pPr algn="just"/>
                      <a:r>
                        <a:rPr lang="en-GB" sz="1800" b="0" u="none" strike="noStrike" kern="1200" baseline="0" dirty="0">
                          <a:solidFill>
                            <a:srgbClr val="231F20"/>
                          </a:solidFill>
                        </a:rPr>
                        <a:t>Check calorifier return temperatures to ensure the return is 50 °C</a:t>
                      </a:r>
                      <a:endParaRPr lang="en-GB" sz="1800" dirty="0">
                        <a:solidFill>
                          <a:srgbClr val="231F2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CA3C"/>
                    </a:solidFill>
                  </a:tcPr>
                </a:tc>
                <a:tc vMerge="1">
                  <a:txBody>
                    <a:bodyPr/>
                    <a:lstStyle/>
                    <a:p>
                      <a:pPr algn="ctr"/>
                      <a:r>
                        <a:rPr lang="en-GB" sz="1800" dirty="0"/>
                        <a:t>Monthly</a:t>
                      </a:r>
                      <a:endParaRPr lang="en-GB" sz="1800" dirty="0">
                        <a:latin typeface="Arial" panose="020B0604020202020204" pitchFamily="34" charset="0"/>
                        <a:cs typeface="Arial" panose="020B0604020202020204" pitchFamily="34" charset="0"/>
                      </a:endParaRPr>
                    </a:p>
                  </a:txBody>
                  <a:tcPr/>
                </a:tc>
                <a:tc vMerge="1">
                  <a:txBody>
                    <a:bodyPr/>
                    <a:lstStyle/>
                    <a:p>
                      <a:pPr algn="ctr"/>
                      <a:r>
                        <a:rPr lang="en-GB" sz="1800" dirty="0">
                          <a:latin typeface="Arial" panose="020B0604020202020204" pitchFamily="34" charset="0"/>
                          <a:cs typeface="Arial" panose="020B0604020202020204" pitchFamily="34" charset="0"/>
                        </a:rPr>
                        <a:t>School</a:t>
                      </a:r>
                    </a:p>
                  </a:txBody>
                  <a:tcPr/>
                </a:tc>
                <a:extLst>
                  <a:ext uri="{0D108BD9-81ED-4DB2-BD59-A6C34878D82A}">
                    <a16:rowId xmlns:a16="http://schemas.microsoft.com/office/drawing/2014/main" val="1276351754"/>
                  </a:ext>
                </a:extLst>
              </a:tr>
              <a:tr h="430460">
                <a:tc>
                  <a:txBody>
                    <a:bodyPr/>
                    <a:lstStyle/>
                    <a:p>
                      <a:r>
                        <a:rPr lang="en-GB" sz="1800" dirty="0">
                          <a:solidFill>
                            <a:srgbClr val="231F20"/>
                          </a:solidFill>
                        </a:rPr>
                        <a:t>Hot and Cold Sentinel</a:t>
                      </a:r>
                      <a:r>
                        <a:rPr lang="en-GB" sz="1800" baseline="0" dirty="0">
                          <a:solidFill>
                            <a:srgbClr val="231F20"/>
                          </a:solidFill>
                        </a:rPr>
                        <a:t> Outlets</a:t>
                      </a:r>
                      <a:endParaRPr lang="en-GB" sz="1800" dirty="0">
                        <a:solidFill>
                          <a:srgbClr val="231F2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CA3C"/>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800" b="0" u="none" strike="noStrike" kern="1200" baseline="0" dirty="0">
                          <a:solidFill>
                            <a:srgbClr val="231F20"/>
                          </a:solidFill>
                        </a:rPr>
                        <a:t>Check temperatures at sentinel taps</a:t>
                      </a:r>
                      <a:endParaRPr lang="en-GB" sz="1800" b="0" i="0" u="none" strike="noStrike" kern="1200" baseline="0" dirty="0">
                        <a:solidFill>
                          <a:srgbClr val="231F20"/>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CA3C"/>
                    </a:solidFill>
                  </a:tcPr>
                </a:tc>
                <a:tc vMerge="1">
                  <a:txBody>
                    <a:bodyPr/>
                    <a:lstStyle/>
                    <a:p>
                      <a:pPr algn="ctr"/>
                      <a:r>
                        <a:rPr lang="en-GB" sz="1800" dirty="0"/>
                        <a:t>Monthly</a:t>
                      </a:r>
                      <a:endParaRPr lang="en-GB" sz="1800" dirty="0">
                        <a:latin typeface="Arial" panose="020B0604020202020204" pitchFamily="34" charset="0"/>
                        <a:cs typeface="Arial" panose="020B0604020202020204" pitchFamily="34" charset="0"/>
                      </a:endParaRPr>
                    </a:p>
                  </a:txBody>
                  <a:tcPr/>
                </a:tc>
                <a:tc vMerge="1">
                  <a:txBody>
                    <a:bodyPr/>
                    <a:lstStyle/>
                    <a:p>
                      <a:pPr algn="ctr"/>
                      <a:r>
                        <a:rPr lang="en-GB" sz="1800" dirty="0">
                          <a:latin typeface="Arial" panose="020B0604020202020204" pitchFamily="34" charset="0"/>
                          <a:cs typeface="Arial" panose="020B0604020202020204" pitchFamily="34" charset="0"/>
                        </a:rPr>
                        <a:t>School</a:t>
                      </a:r>
                    </a:p>
                  </a:txBody>
                  <a:tcPr/>
                </a:tc>
                <a:extLst>
                  <a:ext uri="{0D108BD9-81ED-4DB2-BD59-A6C34878D82A}">
                    <a16:rowId xmlns:a16="http://schemas.microsoft.com/office/drawing/2014/main" val="6058117"/>
                  </a:ext>
                </a:extLst>
              </a:tr>
              <a:tr h="753305">
                <a:tc>
                  <a:txBody>
                    <a:bodyPr/>
                    <a:lstStyle/>
                    <a:p>
                      <a:pPr algn="l"/>
                      <a:r>
                        <a:rPr lang="en-GB" dirty="0">
                          <a:solidFill>
                            <a:srgbClr val="231F20"/>
                          </a:solidFill>
                        </a:rPr>
                        <a:t>Combination Water Heater</a:t>
                      </a:r>
                      <a:endParaRPr lang="en-GB" dirty="0">
                        <a:solidFill>
                          <a:srgbClr val="231F2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CA3C"/>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800" b="0" u="none" strike="noStrike" kern="1200" baseline="0" dirty="0">
                          <a:solidFill>
                            <a:srgbClr val="231F20"/>
                          </a:solidFill>
                        </a:rPr>
                        <a:t>Check water temperatures at an outlet to confirm the heater operates at 50-60 °C 	</a:t>
                      </a:r>
                      <a:endParaRPr lang="en-GB" sz="1800" b="0" i="0" u="none" strike="noStrike" kern="1200" baseline="0" dirty="0">
                        <a:solidFill>
                          <a:srgbClr val="231F20"/>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CA3C"/>
                    </a:solidFill>
                  </a:tcPr>
                </a:tc>
                <a:tc vMerge="1">
                  <a:txBody>
                    <a:bodyPr/>
                    <a:lstStyle/>
                    <a:p>
                      <a:pPr algn="ctr"/>
                      <a:endParaRPr lang="en-GB" sz="1800" dirty="0"/>
                    </a:p>
                  </a:txBody>
                  <a:tcPr/>
                </a:tc>
                <a:tc vMerge="1">
                  <a:txBody>
                    <a:bodyPr/>
                    <a:lstStyle/>
                    <a:p>
                      <a:pPr algn="ctr"/>
                      <a:endParaRPr lang="en-GB"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9798774"/>
                  </a:ext>
                </a:extLst>
              </a:tr>
              <a:tr h="9921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231F20"/>
                          </a:solidFill>
                        </a:rPr>
                        <a:t>Point of Use Water Heater</a:t>
                      </a:r>
                      <a:endParaRPr lang="en-GB" dirty="0">
                        <a:solidFill>
                          <a:srgbClr val="231F2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CA3C"/>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800" b="0" u="none" strike="noStrike" kern="1200" baseline="0" dirty="0">
                          <a:solidFill>
                            <a:srgbClr val="231F20"/>
                          </a:solidFill>
                        </a:rPr>
                        <a:t>Check water temperatures to confirm the heater operates at 50-60 °C or check the installation has a high turnover 	</a:t>
                      </a:r>
                      <a:endParaRPr lang="en-GB" sz="1800" b="0" i="0" u="none" strike="noStrike" kern="1200" baseline="0" dirty="0">
                        <a:solidFill>
                          <a:srgbClr val="231F20"/>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CA3C"/>
                    </a:solidFill>
                  </a:tcPr>
                </a:tc>
                <a:tc vMerge="1">
                  <a:txBody>
                    <a:bodyPr/>
                    <a:lstStyle/>
                    <a:p>
                      <a:pPr algn="ctr"/>
                      <a:endParaRPr lang="en-GB" sz="1800" dirty="0"/>
                    </a:p>
                  </a:txBody>
                  <a:tcPr/>
                </a:tc>
                <a:tc vMerge="1">
                  <a:txBody>
                    <a:bodyPr/>
                    <a:lstStyle/>
                    <a:p>
                      <a:pPr algn="ctr"/>
                      <a:endParaRPr lang="en-GB"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62513839"/>
                  </a:ext>
                </a:extLst>
              </a:tr>
            </a:tbl>
          </a:graphicData>
        </a:graphic>
      </p:graphicFrame>
    </p:spTree>
    <p:extLst>
      <p:ext uri="{BB962C8B-B14F-4D97-AF65-F5344CB8AC3E}">
        <p14:creationId xmlns:p14="http://schemas.microsoft.com/office/powerpoint/2010/main" val="1301356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224" y="531832"/>
            <a:ext cx="9793953" cy="1133384"/>
          </a:xfrm>
        </p:spPr>
        <p:txBody>
          <a:bodyPr>
            <a:normAutofit fontScale="90000"/>
          </a:bodyPr>
          <a:lstStyle/>
          <a:p>
            <a:r>
              <a:rPr lang="en-GB" dirty="0"/>
              <a:t>Use of Thermometers for Monthly Temperature Checks</a:t>
            </a:r>
          </a:p>
        </p:txBody>
      </p:sp>
      <p:sp>
        <p:nvSpPr>
          <p:cNvPr id="3" name="Content Placeholder 2"/>
          <p:cNvSpPr>
            <a:spLocks noGrp="1"/>
          </p:cNvSpPr>
          <p:nvPr>
            <p:ph idx="1"/>
          </p:nvPr>
        </p:nvSpPr>
        <p:spPr>
          <a:xfrm>
            <a:off x="639001" y="1839239"/>
            <a:ext cx="9262507" cy="3789204"/>
          </a:xfrm>
        </p:spPr>
        <p:txBody>
          <a:bodyPr>
            <a:normAutofit fontScale="92500" lnSpcReduction="20000"/>
          </a:bodyPr>
          <a:lstStyle/>
          <a:p>
            <a:pPr marL="0" indent="0" algn="just">
              <a:lnSpc>
                <a:spcPct val="150000"/>
              </a:lnSpc>
              <a:buNone/>
            </a:pPr>
            <a:r>
              <a:rPr lang="en-GB" sz="2200" dirty="0">
                <a:solidFill>
                  <a:srgbClr val="231F20"/>
                </a:solidFill>
              </a:rPr>
              <a:t>Thermometers are used for measuring the temperature of hot and cold-water outlets, these could be a probe, or an infrared unit as seen in the images</a:t>
            </a:r>
          </a:p>
          <a:p>
            <a:pPr marL="0" indent="0" algn="just">
              <a:lnSpc>
                <a:spcPct val="150000"/>
              </a:lnSpc>
              <a:buNone/>
            </a:pPr>
            <a:endParaRPr lang="en-GB" sz="1900" dirty="0">
              <a:solidFill>
                <a:srgbClr val="231F20"/>
              </a:solidFill>
            </a:endParaRPr>
          </a:p>
          <a:p>
            <a:pPr marL="0" indent="0" algn="just">
              <a:lnSpc>
                <a:spcPct val="150000"/>
              </a:lnSpc>
              <a:buNone/>
            </a:pPr>
            <a:r>
              <a:rPr lang="en-GB" sz="2200" dirty="0">
                <a:solidFill>
                  <a:srgbClr val="231F20"/>
                </a:solidFill>
              </a:rPr>
              <a:t>When the nominated person has completed their onsite training, they will be provided with a thermometer</a:t>
            </a:r>
          </a:p>
          <a:p>
            <a:pPr marL="0" indent="0" algn="just">
              <a:lnSpc>
                <a:spcPct val="150000"/>
              </a:lnSpc>
              <a:buNone/>
            </a:pPr>
            <a:endParaRPr lang="en-GB" sz="2200" dirty="0">
              <a:solidFill>
                <a:srgbClr val="231F20"/>
              </a:solidFill>
            </a:endParaRPr>
          </a:p>
          <a:p>
            <a:pPr marL="0" indent="0" algn="just">
              <a:lnSpc>
                <a:spcPct val="150000"/>
              </a:lnSpc>
              <a:buNone/>
            </a:pPr>
            <a:r>
              <a:rPr lang="en-GB" sz="2200" dirty="0">
                <a:solidFill>
                  <a:srgbClr val="231F20"/>
                </a:solidFill>
              </a:rPr>
              <a:t>The nominated person is responsible for ensuring that the thermometers are calibrated as per manufacturer’s guidelines</a:t>
            </a:r>
          </a:p>
          <a:p>
            <a:pPr algn="just"/>
            <a:endParaRPr lang="en-GB" sz="1800" dirty="0"/>
          </a:p>
          <a:p>
            <a:pPr marL="0" indent="0">
              <a:buNone/>
            </a:pPr>
            <a:endParaRPr lang="en-GB" dirty="0"/>
          </a:p>
        </p:txBody>
      </p:sp>
      <p:pic>
        <p:nvPicPr>
          <p:cNvPr id="10" name="Picture 9" descr="Probe Thermometer"/>
          <p:cNvPicPr/>
          <p:nvPr/>
        </p:nvPicPr>
        <p:blipFill rotWithShape="1">
          <a:blip r:embed="rId2">
            <a:extLst>
              <a:ext uri="{28A0092B-C50C-407E-A947-70E740481C1C}">
                <a14:useLocalDpi xmlns:a14="http://schemas.microsoft.com/office/drawing/2010/main" val="0"/>
              </a:ext>
            </a:extLst>
          </a:blip>
          <a:srcRect t="19980"/>
          <a:stretch/>
        </p:blipFill>
        <p:spPr bwMode="auto">
          <a:xfrm>
            <a:off x="10313043" y="506026"/>
            <a:ext cx="1346371" cy="2206712"/>
          </a:xfrm>
          <a:prstGeom prst="rect">
            <a:avLst/>
          </a:prstGeom>
          <a:ln w="12700" cap="sq">
            <a:solidFill>
              <a:srgbClr val="99CA3C"/>
            </a:solidFill>
            <a:prstDash val="solid"/>
            <a:miter lim="800000"/>
          </a:ln>
          <a:effectLst/>
        </p:spPr>
      </p:pic>
      <p:sp>
        <p:nvSpPr>
          <p:cNvPr id="6" name="TextBox 5"/>
          <p:cNvSpPr txBox="1"/>
          <p:nvPr/>
        </p:nvSpPr>
        <p:spPr>
          <a:xfrm>
            <a:off x="9901508" y="2712738"/>
            <a:ext cx="2169439" cy="307777"/>
          </a:xfrm>
          <a:prstGeom prst="rect">
            <a:avLst/>
          </a:prstGeom>
          <a:noFill/>
        </p:spPr>
        <p:txBody>
          <a:bodyPr wrap="square" rtlCol="0">
            <a:spAutoFit/>
          </a:bodyPr>
          <a:lstStyle/>
          <a:p>
            <a:pPr algn="ctr"/>
            <a:r>
              <a:rPr lang="en-GB" sz="1400" dirty="0">
                <a:solidFill>
                  <a:srgbClr val="99CA3C"/>
                </a:solidFill>
                <a:latin typeface="Arial" panose="020B0604020202020204" pitchFamily="34" charset="0"/>
                <a:cs typeface="Arial" panose="020B0604020202020204" pitchFamily="34" charset="0"/>
              </a:rPr>
              <a:t>Probe Thermometer</a:t>
            </a:r>
          </a:p>
        </p:txBody>
      </p:sp>
      <p:pic>
        <p:nvPicPr>
          <p:cNvPr id="8" name="Picture 7" descr="Infrared Thermometer"/>
          <p:cNvPicPr/>
          <p:nvPr/>
        </p:nvPicPr>
        <p:blipFill rotWithShape="1">
          <a:blip r:embed="rId3">
            <a:extLst>
              <a:ext uri="{28A0092B-C50C-407E-A947-70E740481C1C}">
                <a14:useLocalDpi xmlns:a14="http://schemas.microsoft.com/office/drawing/2010/main" val="0"/>
              </a:ext>
            </a:extLst>
          </a:blip>
          <a:srcRect l="27690" r="8006"/>
          <a:stretch/>
        </p:blipFill>
        <p:spPr bwMode="auto">
          <a:xfrm>
            <a:off x="10313043" y="3118033"/>
            <a:ext cx="1346371" cy="2206712"/>
          </a:xfrm>
          <a:prstGeom prst="rect">
            <a:avLst/>
          </a:prstGeom>
          <a:ln w="12700" cap="sq">
            <a:solidFill>
              <a:srgbClr val="99CA3C"/>
            </a:solidFill>
            <a:prstDash val="solid"/>
            <a:miter lim="800000"/>
          </a:ln>
          <a:effectLst/>
        </p:spPr>
      </p:pic>
      <p:sp>
        <p:nvSpPr>
          <p:cNvPr id="7" name="TextBox 6"/>
          <p:cNvSpPr txBox="1"/>
          <p:nvPr/>
        </p:nvSpPr>
        <p:spPr>
          <a:xfrm>
            <a:off x="9682484" y="5324745"/>
            <a:ext cx="2607486" cy="369332"/>
          </a:xfrm>
          <a:prstGeom prst="rect">
            <a:avLst/>
          </a:prstGeom>
          <a:noFill/>
        </p:spPr>
        <p:txBody>
          <a:bodyPr wrap="square" rtlCol="0">
            <a:spAutoFit/>
          </a:bodyPr>
          <a:lstStyle/>
          <a:p>
            <a:pPr algn="ctr"/>
            <a:r>
              <a:rPr lang="en-GB" sz="1400" dirty="0">
                <a:solidFill>
                  <a:srgbClr val="99CA3C"/>
                </a:solidFill>
                <a:latin typeface="Arial" panose="020B0604020202020204" pitchFamily="34" charset="0"/>
                <a:cs typeface="Arial" panose="020B0604020202020204" pitchFamily="34" charset="0"/>
              </a:rPr>
              <a:t>Infrared</a:t>
            </a:r>
            <a:r>
              <a:rPr lang="en-GB" dirty="0">
                <a:solidFill>
                  <a:srgbClr val="99CA3C"/>
                </a:solidFill>
                <a:latin typeface="Arial" panose="020B0604020202020204" pitchFamily="34" charset="0"/>
                <a:cs typeface="Arial" panose="020B0604020202020204" pitchFamily="34" charset="0"/>
              </a:rPr>
              <a:t> </a:t>
            </a:r>
            <a:r>
              <a:rPr lang="en-GB" sz="1400" dirty="0">
                <a:solidFill>
                  <a:srgbClr val="99CA3C"/>
                </a:solidFill>
                <a:latin typeface="Arial" panose="020B0604020202020204" pitchFamily="34" charset="0"/>
                <a:cs typeface="Arial" panose="020B0604020202020204" pitchFamily="34" charset="0"/>
              </a:rPr>
              <a:t>Thermometer</a:t>
            </a:r>
          </a:p>
        </p:txBody>
      </p:sp>
    </p:spTree>
    <p:extLst>
      <p:ext uri="{BB962C8B-B14F-4D97-AF65-F5344CB8AC3E}">
        <p14:creationId xmlns:p14="http://schemas.microsoft.com/office/powerpoint/2010/main" val="3762960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Legionella?</a:t>
            </a:r>
          </a:p>
        </p:txBody>
      </p:sp>
      <p:sp>
        <p:nvSpPr>
          <p:cNvPr id="3" name="Content Placeholder 2"/>
          <p:cNvSpPr>
            <a:spLocks noGrp="1"/>
          </p:cNvSpPr>
          <p:nvPr>
            <p:ph idx="1"/>
          </p:nvPr>
        </p:nvSpPr>
        <p:spPr>
          <a:xfrm>
            <a:off x="510756" y="1408022"/>
            <a:ext cx="10515600" cy="2811553"/>
          </a:xfrm>
        </p:spPr>
        <p:txBody>
          <a:bodyPr>
            <a:normAutofit/>
          </a:bodyPr>
          <a:lstStyle/>
          <a:p>
            <a:pPr algn="just"/>
            <a:r>
              <a:rPr lang="en-GB" sz="1800" dirty="0">
                <a:solidFill>
                  <a:srgbClr val="231F20"/>
                </a:solidFill>
              </a:rPr>
              <a:t>Legionella is a bacterium which is found naturally in fresh water such as rivers, lakes and reservoirs</a:t>
            </a:r>
          </a:p>
          <a:p>
            <a:pPr marL="0" indent="0" algn="just">
              <a:buNone/>
            </a:pPr>
            <a:endParaRPr lang="en-GB" sz="1400" dirty="0">
              <a:solidFill>
                <a:srgbClr val="231F20"/>
              </a:solidFill>
            </a:endParaRPr>
          </a:p>
          <a:p>
            <a:pPr algn="just"/>
            <a:r>
              <a:rPr lang="en-GB" sz="1800" dirty="0">
                <a:solidFill>
                  <a:srgbClr val="231F20"/>
                </a:solidFill>
              </a:rPr>
              <a:t>Legionella can also be found in engineered hot and cold water systems, hot tubs etc. as these systems provide ideal breeding ground for bacteria</a:t>
            </a:r>
          </a:p>
          <a:p>
            <a:pPr marL="0" indent="0" algn="just">
              <a:buNone/>
            </a:pPr>
            <a:endParaRPr lang="en-GB" sz="1400" dirty="0">
              <a:solidFill>
                <a:srgbClr val="231F20"/>
              </a:solidFill>
            </a:endParaRPr>
          </a:p>
          <a:p>
            <a:pPr algn="just"/>
            <a:r>
              <a:rPr lang="en-GB" sz="1800" dirty="0">
                <a:solidFill>
                  <a:srgbClr val="231F20"/>
                </a:solidFill>
              </a:rPr>
              <a:t>The Legionella bacteria usually enters the body by breathing in mist (aerosol) that contains the bacteria e.g. showers, kitchen spray tap etc.</a:t>
            </a:r>
            <a:endParaRPr lang="en-GB" sz="2600" dirty="0">
              <a:solidFill>
                <a:srgbClr val="231F20"/>
              </a:solidFill>
            </a:endParaRP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372585" y="4116561"/>
            <a:ext cx="4791941" cy="1574495"/>
          </a:xfrm>
          <a:prstGeom prst="rect">
            <a:avLst/>
          </a:prstGeom>
          <a:noFill/>
          <a:ln w="12700">
            <a:solidFill>
              <a:srgbClr val="99CA3C"/>
            </a:solidFill>
          </a:ln>
          <a:effectLst/>
          <a:scene3d>
            <a:camera prst="orthographicFront">
              <a:rot lat="0" lon="0" rev="0"/>
            </a:camera>
            <a:lightRig rig="glow" dir="t">
              <a:rot lat="0" lon="0" rev="4800000"/>
            </a:lightRig>
          </a:scene3d>
          <a:sp3d prstMaterial="matte"/>
        </p:spPr>
      </p:pic>
    </p:spTree>
    <p:extLst>
      <p:ext uri="{BB962C8B-B14F-4D97-AF65-F5344CB8AC3E}">
        <p14:creationId xmlns:p14="http://schemas.microsoft.com/office/powerpoint/2010/main" val="226946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234" y="407803"/>
            <a:ext cx="10515600" cy="1133384"/>
          </a:xfrm>
        </p:spPr>
        <p:txBody>
          <a:bodyPr/>
          <a:lstStyle/>
          <a:p>
            <a:r>
              <a:rPr lang="en-GB" dirty="0"/>
              <a:t>Useful Links</a:t>
            </a:r>
          </a:p>
        </p:txBody>
      </p:sp>
      <p:sp>
        <p:nvSpPr>
          <p:cNvPr id="3" name="Content Placeholder 2"/>
          <p:cNvSpPr>
            <a:spLocks noGrp="1"/>
          </p:cNvSpPr>
          <p:nvPr>
            <p:ph idx="1"/>
          </p:nvPr>
        </p:nvSpPr>
        <p:spPr>
          <a:xfrm>
            <a:off x="637309" y="1541187"/>
            <a:ext cx="10840457" cy="4474192"/>
          </a:xfrm>
        </p:spPr>
        <p:txBody>
          <a:bodyPr>
            <a:normAutofit/>
          </a:bodyPr>
          <a:lstStyle/>
          <a:p>
            <a:pPr>
              <a:lnSpc>
                <a:spcPct val="150000"/>
              </a:lnSpc>
            </a:pPr>
            <a:r>
              <a:rPr lang="en-GB" sz="1800" dirty="0">
                <a:solidFill>
                  <a:srgbClr val="231F20"/>
                </a:solidFill>
              </a:rPr>
              <a:t>The </a:t>
            </a:r>
            <a:r>
              <a:rPr lang="en-GB" sz="1800" dirty="0">
                <a:solidFill>
                  <a:srgbClr val="231F20"/>
                </a:solidFill>
                <a:hlinkClick r:id="rId2">
                  <a:extLst>
                    <a:ext uri="{A12FA001-AC4F-418D-AE19-62706E023703}">
                      <ahyp:hlinkClr xmlns:ahyp="http://schemas.microsoft.com/office/drawing/2018/hyperlinkcolor" val="tx"/>
                    </a:ext>
                  </a:extLst>
                </a:hlinkClick>
              </a:rPr>
              <a:t>ACoP (L8) </a:t>
            </a:r>
            <a:r>
              <a:rPr lang="en-GB" sz="1800" dirty="0">
                <a:solidFill>
                  <a:srgbClr val="231F20"/>
                </a:solidFill>
              </a:rPr>
              <a:t>is aimed at dutyholders, including employers, those in control of premises and those with health and safety responsibilities for others, it is to help them comply with their legal duties in relation to Legionella</a:t>
            </a:r>
          </a:p>
          <a:p>
            <a:pPr>
              <a:lnSpc>
                <a:spcPct val="150000"/>
              </a:lnSpc>
            </a:pPr>
            <a:r>
              <a:rPr lang="en-GB" sz="1800" dirty="0">
                <a:solidFill>
                  <a:srgbClr val="231F20"/>
                </a:solidFill>
                <a:hlinkClick r:id="rId3">
                  <a:extLst>
                    <a:ext uri="{A12FA001-AC4F-418D-AE19-62706E023703}">
                      <ahyp:hlinkClr xmlns:ahyp="http://schemas.microsoft.com/office/drawing/2018/hyperlinkcolor" val="tx"/>
                    </a:ext>
                  </a:extLst>
                </a:hlinkClick>
              </a:rPr>
              <a:t>HSG274</a:t>
            </a:r>
            <a:r>
              <a:rPr lang="en-GB" sz="1800" dirty="0">
                <a:solidFill>
                  <a:srgbClr val="231F20"/>
                </a:solidFill>
              </a:rPr>
              <a:t>: Part 2 provides technical guidance on how to manage and control Legionella in water systems in the workplace</a:t>
            </a:r>
          </a:p>
          <a:p>
            <a:pPr>
              <a:lnSpc>
                <a:spcPct val="150000"/>
              </a:lnSpc>
            </a:pPr>
            <a:r>
              <a:rPr lang="en-GB" sz="1800" dirty="0">
                <a:solidFill>
                  <a:srgbClr val="231F20"/>
                </a:solidFill>
                <a:hlinkClick r:id="rId4">
                  <a:extLst>
                    <a:ext uri="{A12FA001-AC4F-418D-AE19-62706E023703}">
                      <ahyp:hlinkClr xmlns:ahyp="http://schemas.microsoft.com/office/drawing/2018/hyperlinkcolor" val="tx"/>
                    </a:ext>
                  </a:extLst>
                </a:hlinkClick>
              </a:rPr>
              <a:t>The Health and Safety at Work (NI) Order 1978</a:t>
            </a:r>
            <a:endParaRPr lang="en-GB" sz="1800" dirty="0">
              <a:solidFill>
                <a:srgbClr val="231F20"/>
              </a:solidFill>
            </a:endParaRPr>
          </a:p>
          <a:p>
            <a:pPr algn="just">
              <a:lnSpc>
                <a:spcPct val="150000"/>
              </a:lnSpc>
            </a:pPr>
            <a:r>
              <a:rPr lang="en-GB" sz="1800" dirty="0">
                <a:solidFill>
                  <a:srgbClr val="231F20"/>
                </a:solidFill>
                <a:hlinkClick r:id="rId5">
                  <a:extLst>
                    <a:ext uri="{A12FA001-AC4F-418D-AE19-62706E023703}">
                      <ahyp:hlinkClr xmlns:ahyp="http://schemas.microsoft.com/office/drawing/2018/hyperlinkcolor" val="tx"/>
                    </a:ext>
                  </a:extLst>
                </a:hlinkClick>
              </a:rPr>
              <a:t>The Control of Substances Hazardous to Health Regulations COSHH 2003 (NI),</a:t>
            </a:r>
            <a:endParaRPr lang="en-GB" sz="1800" dirty="0">
              <a:solidFill>
                <a:srgbClr val="231F20"/>
              </a:solidFill>
            </a:endParaRPr>
          </a:p>
          <a:p>
            <a:pPr algn="just">
              <a:lnSpc>
                <a:spcPct val="150000"/>
              </a:lnSpc>
            </a:pPr>
            <a:r>
              <a:rPr lang="en-GB" sz="1800" dirty="0">
                <a:solidFill>
                  <a:srgbClr val="231F20"/>
                </a:solidFill>
                <a:hlinkClick r:id="rId6">
                  <a:extLst>
                    <a:ext uri="{A12FA001-AC4F-418D-AE19-62706E023703}">
                      <ahyp:hlinkClr xmlns:ahyp="http://schemas.microsoft.com/office/drawing/2018/hyperlinkcolor" val="tx"/>
                    </a:ext>
                  </a:extLst>
                </a:hlinkClick>
              </a:rPr>
              <a:t>Management of Health and Safety at Work Regulations 2000 (NI),</a:t>
            </a:r>
            <a:endParaRPr lang="en-GB" sz="1800" dirty="0">
              <a:solidFill>
                <a:srgbClr val="231F20"/>
              </a:solidFill>
            </a:endParaRPr>
          </a:p>
          <a:p>
            <a:pPr marL="0" indent="0" algn="just">
              <a:buNone/>
            </a:pPr>
            <a:endParaRPr lang="en-GB" sz="2000" dirty="0"/>
          </a:p>
          <a:p>
            <a:pPr marL="0" indent="0" algn="just">
              <a:buNone/>
            </a:pPr>
            <a:endParaRPr lang="en-GB" sz="1600" dirty="0"/>
          </a:p>
        </p:txBody>
      </p:sp>
    </p:spTree>
    <p:extLst>
      <p:ext uri="{BB962C8B-B14F-4D97-AF65-F5344CB8AC3E}">
        <p14:creationId xmlns:p14="http://schemas.microsoft.com/office/powerpoint/2010/main" val="1120374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rgbClr val="99CA3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FBDDA-ADE2-4057-B569-CB5F3B771499}"/>
              </a:ext>
            </a:extLst>
          </p:cNvPr>
          <p:cNvSpPr>
            <a:spLocks noGrp="1"/>
          </p:cNvSpPr>
          <p:nvPr>
            <p:ph type="ctrTitle"/>
          </p:nvPr>
        </p:nvSpPr>
        <p:spPr>
          <a:xfrm>
            <a:off x="1524000" y="-2387600"/>
            <a:ext cx="9144000" cy="2387600"/>
          </a:xfrm>
        </p:spPr>
        <p:txBody>
          <a:bodyPr vert="horz" lIns="91440" tIns="45720" rIns="91440" bIns="45720" rtlCol="0" anchor="b">
            <a:normAutofit/>
          </a:bodyPr>
          <a:lstStyle/>
          <a:p>
            <a:r>
              <a:rPr lang="en-GB" dirty="0"/>
              <a:t>End of Presentation</a:t>
            </a:r>
          </a:p>
        </p:txBody>
      </p:sp>
      <p:sp>
        <p:nvSpPr>
          <p:cNvPr id="4" name="TextBox 3">
            <a:extLst>
              <a:ext uri="{FF2B5EF4-FFF2-40B4-BE49-F238E27FC236}">
                <a16:creationId xmlns:a16="http://schemas.microsoft.com/office/drawing/2014/main" id="{43172930-957F-4418-BF4A-994B3F8471AE}"/>
              </a:ext>
            </a:extLst>
          </p:cNvPr>
          <p:cNvSpPr txBox="1"/>
          <p:nvPr/>
        </p:nvSpPr>
        <p:spPr>
          <a:xfrm>
            <a:off x="497058" y="1336119"/>
            <a:ext cx="11197883" cy="418576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Thank you for taking the time to complete this training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Please note </a:t>
            </a:r>
            <a:r>
              <a:rPr kumimoji="0" lang="en-GB" sz="2400" b="0" i="0" u="sng"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that in order to register as having successfully completed </a:t>
            </a:r>
            <a:r>
              <a:rPr kumimoji="0" lang="en-GB"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this training, you </a:t>
            </a:r>
            <a:r>
              <a:rPr kumimoji="0" lang="en-GB"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MUST</a:t>
            </a:r>
            <a:r>
              <a:rPr kumimoji="0" lang="en-GB"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fill out and submit the ‘Confirmation of Training Completion – Basic Legionella Awareness Training Form’.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alt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If you have any queries, please </a:t>
            </a:r>
            <a:r>
              <a:rPr kumimoji="0" lang="en-GB"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contact the </a:t>
            </a:r>
            <a:r>
              <a:rPr kumimoji="0" lang="en-GB"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QSHE - Environmental and Fire Risk Compliance Service</a:t>
            </a:r>
            <a:r>
              <a:rPr kumimoji="0" lang="en-GB"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on </a:t>
            </a:r>
            <a:r>
              <a:rPr lang="en-GB" sz="2400" dirty="0">
                <a:solidFill>
                  <a:prstClr val="white"/>
                </a:solidFill>
                <a:latin typeface="Arial" panose="020B0604020202020204" pitchFamily="34" charset="0"/>
                <a:cs typeface="Arial" panose="020B0604020202020204" pitchFamily="34" charset="0"/>
              </a:rPr>
              <a:t>028 9047 5899</a:t>
            </a:r>
            <a:r>
              <a:rPr lang="en-GB" sz="2400" dirty="0">
                <a:solidFill>
                  <a:srgbClr val="231F20"/>
                </a:solidFill>
              </a:rPr>
              <a:t> </a:t>
            </a:r>
            <a:r>
              <a:rPr kumimoji="0" lang="en-GB"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or email at </a:t>
            </a:r>
            <a:r>
              <a:rPr kumimoji="0" lang="en-GB" sz="2400" b="0" i="0" u="sng"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EAEnvironmentalCompliance@eani.org.uk </a:t>
            </a:r>
            <a:endParaRPr kumimoji="0" lang="en-US" altLang="en-US" sz="2400" b="0" i="0" u="sng"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A4A4A"/>
              </a:solidFill>
              <a:effectLst/>
              <a:uLnTx/>
              <a:uFillTx/>
              <a:latin typeface="Open Sans"/>
              <a:ea typeface="+mn-ea"/>
              <a:cs typeface="+mn-cs"/>
            </a:endParaRPr>
          </a:p>
        </p:txBody>
      </p:sp>
    </p:spTree>
    <p:extLst>
      <p:ext uri="{BB962C8B-B14F-4D97-AF65-F5344CB8AC3E}">
        <p14:creationId xmlns:p14="http://schemas.microsoft.com/office/powerpoint/2010/main" val="3986352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When was Legionella First Discovered?</a:t>
            </a:r>
          </a:p>
        </p:txBody>
      </p:sp>
      <p:sp>
        <p:nvSpPr>
          <p:cNvPr id="3" name="Content Placeholder 2"/>
          <p:cNvSpPr>
            <a:spLocks noGrp="1"/>
          </p:cNvSpPr>
          <p:nvPr>
            <p:ph idx="1"/>
          </p:nvPr>
        </p:nvSpPr>
        <p:spPr>
          <a:xfrm>
            <a:off x="637309" y="1649641"/>
            <a:ext cx="8046973" cy="3895498"/>
          </a:xfrm>
        </p:spPr>
        <p:txBody>
          <a:bodyPr>
            <a:normAutofit/>
          </a:bodyPr>
          <a:lstStyle/>
          <a:p>
            <a:pPr>
              <a:spcBef>
                <a:spcPts val="0"/>
              </a:spcBef>
              <a:defRPr/>
            </a:pPr>
            <a:r>
              <a:rPr lang="en-GB" sz="1800" dirty="0">
                <a:solidFill>
                  <a:srgbClr val="231F20"/>
                </a:solidFill>
              </a:rPr>
              <a:t>The first recorded discovery of Legionella was in July 1976</a:t>
            </a:r>
          </a:p>
          <a:p>
            <a:pPr>
              <a:spcBef>
                <a:spcPts val="0"/>
              </a:spcBef>
              <a:defRPr/>
            </a:pPr>
            <a:endParaRPr lang="en-GB" sz="1600" dirty="0">
              <a:solidFill>
                <a:srgbClr val="231F20"/>
              </a:solidFill>
            </a:endParaRPr>
          </a:p>
          <a:p>
            <a:pPr>
              <a:spcBef>
                <a:spcPts val="0"/>
              </a:spcBef>
              <a:defRPr/>
            </a:pPr>
            <a:r>
              <a:rPr lang="en-GB" sz="1800" dirty="0">
                <a:solidFill>
                  <a:srgbClr val="231F20"/>
                </a:solidFill>
              </a:rPr>
              <a:t>221 American Legion veterans became seriously unwell with a mystery illness a few days after attending a conference in Philadelphia</a:t>
            </a:r>
          </a:p>
          <a:p>
            <a:pPr>
              <a:spcBef>
                <a:spcPts val="0"/>
              </a:spcBef>
              <a:defRPr/>
            </a:pPr>
            <a:endParaRPr lang="en-GB" sz="1600" dirty="0">
              <a:solidFill>
                <a:srgbClr val="231F20"/>
              </a:solidFill>
            </a:endParaRPr>
          </a:p>
          <a:p>
            <a:pPr>
              <a:spcBef>
                <a:spcPts val="0"/>
              </a:spcBef>
              <a:defRPr/>
            </a:pPr>
            <a:r>
              <a:rPr lang="en-GB" sz="1800" dirty="0">
                <a:solidFill>
                  <a:srgbClr val="231F20"/>
                </a:solidFill>
              </a:rPr>
              <a:t>Following an investigation, an American Microbiologist Joseph McDade discovered the Legionella bacteria which was the cause of the veteran's mystery illness, and it was given the name Legionnaires'' Disease. The cause of the outbreak was due to a faulty humidification unit on an air handling unit</a:t>
            </a:r>
          </a:p>
          <a:p>
            <a:pPr>
              <a:spcBef>
                <a:spcPts val="0"/>
              </a:spcBef>
              <a:defRPr/>
            </a:pPr>
            <a:endParaRPr lang="en-GB" sz="1600" dirty="0">
              <a:solidFill>
                <a:srgbClr val="231F20"/>
              </a:solidFill>
            </a:endParaRPr>
          </a:p>
          <a:p>
            <a:pPr>
              <a:spcBef>
                <a:spcPts val="0"/>
              </a:spcBef>
              <a:defRPr/>
            </a:pPr>
            <a:r>
              <a:rPr lang="en-GB" sz="1800" dirty="0">
                <a:solidFill>
                  <a:srgbClr val="231F20"/>
                </a:solidFill>
              </a:rPr>
              <a:t>This first recorded outbreak of Legionnaires'' Disease sadly resulted in 34 deaths</a:t>
            </a:r>
          </a:p>
          <a:p>
            <a:pPr algn="just">
              <a:spcBef>
                <a:spcPts val="0"/>
              </a:spcBef>
              <a:buClr>
                <a:schemeClr val="accent1">
                  <a:lumMod val="75000"/>
                </a:schemeClr>
              </a:buClr>
              <a:defRPr/>
            </a:pPr>
            <a:endParaRPr lang="en-GB" sz="2000" dirty="0"/>
          </a:p>
          <a:p>
            <a:pPr>
              <a:spcBef>
                <a:spcPts val="0"/>
              </a:spcBef>
              <a:buClr>
                <a:schemeClr val="accent1">
                  <a:lumMod val="75000"/>
                </a:schemeClr>
              </a:buClr>
              <a:defRPr/>
            </a:pPr>
            <a:endParaRPr lang="en-GB" sz="2000" dirty="0"/>
          </a:p>
          <a:p>
            <a:pPr>
              <a:spcBef>
                <a:spcPts val="0"/>
              </a:spcBef>
              <a:buClr>
                <a:schemeClr val="accent1">
                  <a:lumMod val="75000"/>
                </a:schemeClr>
              </a:buClr>
              <a:defRPr/>
            </a:pPr>
            <a:endParaRPr lang="en-GB" sz="2000" dirty="0"/>
          </a:p>
          <a:p>
            <a:pPr>
              <a:buClr>
                <a:schemeClr val="accent1">
                  <a:lumMod val="75000"/>
                </a:schemeClr>
              </a:buClr>
            </a:pPr>
            <a:endParaRPr lang="en-GB" dirty="0"/>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421047" y="1752466"/>
            <a:ext cx="1990553" cy="2772434"/>
          </a:xfrm>
          <a:prstGeom prst="rect">
            <a:avLst/>
          </a:prstGeom>
          <a:noFill/>
          <a:ln w="12700">
            <a:solidFill>
              <a:srgbClr val="99CA3C"/>
            </a:solidFill>
          </a:ln>
          <a:effectLst/>
        </p:spPr>
      </p:pic>
    </p:spTree>
    <p:extLst>
      <p:ext uri="{BB962C8B-B14F-4D97-AF65-F5344CB8AC3E}">
        <p14:creationId xmlns:p14="http://schemas.microsoft.com/office/powerpoint/2010/main" val="310413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7309" y="274638"/>
            <a:ext cx="10594116" cy="1133384"/>
          </a:xfrm>
        </p:spPr>
        <p:txBody>
          <a:bodyPr>
            <a:normAutofit/>
          </a:bodyPr>
          <a:lstStyle/>
          <a:p>
            <a:r>
              <a:rPr lang="en-GB" sz="3600" dirty="0"/>
              <a:t>Legionella Legislation</a:t>
            </a:r>
            <a:endParaRPr lang="en-GB" sz="2800" dirty="0"/>
          </a:p>
        </p:txBody>
      </p:sp>
      <p:sp>
        <p:nvSpPr>
          <p:cNvPr id="3" name="Content Placeholder 2"/>
          <p:cNvSpPr>
            <a:spLocks noGrp="1"/>
          </p:cNvSpPr>
          <p:nvPr>
            <p:ph idx="1"/>
          </p:nvPr>
        </p:nvSpPr>
        <p:spPr>
          <a:xfrm>
            <a:off x="637309" y="1408022"/>
            <a:ext cx="10861961" cy="3295440"/>
          </a:xfrm>
        </p:spPr>
        <p:txBody>
          <a:bodyPr>
            <a:normAutofit/>
          </a:bodyPr>
          <a:lstStyle/>
          <a:p>
            <a:pPr marL="0" indent="0" algn="just">
              <a:buClr>
                <a:schemeClr val="accent1">
                  <a:lumMod val="75000"/>
                </a:schemeClr>
              </a:buClr>
              <a:buNone/>
            </a:pPr>
            <a:r>
              <a:rPr lang="en-GB" sz="2000" dirty="0">
                <a:solidFill>
                  <a:srgbClr val="231F20"/>
                </a:solidFill>
                <a:cs typeface="Calibri" panose="020F0502020204030204" pitchFamily="34" charset="0"/>
              </a:rPr>
              <a:t>The following legislation is applicable to the control and management of Legionella in water systems:</a:t>
            </a:r>
            <a:endParaRPr lang="en-GB" sz="2000" dirty="0">
              <a:solidFill>
                <a:srgbClr val="231F20"/>
              </a:solidFill>
            </a:endParaRPr>
          </a:p>
          <a:p>
            <a:pPr marL="0" indent="0" algn="just">
              <a:buNone/>
            </a:pPr>
            <a:endParaRPr lang="en-GB" sz="1600" dirty="0"/>
          </a:p>
          <a:p>
            <a:pPr marL="0" indent="0" algn="just">
              <a:buNone/>
            </a:pPr>
            <a:endParaRPr lang="en-GB" sz="1600" dirty="0"/>
          </a:p>
          <a:p>
            <a:pPr marL="0" indent="0" algn="just">
              <a:buNone/>
            </a:pPr>
            <a:endParaRPr lang="en-GB" sz="1600" dirty="0"/>
          </a:p>
          <a:p>
            <a:pPr algn="just"/>
            <a:endParaRPr lang="en-GB" sz="2000" dirty="0"/>
          </a:p>
        </p:txBody>
      </p:sp>
      <p:sp>
        <p:nvSpPr>
          <p:cNvPr id="9" name="TextBox 8"/>
          <p:cNvSpPr txBox="1"/>
          <p:nvPr/>
        </p:nvSpPr>
        <p:spPr>
          <a:xfrm>
            <a:off x="637309" y="2815668"/>
            <a:ext cx="2863274" cy="1477328"/>
          </a:xfrm>
          <a:prstGeom prst="rect">
            <a:avLst/>
          </a:prstGeom>
          <a:ln w="38100">
            <a:solidFill>
              <a:srgbClr val="99CA3C"/>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buClr>
                <a:schemeClr val="accent1">
                  <a:lumMod val="75000"/>
                </a:schemeClr>
              </a:buClr>
            </a:pPr>
            <a:endParaRPr lang="en-GB" dirty="0">
              <a:latin typeface="Arial" panose="020B0604020202020204" pitchFamily="34" charset="0"/>
              <a:cs typeface="Arial" panose="020B0604020202020204" pitchFamily="34" charset="0"/>
            </a:endParaRPr>
          </a:p>
          <a:p>
            <a:pPr algn="ctr">
              <a:buClr>
                <a:schemeClr val="accent1">
                  <a:lumMod val="75000"/>
                </a:schemeClr>
              </a:buClr>
            </a:pPr>
            <a:r>
              <a:rPr lang="en-GB" dirty="0">
                <a:solidFill>
                  <a:srgbClr val="231F20"/>
                </a:solidFill>
                <a:latin typeface="Arial" panose="020B0604020202020204" pitchFamily="34" charset="0"/>
                <a:cs typeface="Arial" panose="020B0604020202020204" pitchFamily="34" charset="0"/>
              </a:rPr>
              <a:t>The Health and Safety at Work (Northern Ireland) Order 1978</a:t>
            </a:r>
          </a:p>
          <a:p>
            <a:pPr algn="ctr">
              <a:buClr>
                <a:schemeClr val="accent1">
                  <a:lumMod val="75000"/>
                </a:schemeClr>
              </a:buClr>
            </a:pPr>
            <a:endParaRPr lang="en-GB" dirty="0">
              <a:latin typeface="Arial" panose="020B0604020202020204" pitchFamily="34" charset="0"/>
              <a:cs typeface="Arial" panose="020B0604020202020204" pitchFamily="34" charset="0"/>
            </a:endParaRPr>
          </a:p>
        </p:txBody>
      </p:sp>
      <p:sp>
        <p:nvSpPr>
          <p:cNvPr id="8" name="TextBox 7"/>
          <p:cNvSpPr txBox="1"/>
          <p:nvPr/>
        </p:nvSpPr>
        <p:spPr>
          <a:xfrm>
            <a:off x="4664362" y="2815667"/>
            <a:ext cx="2863275" cy="1477328"/>
          </a:xfrm>
          <a:prstGeom prst="rect">
            <a:avLst/>
          </a:prstGeom>
          <a:ln w="38100">
            <a:solidFill>
              <a:srgbClr val="99CA3C"/>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dirty="0">
                <a:solidFill>
                  <a:srgbClr val="231F20"/>
                </a:solidFill>
                <a:latin typeface="Arial" panose="020B0604020202020204" pitchFamily="34" charset="0"/>
                <a:cs typeface="Arial" panose="020B0604020202020204" pitchFamily="34" charset="0"/>
              </a:rPr>
              <a:t>The Control of Substances Hazardous to Health Regulations COSHH 2003 (Northern Ireland)</a:t>
            </a:r>
          </a:p>
        </p:txBody>
      </p:sp>
      <p:sp>
        <p:nvSpPr>
          <p:cNvPr id="6" name="TextBox 5"/>
          <p:cNvSpPr txBox="1"/>
          <p:nvPr/>
        </p:nvSpPr>
        <p:spPr>
          <a:xfrm>
            <a:off x="8691416" y="2828835"/>
            <a:ext cx="2807854" cy="1477328"/>
          </a:xfrm>
          <a:prstGeom prst="rect">
            <a:avLst/>
          </a:prstGeom>
          <a:ln w="38100">
            <a:solidFill>
              <a:srgbClr val="99CA3C"/>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dirty="0">
                <a:solidFill>
                  <a:srgbClr val="231F20"/>
                </a:solidFill>
                <a:latin typeface="Arial" panose="020B0604020202020204" pitchFamily="34" charset="0"/>
                <a:cs typeface="Arial" panose="020B0604020202020204" pitchFamily="34" charset="0"/>
              </a:rPr>
              <a:t>Management of Health and Safety at Work Regulations (Northern Ireland) 2000</a:t>
            </a:r>
          </a:p>
          <a:p>
            <a:pPr algn="ctr"/>
            <a:endParaRPr lang="en-GB" dirty="0"/>
          </a:p>
        </p:txBody>
      </p:sp>
    </p:spTree>
    <p:extLst>
      <p:ext uri="{BB962C8B-B14F-4D97-AF65-F5344CB8AC3E}">
        <p14:creationId xmlns:p14="http://schemas.microsoft.com/office/powerpoint/2010/main" val="3911021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7309" y="274638"/>
            <a:ext cx="10594116" cy="1133384"/>
          </a:xfrm>
        </p:spPr>
        <p:txBody>
          <a:bodyPr>
            <a:normAutofit/>
          </a:bodyPr>
          <a:lstStyle/>
          <a:p>
            <a:r>
              <a:rPr lang="en-GB" sz="3600" dirty="0"/>
              <a:t>Legionella Guidance</a:t>
            </a:r>
            <a:endParaRPr lang="en-GB" sz="2800" dirty="0"/>
          </a:p>
        </p:txBody>
      </p:sp>
      <p:sp>
        <p:nvSpPr>
          <p:cNvPr id="3" name="Content Placeholder 2"/>
          <p:cNvSpPr>
            <a:spLocks noGrp="1"/>
          </p:cNvSpPr>
          <p:nvPr>
            <p:ph idx="1"/>
          </p:nvPr>
        </p:nvSpPr>
        <p:spPr>
          <a:xfrm>
            <a:off x="637309" y="1169710"/>
            <a:ext cx="5745736" cy="4518580"/>
          </a:xfrm>
        </p:spPr>
        <p:txBody>
          <a:bodyPr>
            <a:normAutofit/>
          </a:bodyPr>
          <a:lstStyle/>
          <a:p>
            <a:pPr>
              <a:lnSpc>
                <a:spcPct val="150000"/>
              </a:lnSpc>
            </a:pPr>
            <a:r>
              <a:rPr lang="en-GB" sz="1800" dirty="0">
                <a:solidFill>
                  <a:srgbClr val="231F20"/>
                </a:solidFill>
              </a:rPr>
              <a:t>The Approved Code of Practice (L8) is aimed at dutyholders, including employers, those in control of premises and those with health and safety responsibilities for others.  L8 assists the duty holder to comply with their legal duties in relation to Legionella</a:t>
            </a:r>
          </a:p>
          <a:p>
            <a:pPr marL="0" indent="0">
              <a:lnSpc>
                <a:spcPct val="150000"/>
              </a:lnSpc>
              <a:buNone/>
            </a:pPr>
            <a:endParaRPr lang="en-GB" sz="1500" dirty="0">
              <a:solidFill>
                <a:srgbClr val="231F20"/>
              </a:solidFill>
            </a:endParaRPr>
          </a:p>
          <a:p>
            <a:pPr>
              <a:lnSpc>
                <a:spcPct val="150000"/>
              </a:lnSpc>
            </a:pPr>
            <a:r>
              <a:rPr lang="en-GB" sz="1800" dirty="0">
                <a:solidFill>
                  <a:srgbClr val="231F20"/>
                </a:solidFill>
              </a:rPr>
              <a:t>HSG274 provides technical guidance on how to manage and control Legionella in water systems in the workplace</a:t>
            </a:r>
          </a:p>
          <a:p>
            <a:pPr marL="0" indent="0" algn="just">
              <a:buNone/>
            </a:pPr>
            <a:endParaRPr lang="en-GB" sz="1400" dirty="0"/>
          </a:p>
          <a:p>
            <a:pPr marL="0" indent="0" algn="just">
              <a:buNone/>
            </a:pPr>
            <a:endParaRPr lang="en-GB" sz="1900" dirty="0"/>
          </a:p>
        </p:txBody>
      </p:sp>
      <p:pic>
        <p:nvPicPr>
          <p:cNvPr id="5" name="Picture 4" descr="L8 Document"/>
          <p:cNvPicPr>
            <a:picLocks noChangeAspect="1"/>
          </p:cNvPicPr>
          <p:nvPr/>
        </p:nvPicPr>
        <p:blipFill>
          <a:blip r:embed="rId2"/>
          <a:stretch>
            <a:fillRect/>
          </a:stretch>
        </p:blipFill>
        <p:spPr>
          <a:xfrm>
            <a:off x="6774390" y="1575496"/>
            <a:ext cx="2375607" cy="3348792"/>
          </a:xfrm>
          <a:prstGeom prst="rect">
            <a:avLst/>
          </a:prstGeom>
          <a:noFill/>
          <a:ln w="12700">
            <a:solidFill>
              <a:srgbClr val="99CA3C"/>
            </a:solidFill>
          </a:ln>
          <a:effectLst/>
          <a:scene3d>
            <a:camera prst="orthographicFront">
              <a:rot lat="0" lon="0" rev="0"/>
            </a:camera>
            <a:lightRig rig="glow" dir="t">
              <a:rot lat="0" lon="0" rev="4800000"/>
            </a:lightRig>
          </a:scene3d>
          <a:sp3d prstMaterial="matte"/>
        </p:spPr>
      </p:pic>
      <p:pic>
        <p:nvPicPr>
          <p:cNvPr id="4" name="Picture 3" descr="HSG274 Document"/>
          <p:cNvPicPr>
            <a:picLocks noChangeAspect="1"/>
          </p:cNvPicPr>
          <p:nvPr/>
        </p:nvPicPr>
        <p:blipFill>
          <a:blip r:embed="rId3"/>
          <a:stretch>
            <a:fillRect/>
          </a:stretch>
        </p:blipFill>
        <p:spPr>
          <a:xfrm>
            <a:off x="9514709" y="1575496"/>
            <a:ext cx="2371908" cy="3348792"/>
          </a:xfrm>
          <a:prstGeom prst="rect">
            <a:avLst/>
          </a:prstGeom>
          <a:noFill/>
          <a:ln w="12700">
            <a:solidFill>
              <a:srgbClr val="99CA3C"/>
            </a:solidFill>
          </a:ln>
          <a:effectLst/>
          <a:scene3d>
            <a:camera prst="orthographicFront">
              <a:rot lat="0" lon="0" rev="0"/>
            </a:camera>
            <a:lightRig rig="glow" dir="t">
              <a:rot lat="0" lon="0" rev="4800000"/>
            </a:lightRig>
          </a:scene3d>
          <a:sp3d prstMaterial="matte"/>
        </p:spPr>
      </p:pic>
    </p:spTree>
    <p:extLst>
      <p:ext uri="{BB962C8B-B14F-4D97-AF65-F5344CB8AC3E}">
        <p14:creationId xmlns:p14="http://schemas.microsoft.com/office/powerpoint/2010/main" val="1252339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7308" y="274638"/>
            <a:ext cx="11356423" cy="1133384"/>
          </a:xfrm>
        </p:spPr>
        <p:txBody>
          <a:bodyPr>
            <a:normAutofit/>
          </a:bodyPr>
          <a:lstStyle/>
          <a:p>
            <a:r>
              <a:rPr lang="en-GB" altLang="en-US" dirty="0"/>
              <a:t>Health Effects of Legionella</a:t>
            </a:r>
            <a:endParaRPr lang="en-GB" dirty="0"/>
          </a:p>
        </p:txBody>
      </p:sp>
      <p:sp>
        <p:nvSpPr>
          <p:cNvPr id="3" name="Content Placeholder 2"/>
          <p:cNvSpPr>
            <a:spLocks noGrp="1"/>
          </p:cNvSpPr>
          <p:nvPr>
            <p:ph idx="1"/>
          </p:nvPr>
        </p:nvSpPr>
        <p:spPr>
          <a:xfrm>
            <a:off x="637309" y="1482725"/>
            <a:ext cx="10607866" cy="3988766"/>
          </a:xfrm>
        </p:spPr>
        <p:txBody>
          <a:bodyPr>
            <a:normAutofit lnSpcReduction="10000"/>
          </a:bodyPr>
          <a:lstStyle/>
          <a:p>
            <a:pPr marL="0" indent="0">
              <a:buNone/>
            </a:pPr>
            <a:r>
              <a:rPr lang="en-GB" sz="1800" dirty="0">
                <a:solidFill>
                  <a:srgbClr val="231F20"/>
                </a:solidFill>
                <a:cs typeface="Calibri" panose="020F0502020204030204" pitchFamily="34" charset="0"/>
              </a:rPr>
              <a:t>There are several types of illness that Legionella bacteria can cause:</a:t>
            </a:r>
          </a:p>
          <a:p>
            <a:pPr marL="0" indent="0">
              <a:buNone/>
            </a:pPr>
            <a:endParaRPr lang="en-GB" sz="1400" dirty="0">
              <a:solidFill>
                <a:srgbClr val="231F20"/>
              </a:solidFill>
            </a:endParaRPr>
          </a:p>
          <a:p>
            <a:pPr marL="0" indent="0">
              <a:buNone/>
            </a:pPr>
            <a:r>
              <a:rPr lang="en-GB" sz="1800" b="1" dirty="0">
                <a:solidFill>
                  <a:srgbClr val="231F20"/>
                </a:solidFill>
              </a:rPr>
              <a:t>Legionnaires’ Disease</a:t>
            </a:r>
          </a:p>
          <a:p>
            <a:pPr marL="552450" indent="-285750"/>
            <a:r>
              <a:rPr lang="en-GB" sz="1800" dirty="0">
                <a:solidFill>
                  <a:srgbClr val="231F20"/>
                </a:solidFill>
                <a:cs typeface="Calibri" panose="020F0502020204030204" pitchFamily="34" charset="0"/>
              </a:rPr>
              <a:t>Is a serious illness which has an incubation period between 2 to 19 days following exposure</a:t>
            </a:r>
          </a:p>
          <a:p>
            <a:pPr marL="552450" indent="-285750"/>
            <a:r>
              <a:rPr lang="en-GB" sz="1800" dirty="0">
                <a:solidFill>
                  <a:srgbClr val="231F20"/>
                </a:solidFill>
                <a:cs typeface="Calibri" panose="020F0502020204030204" pitchFamily="34" charset="0"/>
              </a:rPr>
              <a:t>It is an acute bacterial pneumonia</a:t>
            </a:r>
          </a:p>
          <a:p>
            <a:pPr marL="552450" indent="-285750"/>
            <a:r>
              <a:rPr lang="en-GB" sz="1800" dirty="0">
                <a:solidFill>
                  <a:srgbClr val="231F20"/>
                </a:solidFill>
                <a:cs typeface="Calibri" panose="020F0502020204030204" pitchFamily="34" charset="0"/>
              </a:rPr>
              <a:t>It is treatable with antibiotics but could be a slow recovery</a:t>
            </a:r>
          </a:p>
          <a:p>
            <a:pPr marL="552450" indent="-285750"/>
            <a:r>
              <a:rPr lang="en-GB" sz="1800" dirty="0">
                <a:solidFill>
                  <a:srgbClr val="231F20"/>
                </a:solidFill>
              </a:rPr>
              <a:t>Approximately 300-500+ cases each year in the UK, mortality rate of 12%</a:t>
            </a:r>
          </a:p>
          <a:p>
            <a:pPr marL="266700" indent="0">
              <a:buNone/>
            </a:pPr>
            <a:endParaRPr lang="en-GB" sz="1600" i="1" dirty="0">
              <a:solidFill>
                <a:srgbClr val="231F20"/>
              </a:solidFill>
            </a:endParaRPr>
          </a:p>
          <a:p>
            <a:pPr marL="0" indent="0">
              <a:buNone/>
            </a:pPr>
            <a:r>
              <a:rPr lang="en-GB" sz="1800" b="1" dirty="0">
                <a:solidFill>
                  <a:srgbClr val="231F20"/>
                </a:solidFill>
              </a:rPr>
              <a:t>Lochgoilhead &amp; Pontiac Fever</a:t>
            </a:r>
          </a:p>
          <a:p>
            <a:pPr marL="552450" indent="-285750"/>
            <a:r>
              <a:rPr lang="en-GB" sz="1800" dirty="0">
                <a:solidFill>
                  <a:srgbClr val="231F20"/>
                </a:solidFill>
              </a:rPr>
              <a:t>Is a less serious disease for most people</a:t>
            </a:r>
          </a:p>
          <a:p>
            <a:pPr marL="552450" indent="-285750"/>
            <a:r>
              <a:rPr lang="en-GB" sz="1800" dirty="0">
                <a:solidFill>
                  <a:srgbClr val="231F20"/>
                </a:solidFill>
              </a:rPr>
              <a:t>Incubation</a:t>
            </a:r>
            <a:r>
              <a:rPr lang="en-GB" sz="1800" dirty="0">
                <a:solidFill>
                  <a:srgbClr val="231F20"/>
                </a:solidFill>
                <a:cs typeface="Calibri" panose="020F0502020204030204" pitchFamily="34" charset="0"/>
              </a:rPr>
              <a:t> period would be between 2 to 3 days</a:t>
            </a:r>
            <a:endParaRPr lang="en-GB" sz="1900" dirty="0">
              <a:solidFill>
                <a:srgbClr val="231F20"/>
              </a:solidFill>
              <a:cs typeface="Calibri" panose="020F0502020204030204" pitchFamily="34" charset="0"/>
            </a:endParaRPr>
          </a:p>
          <a:p>
            <a:pPr>
              <a:buFont typeface="Wingdings" panose="05000000000000000000" pitchFamily="2" charset="2"/>
              <a:buChar char="§"/>
            </a:pPr>
            <a:endParaRPr lang="en-GB" sz="2200" dirty="0"/>
          </a:p>
          <a:p>
            <a:endParaRPr lang="en-GB" i="1" dirty="0"/>
          </a:p>
          <a:p>
            <a:pPr marL="628650" indent="-361950">
              <a:buFont typeface="Arial" panose="020B0604020202020204" pitchFamily="34" charset="0"/>
              <a:buChar char="‒"/>
            </a:pPr>
            <a:endParaRPr lang="en-GB" dirty="0">
              <a:cs typeface="Calibri" panose="020F0502020204030204" pitchFamily="34" charset="0"/>
            </a:endParaRPr>
          </a:p>
          <a:p>
            <a:pPr marL="628650" indent="-361950">
              <a:buFont typeface="Arial" panose="020B0604020202020204" pitchFamily="34" charset="0"/>
              <a:buChar char="‒"/>
            </a:pPr>
            <a:endParaRPr lang="en-GB" dirty="0">
              <a:cs typeface="Calibri" panose="020F0502020204030204" pitchFamily="34" charset="0"/>
            </a:endParaRPr>
          </a:p>
          <a:p>
            <a:pPr marL="628650" indent="-361950">
              <a:buFont typeface="Arial" panose="020B0604020202020204" pitchFamily="34" charset="0"/>
              <a:buChar char="‒"/>
            </a:pPr>
            <a:endParaRPr lang="en-GB" dirty="0">
              <a:cs typeface="Calibri" panose="020F0502020204030204" pitchFamily="34" charset="0"/>
            </a:endParaRPr>
          </a:p>
          <a:p>
            <a:endParaRPr lang="en-GB" dirty="0"/>
          </a:p>
        </p:txBody>
      </p:sp>
      <p:pic>
        <p:nvPicPr>
          <p:cNvPr id="4" name="Picture 3" descr="Legionella Bacteria in the body"/>
          <p:cNvPicPr>
            <a:picLocks noChangeAspect="1"/>
          </p:cNvPicPr>
          <p:nvPr/>
        </p:nvPicPr>
        <p:blipFill>
          <a:blip r:embed="rId2"/>
          <a:stretch>
            <a:fillRect/>
          </a:stretch>
        </p:blipFill>
        <p:spPr>
          <a:xfrm>
            <a:off x="8995222" y="3345625"/>
            <a:ext cx="2671145" cy="1770759"/>
          </a:xfrm>
          <a:prstGeom prst="rect">
            <a:avLst/>
          </a:prstGeom>
          <a:noFill/>
          <a:ln w="12700">
            <a:solidFill>
              <a:srgbClr val="99CA3C"/>
            </a:solidFill>
          </a:ln>
          <a:effectLst/>
          <a:scene3d>
            <a:camera prst="orthographicFront">
              <a:rot lat="0" lon="0" rev="0"/>
            </a:camera>
            <a:lightRig rig="glow" dir="t">
              <a:rot lat="0" lon="0" rev="4800000"/>
            </a:lightRig>
          </a:scene3d>
          <a:sp3d prstMaterial="matte"/>
        </p:spPr>
      </p:pic>
    </p:spTree>
    <p:extLst>
      <p:ext uri="{BB962C8B-B14F-4D97-AF65-F5344CB8AC3E}">
        <p14:creationId xmlns:p14="http://schemas.microsoft.com/office/powerpoint/2010/main" val="2195246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7310" y="356903"/>
            <a:ext cx="10145711" cy="860674"/>
          </a:xfrm>
        </p:spPr>
        <p:txBody>
          <a:bodyPr>
            <a:noAutofit/>
          </a:bodyPr>
          <a:lstStyle/>
          <a:p>
            <a:r>
              <a:rPr lang="en-GB" sz="4000" dirty="0"/>
              <a:t>Symptoms of Legionnaires’ Disease</a:t>
            </a:r>
          </a:p>
        </p:txBody>
      </p:sp>
      <p:sp>
        <p:nvSpPr>
          <p:cNvPr id="3" name="Content Placeholder 2"/>
          <p:cNvSpPr>
            <a:spLocks noGrp="1"/>
          </p:cNvSpPr>
          <p:nvPr>
            <p:ph idx="1"/>
          </p:nvPr>
        </p:nvSpPr>
        <p:spPr>
          <a:xfrm>
            <a:off x="637310" y="1361238"/>
            <a:ext cx="5458690" cy="4164153"/>
          </a:xfrm>
        </p:spPr>
        <p:txBody>
          <a:bodyPr>
            <a:normAutofit/>
          </a:bodyPr>
          <a:lstStyle/>
          <a:p>
            <a:pPr marL="0" indent="0">
              <a:lnSpc>
                <a:spcPct val="150000"/>
              </a:lnSpc>
              <a:buNone/>
            </a:pPr>
            <a:r>
              <a:rPr lang="en-GB" sz="1800" b="1" dirty="0">
                <a:solidFill>
                  <a:srgbClr val="231F20"/>
                </a:solidFill>
                <a:cs typeface="Calibri" panose="020F0502020204030204" pitchFamily="34" charset="0"/>
              </a:rPr>
              <a:t>Legionnaires’ Disease </a:t>
            </a:r>
            <a:r>
              <a:rPr lang="en-GB" sz="1800" dirty="0">
                <a:solidFill>
                  <a:srgbClr val="231F20"/>
                </a:solidFill>
                <a:cs typeface="Calibri" panose="020F0502020204030204" pitchFamily="34" charset="0"/>
              </a:rPr>
              <a:t>is also known as Legionellosis. Signs and symptoms include cough, shortness of breath, high fever, muscle pains, and headaches. Nausea, diarrhoea and vomiting may also occur</a:t>
            </a:r>
          </a:p>
          <a:p>
            <a:pPr>
              <a:lnSpc>
                <a:spcPct val="150000"/>
              </a:lnSpc>
              <a:buFont typeface="Wingdings" panose="05000000000000000000" pitchFamily="2" charset="2"/>
              <a:buChar char="ü"/>
            </a:pPr>
            <a:endParaRPr lang="en-GB" sz="1800" dirty="0">
              <a:solidFill>
                <a:srgbClr val="231F20"/>
              </a:solidFill>
              <a:cs typeface="Calibri" panose="020F0502020204030204" pitchFamily="34" charset="0"/>
            </a:endParaRPr>
          </a:p>
          <a:p>
            <a:pPr marL="0" indent="0">
              <a:lnSpc>
                <a:spcPct val="150000"/>
              </a:lnSpc>
              <a:buNone/>
            </a:pPr>
            <a:r>
              <a:rPr lang="en-GB" sz="1800" dirty="0">
                <a:solidFill>
                  <a:srgbClr val="231F20"/>
                </a:solidFill>
              </a:rPr>
              <a:t>Risk factors for infection include older age, a history of smoking, chronic lung disease, and poor immune function</a:t>
            </a:r>
          </a:p>
        </p:txBody>
      </p:sp>
      <p:grpSp>
        <p:nvGrpSpPr>
          <p:cNvPr id="5" name="Group 4" descr="Legionnaires' disease - effects on the body diagram">
            <a:extLst>
              <a:ext uri="{FF2B5EF4-FFF2-40B4-BE49-F238E27FC236}">
                <a16:creationId xmlns:a16="http://schemas.microsoft.com/office/drawing/2014/main" id="{A465253A-6E37-4393-A2FA-E21EF710C04E}"/>
              </a:ext>
            </a:extLst>
          </p:cNvPr>
          <p:cNvGrpSpPr/>
          <p:nvPr/>
        </p:nvGrpSpPr>
        <p:grpSpPr>
          <a:xfrm>
            <a:off x="7040873" y="1361238"/>
            <a:ext cx="4602200" cy="4264138"/>
            <a:chOff x="6783420" y="1509204"/>
            <a:chExt cx="4602200" cy="4264138"/>
          </a:xfrm>
          <a:effectLst/>
        </p:grpSpPr>
        <p:pic>
          <p:nvPicPr>
            <p:cNvPr id="7" name="Picture 6"/>
            <p:cNvPicPr>
              <a:picLocks noChangeAspect="1"/>
            </p:cNvPicPr>
            <p:nvPr/>
          </p:nvPicPr>
          <p:blipFill rotWithShape="1">
            <a:blip r:embed="rId2"/>
            <a:srcRect t="766"/>
            <a:stretch/>
          </p:blipFill>
          <p:spPr>
            <a:xfrm>
              <a:off x="6783420" y="1509204"/>
              <a:ext cx="4602200" cy="4264138"/>
            </a:xfrm>
            <a:prstGeom prst="rect">
              <a:avLst/>
            </a:prstGeom>
            <a:noFill/>
            <a:ln w="12700">
              <a:solidFill>
                <a:srgbClr val="99CA3C"/>
              </a:solidFill>
            </a:ln>
            <a:effectLst/>
          </p:spPr>
        </p:pic>
        <p:pic>
          <p:nvPicPr>
            <p:cNvPr id="4" name="Picture 3"/>
            <p:cNvPicPr>
              <a:picLocks noChangeAspect="1"/>
            </p:cNvPicPr>
            <p:nvPr/>
          </p:nvPicPr>
          <p:blipFill>
            <a:blip r:embed="rId3"/>
            <a:stretch>
              <a:fillRect/>
            </a:stretch>
          </p:blipFill>
          <p:spPr>
            <a:xfrm>
              <a:off x="6818932" y="4520133"/>
              <a:ext cx="1374841" cy="1217697"/>
            </a:xfrm>
            <a:prstGeom prst="rect">
              <a:avLst/>
            </a:prstGeom>
            <a:ln>
              <a:solidFill>
                <a:srgbClr val="99CA3C"/>
              </a:solidFill>
            </a:ln>
          </p:spPr>
        </p:pic>
      </p:grpSp>
    </p:spTree>
    <p:extLst>
      <p:ext uri="{BB962C8B-B14F-4D97-AF65-F5344CB8AC3E}">
        <p14:creationId xmlns:p14="http://schemas.microsoft.com/office/powerpoint/2010/main" val="4251184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870" y="274638"/>
            <a:ext cx="10515600" cy="1133384"/>
          </a:xfrm>
        </p:spPr>
        <p:txBody>
          <a:bodyPr>
            <a:noAutofit/>
          </a:bodyPr>
          <a:lstStyle/>
          <a:p>
            <a:r>
              <a:rPr lang="en-GB" sz="4200" dirty="0"/>
              <a:t>Long Term Effects of Legionnaires’ Disease</a:t>
            </a:r>
          </a:p>
        </p:txBody>
      </p:sp>
      <p:sp>
        <p:nvSpPr>
          <p:cNvPr id="3" name="Content Placeholder 2"/>
          <p:cNvSpPr>
            <a:spLocks noGrp="1"/>
          </p:cNvSpPr>
          <p:nvPr>
            <p:ph idx="1"/>
          </p:nvPr>
        </p:nvSpPr>
        <p:spPr>
          <a:xfrm>
            <a:off x="467870" y="1345204"/>
            <a:ext cx="4939482" cy="4434831"/>
          </a:xfrm>
          <a:ln w="28575">
            <a:noFill/>
          </a:ln>
        </p:spPr>
        <p:style>
          <a:lnRef idx="2">
            <a:schemeClr val="accent1"/>
          </a:lnRef>
          <a:fillRef idx="1">
            <a:schemeClr val="lt1"/>
          </a:fillRef>
          <a:effectRef idx="0">
            <a:schemeClr val="accent1"/>
          </a:effectRef>
          <a:fontRef idx="minor">
            <a:schemeClr val="dk1"/>
          </a:fontRef>
        </p:style>
        <p:txBody>
          <a:bodyPr>
            <a:normAutofit lnSpcReduction="10000"/>
          </a:bodyPr>
          <a:lstStyle/>
          <a:p>
            <a:pPr marL="0" indent="0">
              <a:lnSpc>
                <a:spcPct val="150000"/>
              </a:lnSpc>
              <a:buNone/>
            </a:pPr>
            <a:r>
              <a:rPr lang="en-GB" sz="2000" dirty="0">
                <a:solidFill>
                  <a:srgbClr val="231F20"/>
                </a:solidFill>
                <a:latin typeface="Arial" panose="020B0604020202020204" pitchFamily="34" charset="0"/>
                <a:cs typeface="Arial" panose="020B0604020202020204" pitchFamily="34" charset="0"/>
              </a:rPr>
              <a:t>This diagram outlines possible long-term effects</a:t>
            </a:r>
          </a:p>
          <a:p>
            <a:pPr marL="0" indent="0">
              <a:lnSpc>
                <a:spcPct val="150000"/>
              </a:lnSpc>
              <a:buNone/>
            </a:pPr>
            <a:endParaRPr lang="en-GB" sz="2000" dirty="0">
              <a:solidFill>
                <a:srgbClr val="231F20"/>
              </a:solidFill>
              <a:latin typeface="Arial" panose="020B0604020202020204" pitchFamily="34" charset="0"/>
              <a:cs typeface="Arial" panose="020B0604020202020204" pitchFamily="34" charset="0"/>
            </a:endParaRPr>
          </a:p>
          <a:p>
            <a:pPr marL="0" indent="0">
              <a:lnSpc>
                <a:spcPct val="150000"/>
              </a:lnSpc>
              <a:buNone/>
            </a:pPr>
            <a:r>
              <a:rPr lang="en-GB" sz="2000" dirty="0">
                <a:solidFill>
                  <a:srgbClr val="231F20"/>
                </a:solidFill>
                <a:latin typeface="Arial" panose="020B0604020202020204" pitchFamily="34" charset="0"/>
                <a:cs typeface="Arial" panose="020B0604020202020204" pitchFamily="34" charset="0"/>
              </a:rPr>
              <a:t>Legionnaires’ Disease, if caught early and treated correctly, can be fully cured</a:t>
            </a:r>
            <a:endParaRPr lang="en-GB" sz="1200" dirty="0">
              <a:solidFill>
                <a:srgbClr val="231F20"/>
              </a:solidFill>
              <a:latin typeface="Arial" panose="020B0604020202020204" pitchFamily="34" charset="0"/>
              <a:cs typeface="Arial" panose="020B0604020202020204" pitchFamily="34" charset="0"/>
            </a:endParaRPr>
          </a:p>
          <a:p>
            <a:pPr marL="0" indent="0">
              <a:lnSpc>
                <a:spcPct val="150000"/>
              </a:lnSpc>
              <a:buNone/>
            </a:pPr>
            <a:endParaRPr lang="en-GB" sz="1400" dirty="0">
              <a:solidFill>
                <a:srgbClr val="231F20"/>
              </a:solidFill>
              <a:latin typeface="Arial" panose="020B0604020202020204" pitchFamily="34" charset="0"/>
              <a:cs typeface="Arial" panose="020B0604020202020204" pitchFamily="34" charset="0"/>
            </a:endParaRPr>
          </a:p>
          <a:p>
            <a:pPr marL="0" indent="0">
              <a:lnSpc>
                <a:spcPct val="150000"/>
              </a:lnSpc>
              <a:buNone/>
            </a:pPr>
            <a:r>
              <a:rPr lang="en-GB" sz="2000" dirty="0">
                <a:solidFill>
                  <a:srgbClr val="231F20"/>
                </a:solidFill>
                <a:latin typeface="Arial" panose="020B0604020202020204" pitchFamily="34" charset="0"/>
                <a:cs typeface="Arial" panose="020B0604020202020204" pitchFamily="34" charset="0"/>
              </a:rPr>
              <a:t>Full recovery can take up to a year and sometimes longer depending on the severity</a:t>
            </a:r>
          </a:p>
          <a:p>
            <a:pPr marL="0" indent="0">
              <a:buNone/>
            </a:pPr>
            <a:endParaRPr lang="en-GB" dirty="0"/>
          </a:p>
          <a:p>
            <a:pPr marL="0" indent="0">
              <a:buNone/>
            </a:pPr>
            <a:endParaRPr lang="en-GB" dirty="0"/>
          </a:p>
        </p:txBody>
      </p:sp>
      <p:graphicFrame>
        <p:nvGraphicFramePr>
          <p:cNvPr id="5" name="Diagram 4" descr="Long term effects of Legionnaires' Disease:&#10;&#10;Potential onset of asthma&#10;Concentration problems&#10;Long and short term memory loss&#10;Fatigue&#10;Joint and muscle pain"/>
          <p:cNvGraphicFramePr/>
          <p:nvPr>
            <p:extLst>
              <p:ext uri="{D42A27DB-BD31-4B8C-83A1-F6EECF244321}">
                <p14:modId xmlns:p14="http://schemas.microsoft.com/office/powerpoint/2010/main" val="3991367400"/>
              </p:ext>
            </p:extLst>
          </p:nvPr>
        </p:nvGraphicFramePr>
        <p:xfrm>
          <a:off x="5783127" y="1580908"/>
          <a:ext cx="6121828" cy="3963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74678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A1279567-7756-2043-8AED-A4B1046F099C}" vid="{7228855C-5417-7E45-8238-F31EFA8E8EE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E0E5F4144FFE94986609A34939CED64" ma:contentTypeVersion="4" ma:contentTypeDescription="Create a new document." ma:contentTypeScope="" ma:versionID="949e895d749312dcb24c8b96a89241ff">
  <xsd:schema xmlns:xsd="http://www.w3.org/2001/XMLSchema" xmlns:xs="http://www.w3.org/2001/XMLSchema" xmlns:p="http://schemas.microsoft.com/office/2006/metadata/properties" xmlns:ns2="98967fd4-2394-463b-aa5f-0aa5ecac90f4" targetNamespace="http://schemas.microsoft.com/office/2006/metadata/properties" ma:root="true" ma:fieldsID="e37de12d7dbe01ea2466d55c2a7fe34c" ns2:_="">
    <xsd:import namespace="98967fd4-2394-463b-aa5f-0aa5ecac90f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967fd4-2394-463b-aa5f-0aa5ecac90f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F47DC02-E494-4D3C-B40E-4B52EAE07D1F}"/>
</file>

<file path=customXml/itemProps2.xml><?xml version="1.0" encoding="utf-8"?>
<ds:datastoreItem xmlns:ds="http://schemas.openxmlformats.org/officeDocument/2006/customXml" ds:itemID="{E3ABD463-EEA2-420C-85EC-C71B6D3ECD79}">
  <ds:schemaRefs>
    <ds:schemaRef ds:uri="http://schemas.microsoft.com/sharepoint/v3/contenttype/forms"/>
  </ds:schemaRefs>
</ds:datastoreItem>
</file>

<file path=customXml/itemProps3.xml><?xml version="1.0" encoding="utf-8"?>
<ds:datastoreItem xmlns:ds="http://schemas.openxmlformats.org/officeDocument/2006/customXml" ds:itemID="{00D2E704-AFAE-44AE-A2DD-E2EA3F458FDE}">
  <ds:schemaRefs>
    <ds:schemaRef ds:uri="http://purl.org/dc/terms/"/>
    <ds:schemaRef ds:uri="http://purl.org/dc/elements/1.1/"/>
    <ds:schemaRef ds:uri="http://schemas.microsoft.com/office/2006/metadata/properties"/>
    <ds:schemaRef ds:uri="http://schemas.microsoft.com/office/2006/documentManagement/types"/>
    <ds:schemaRef ds:uri="http://purl.org/dc/dcmitype/"/>
    <ds:schemaRef ds:uri="http://www.w3.org/XML/1998/namespace"/>
    <ds:schemaRef ds:uri="http://schemas.microsoft.com/office/infopath/2007/PartnerControls"/>
    <ds:schemaRef ds:uri="http://schemas.openxmlformats.org/package/2006/metadata/core-properties"/>
    <ds:schemaRef ds:uri="98967fd4-2394-463b-aa5f-0aa5ecac90f4"/>
  </ds:schemaRefs>
</ds:datastoreItem>
</file>

<file path=docProps/app.xml><?xml version="1.0" encoding="utf-8"?>
<Properties xmlns="http://schemas.openxmlformats.org/officeDocument/2006/extended-properties" xmlns:vt="http://schemas.openxmlformats.org/officeDocument/2006/docPropsVTypes">
  <TotalTime>3277</TotalTime>
  <Words>2220</Words>
  <Application>Microsoft Office PowerPoint</Application>
  <PresentationFormat>Widescreen</PresentationFormat>
  <Paragraphs>245</Paragraphs>
  <Slides>31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Open Sans</vt:lpstr>
      <vt:lpstr>Wingdings</vt:lpstr>
      <vt:lpstr>1_Office Theme</vt:lpstr>
      <vt:lpstr> Basic Legionella Awareness Training </vt:lpstr>
      <vt:lpstr>Learning Outcomes</vt:lpstr>
      <vt:lpstr>What is Legionella?</vt:lpstr>
      <vt:lpstr>When was Legionella First Discovered?</vt:lpstr>
      <vt:lpstr>Legionella Legislation</vt:lpstr>
      <vt:lpstr>Legionella Guidance</vt:lpstr>
      <vt:lpstr>Health Effects of Legionella</vt:lpstr>
      <vt:lpstr>Symptoms of Legionnaires’ Disease</vt:lpstr>
      <vt:lpstr>Long Term Effects of Legionnaires’ Disease</vt:lpstr>
      <vt:lpstr>Susceptibility</vt:lpstr>
      <vt:lpstr>The Legionella Causative Chain</vt:lpstr>
      <vt:lpstr>What does Legionella need to survive?</vt:lpstr>
      <vt:lpstr>The Affect of Temperatures on Legionella Growth</vt:lpstr>
      <vt:lpstr>Please take the time to identify which of the following is applicable to your premises</vt:lpstr>
      <vt:lpstr>Calorifier (CAL)</vt:lpstr>
      <vt:lpstr>Instantaneous Water Heater (IWH)</vt:lpstr>
      <vt:lpstr>Point of Use (POU) Water Heater</vt:lpstr>
      <vt:lpstr>Combination Water Heater (CWH)</vt:lpstr>
      <vt:lpstr>Cold Water Storage Tank (CWST)</vt:lpstr>
      <vt:lpstr>Thermostatic Mixing Valves (TMV) &amp; Thermostatic Mixing Taps (TMT)</vt:lpstr>
      <vt:lpstr>Shower and Kitchen Spray Outlets</vt:lpstr>
      <vt:lpstr>Roles and Responsibilities</vt:lpstr>
      <vt:lpstr>Statutory Tasks   </vt:lpstr>
      <vt:lpstr>Weekly Checks - Infrequently Used Outlets (IUO)</vt:lpstr>
      <vt:lpstr>Monthly Checks - Sentinel Outlets and Temperatures</vt:lpstr>
      <vt:lpstr>Quarterly Checks</vt:lpstr>
      <vt:lpstr>Water Hygiene Logbook             </vt:lpstr>
      <vt:lpstr>Table of Weekly &amp; Monthly Checks</vt:lpstr>
      <vt:lpstr>Use of Thermometers for Monthly Temperature Checks</vt:lpstr>
      <vt:lpstr>Useful Links</vt:lpstr>
      <vt:lpstr>End of Presentation</vt:lpstr>
    </vt:vector>
  </TitlesOfParts>
  <Company>Education Authority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Legionella Awareness Training</dc:title>
  <dc:subject>Legionella</dc:subject>
  <dc:creator>Environmental and Fire Risk Compliance Service</dc:creator>
  <cp:lastModifiedBy>Leo Thomson</cp:lastModifiedBy>
  <cp:revision>270</cp:revision>
  <dcterms:created xsi:type="dcterms:W3CDTF">2022-01-21T15:18:23Z</dcterms:created>
  <dcterms:modified xsi:type="dcterms:W3CDTF">2025-01-28T16:14:52Z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0x0101008E0E5F4144FFE94986609A34939CED64</vt:lpwstr>
  </property>
</Properties>
</file>