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313" r:id="rId6"/>
    <p:sldId id="314" r:id="rId7"/>
    <p:sldId id="315" r:id="rId8"/>
    <p:sldId id="316" r:id="rId9"/>
    <p:sldId id="267" r:id="rId10"/>
    <p:sldId id="318" r:id="rId11"/>
    <p:sldId id="319" r:id="rId12"/>
    <p:sldId id="307" r:id="rId13"/>
    <p:sldId id="261" r:id="rId14"/>
    <p:sldId id="264" r:id="rId15"/>
    <p:sldId id="320" r:id="rId16"/>
    <p:sldId id="322" r:id="rId17"/>
    <p:sldId id="323" r:id="rId18"/>
    <p:sldId id="273" r:id="rId19"/>
    <p:sldId id="324" r:id="rId20"/>
    <p:sldId id="277" r:id="rId21"/>
    <p:sldId id="311" r:id="rId22"/>
    <p:sldId id="279" r:id="rId23"/>
    <p:sldId id="312" r:id="rId24"/>
    <p:sldId id="325" r:id="rId25"/>
    <p:sldId id="326" r:id="rId26"/>
    <p:sldId id="327" r:id="rId27"/>
    <p:sldId id="310"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ette Lowry" initials="LL" lastIdx="1" clrIdx="0">
    <p:extLst>
      <p:ext uri="{19B8F6BF-5375-455C-9EA6-DF929625EA0E}">
        <p15:presenceInfo xmlns:p15="http://schemas.microsoft.com/office/powerpoint/2012/main" userId="S-1-5-21-3560000152-3822936742-1730625470-871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3CF"/>
    <a:srgbClr val="231F20"/>
    <a:srgbClr val="99CA3C"/>
    <a:srgbClr val="D9E021"/>
    <a:srgbClr val="9ACA3B"/>
    <a:srgbClr val="44C3D0"/>
    <a:srgbClr val="D9E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86385" autoAdjust="0"/>
  </p:normalViewPr>
  <p:slideViewPr>
    <p:cSldViewPr snapToGrid="0" snapToObjects="1">
      <p:cViewPr varScale="1">
        <p:scale>
          <a:sx n="96" d="100"/>
          <a:sy n="96" d="100"/>
        </p:scale>
        <p:origin x="1362" y="90"/>
      </p:cViewPr>
      <p:guideLst/>
    </p:cSldViewPr>
  </p:slideViewPr>
  <p:outlineViewPr>
    <p:cViewPr>
      <p:scale>
        <a:sx n="33" d="100"/>
        <a:sy n="33" d="100"/>
      </p:scale>
      <p:origin x="0" y="-45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BBDA71-1C39-094C-81A4-8EFCEB67BA44}"/>
              </a:ext>
            </a:extLst>
          </p:cNvPr>
          <p:cNvSpPr/>
          <p:nvPr userDrawn="1"/>
        </p:nvSpPr>
        <p:spPr>
          <a:xfrm>
            <a:off x="0" y="0"/>
            <a:ext cx="12192000" cy="6858000"/>
          </a:xfrm>
          <a:prstGeom prst="rect">
            <a:avLst/>
          </a:prstGeom>
          <a:solidFill>
            <a:srgbClr val="9A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57C67D-5476-7041-BB98-327964A64FE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6218B46-DDA3-214B-A876-70BD6052C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3">
            <a:extLst>
              <a:ext uri="{FF2B5EF4-FFF2-40B4-BE49-F238E27FC236}">
                <a16:creationId xmlns:a16="http://schemas.microsoft.com/office/drawing/2014/main" id="{5C2F874A-B5B3-C94F-AC9F-C3599AB9E6C3}"/>
              </a:ext>
            </a:extLst>
          </p:cNvPr>
          <p:cNvSpPr>
            <a:spLocks noGrp="1"/>
          </p:cNvSpPr>
          <p:nvPr>
            <p:ph type="dt" sz="half" idx="10"/>
          </p:nvPr>
        </p:nvSpPr>
        <p:spPr>
          <a:xfrm>
            <a:off x="2786269" y="6353066"/>
            <a:ext cx="1252331" cy="365125"/>
          </a:xfrm>
          <a:prstGeom prst="rect">
            <a:avLst/>
          </a:prstGeom>
        </p:spPr>
        <p:txBody>
          <a:bodyPr/>
          <a:lstStyle/>
          <a:p>
            <a:endParaRPr lang="en-US" dirty="0"/>
          </a:p>
        </p:txBody>
      </p:sp>
      <p:sp>
        <p:nvSpPr>
          <p:cNvPr id="8" name="Footer Placeholder 4">
            <a:extLst>
              <a:ext uri="{FF2B5EF4-FFF2-40B4-BE49-F238E27FC236}">
                <a16:creationId xmlns:a16="http://schemas.microsoft.com/office/drawing/2014/main" id="{FF2B83FE-3B08-2A4C-BA73-0AEA4854E3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10" name="Picture 9">
            <a:extLst>
              <a:ext uri="{FF2B5EF4-FFF2-40B4-BE49-F238E27FC236}">
                <a16:creationId xmlns:a16="http://schemas.microsoft.com/office/drawing/2014/main" id="{C294E037-06F6-FF40-9D5C-BBCE8A975B58}"/>
              </a:ext>
            </a:extLst>
          </p:cNvPr>
          <p:cNvPicPr>
            <a:picLocks noChangeAspect="1"/>
          </p:cNvPicPr>
          <p:nvPr userDrawn="1"/>
        </p:nvPicPr>
        <p:blipFill rotWithShape="1">
          <a:blip r:embed="rId2"/>
          <a:srcRect b="4829"/>
          <a:stretch/>
        </p:blipFill>
        <p:spPr>
          <a:xfrm>
            <a:off x="0" y="5913032"/>
            <a:ext cx="7543800" cy="72520"/>
          </a:xfrm>
          <a:prstGeom prst="rect">
            <a:avLst/>
          </a:prstGeom>
        </p:spPr>
      </p:pic>
      <p:pic>
        <p:nvPicPr>
          <p:cNvPr id="11" name="Picture 10">
            <a:extLst>
              <a:ext uri="{FF2B5EF4-FFF2-40B4-BE49-F238E27FC236}">
                <a16:creationId xmlns:a16="http://schemas.microsoft.com/office/drawing/2014/main" id="{D489BCF1-03D2-E547-8678-4AC504FEBBA4}"/>
              </a:ext>
            </a:extLst>
          </p:cNvPr>
          <p:cNvPicPr>
            <a:picLocks noChangeAspect="1"/>
          </p:cNvPicPr>
          <p:nvPr userDrawn="1"/>
        </p:nvPicPr>
        <p:blipFill rotWithShape="1">
          <a:blip r:embed="rId2"/>
          <a:srcRect r="38384"/>
          <a:stretch/>
        </p:blipFill>
        <p:spPr>
          <a:xfrm>
            <a:off x="7543800" y="5909352"/>
            <a:ext cx="4648200" cy="76200"/>
          </a:xfrm>
          <a:prstGeom prst="rect">
            <a:avLst/>
          </a:prstGeom>
        </p:spPr>
      </p:pic>
      <p:pic>
        <p:nvPicPr>
          <p:cNvPr id="12" name="Picture 11">
            <a:extLst>
              <a:ext uri="{FF2B5EF4-FFF2-40B4-BE49-F238E27FC236}">
                <a16:creationId xmlns:a16="http://schemas.microsoft.com/office/drawing/2014/main" id="{1D29E2D1-CA90-D449-B826-5E5DCE14E65A}"/>
              </a:ext>
            </a:extLst>
          </p:cNvPr>
          <p:cNvPicPr>
            <a:picLocks noChangeAspect="1"/>
          </p:cNvPicPr>
          <p:nvPr userDrawn="1"/>
        </p:nvPicPr>
        <p:blipFill>
          <a:blip r:embed="rId3"/>
          <a:stretch>
            <a:fillRect/>
          </a:stretch>
        </p:blipFill>
        <p:spPr>
          <a:xfrm>
            <a:off x="9776373" y="5981985"/>
            <a:ext cx="2266304" cy="842343"/>
          </a:xfrm>
          <a:prstGeom prst="rect">
            <a:avLst/>
          </a:prstGeom>
        </p:spPr>
      </p:pic>
      <p:pic>
        <p:nvPicPr>
          <p:cNvPr id="13" name="Picture 12">
            <a:extLst>
              <a:ext uri="{FF2B5EF4-FFF2-40B4-BE49-F238E27FC236}">
                <a16:creationId xmlns:a16="http://schemas.microsoft.com/office/drawing/2014/main" id="{F83F917F-3D8C-894F-BB09-369410D91E9F}"/>
              </a:ext>
            </a:extLst>
          </p:cNvPr>
          <p:cNvPicPr>
            <a:picLocks noChangeAspect="1"/>
          </p:cNvPicPr>
          <p:nvPr userDrawn="1"/>
        </p:nvPicPr>
        <p:blipFill>
          <a:blip r:embed="rId4"/>
          <a:stretch>
            <a:fillRect/>
          </a:stretch>
        </p:blipFill>
        <p:spPr>
          <a:xfrm>
            <a:off x="188639" y="6116638"/>
            <a:ext cx="2220206" cy="601553"/>
          </a:xfrm>
          <a:prstGeom prst="rect">
            <a:avLst/>
          </a:prstGeom>
        </p:spPr>
      </p:pic>
    </p:spTree>
    <p:extLst>
      <p:ext uri="{BB962C8B-B14F-4D97-AF65-F5344CB8AC3E}">
        <p14:creationId xmlns:p14="http://schemas.microsoft.com/office/powerpoint/2010/main" val="57756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7E6D-E5DA-1444-84CC-FAEEC8944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51C0A-D632-BA41-BBBD-9C0E8D1F9C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122045D-E2EE-5B43-B3A7-96A677F4A60E}"/>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47656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C148E-D50F-4243-98C7-8732DB43DF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6FB0D9-6397-8E41-8FA0-3AC128977D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0C45E9D3-F16A-3A4B-8B90-2ED88D5AE000}"/>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298839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52A19044-06DC-294E-AFB3-E8C6A4C558D5}"/>
              </a:ext>
            </a:extLst>
          </p:cNvPr>
          <p:cNvPicPr>
            <a:picLocks noChangeAspect="1"/>
          </p:cNvPicPr>
          <p:nvPr userDrawn="1"/>
        </p:nvPicPr>
        <p:blipFill>
          <a:blip r:embed="rId2"/>
          <a:stretch>
            <a:fillRect/>
          </a:stretch>
        </p:blipFill>
        <p:spPr>
          <a:xfrm>
            <a:off x="258074" y="6087873"/>
            <a:ext cx="2319405" cy="630318"/>
          </a:xfrm>
          <a:prstGeom prst="rect">
            <a:avLst/>
          </a:prstGeom>
        </p:spPr>
      </p:pic>
    </p:spTree>
    <p:extLst>
      <p:ext uri="{BB962C8B-B14F-4D97-AF65-F5344CB8AC3E}">
        <p14:creationId xmlns:p14="http://schemas.microsoft.com/office/powerpoint/2010/main" val="2501704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204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EB67-8565-FD4C-94A2-84F5F5958A33}"/>
              </a:ext>
            </a:extLst>
          </p:cNvPr>
          <p:cNvSpPr>
            <a:spLocks noGrp="1"/>
          </p:cNvSpPr>
          <p:nvPr>
            <p:ph type="title"/>
          </p:nvPr>
        </p:nvSpPr>
        <p:spPr>
          <a:xfrm>
            <a:off x="637309" y="274638"/>
            <a:ext cx="10515600" cy="113338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E28DF2A-16CF-E04E-BC39-2728D59B8AA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786F09A-8769-1446-B1F0-8001113A8464}"/>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pic>
        <p:nvPicPr>
          <p:cNvPr id="9" name="Picture 8">
            <a:extLst>
              <a:ext uri="{FF2B5EF4-FFF2-40B4-BE49-F238E27FC236}">
                <a16:creationId xmlns:a16="http://schemas.microsoft.com/office/drawing/2014/main" id="{52A19044-06DC-294E-AFB3-E8C6A4C558D5}"/>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0" name="Picture 9">
            <a:extLst>
              <a:ext uri="{FF2B5EF4-FFF2-40B4-BE49-F238E27FC236}">
                <a16:creationId xmlns:a16="http://schemas.microsoft.com/office/drawing/2014/main" id="{DF795CD4-FD88-554F-8F18-D45A17487499}"/>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1" name="Picture 10">
            <a:extLst>
              <a:ext uri="{FF2B5EF4-FFF2-40B4-BE49-F238E27FC236}">
                <a16:creationId xmlns:a16="http://schemas.microsoft.com/office/drawing/2014/main" id="{260A7659-CB47-DB42-9AA7-CA28A7B907C8}"/>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2" name="Picture 11">
            <a:extLst>
              <a:ext uri="{FF2B5EF4-FFF2-40B4-BE49-F238E27FC236}">
                <a16:creationId xmlns:a16="http://schemas.microsoft.com/office/drawing/2014/main" id="{5AA7E3B8-2688-5144-B044-D083AE96CD26}"/>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Tree>
    <p:extLst>
      <p:ext uri="{BB962C8B-B14F-4D97-AF65-F5344CB8AC3E}">
        <p14:creationId xmlns:p14="http://schemas.microsoft.com/office/powerpoint/2010/main" val="151273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33696C-674F-824E-A710-D4C8C11E00D4}"/>
              </a:ext>
            </a:extLst>
          </p:cNvPr>
          <p:cNvSpPr/>
          <p:nvPr userDrawn="1"/>
        </p:nvSpPr>
        <p:spPr>
          <a:xfrm>
            <a:off x="0" y="0"/>
            <a:ext cx="12192000" cy="6858000"/>
          </a:xfrm>
          <a:prstGeom prst="rect">
            <a:avLst/>
          </a:prstGeom>
          <a:solidFill>
            <a:srgbClr val="44C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129784-E9F3-E347-8EA8-04F5A2323EA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C519DF6-C540-614F-8683-608A982FA308}"/>
              </a:ext>
            </a:extLst>
          </p:cNvPr>
          <p:cNvSpPr>
            <a:spLocks noGrp="1"/>
          </p:cNvSpPr>
          <p:nvPr>
            <p:ph type="body" idx="1"/>
          </p:nvPr>
        </p:nvSpPr>
        <p:spPr>
          <a:xfrm>
            <a:off x="831850" y="4589463"/>
            <a:ext cx="10515600" cy="126085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EA19507-02AF-CC4D-8FA2-773719833C31}"/>
              </a:ext>
            </a:extLst>
          </p:cNvPr>
          <p:cNvSpPr>
            <a:spLocks noGrp="1"/>
          </p:cNvSpPr>
          <p:nvPr>
            <p:ph type="sldNum" sz="quarter" idx="12"/>
          </p:nvPr>
        </p:nvSpPr>
        <p:spPr>
          <a:xfrm>
            <a:off x="8153400" y="6355028"/>
            <a:ext cx="1119809" cy="365125"/>
          </a:xfrm>
          <a:prstGeom prst="rect">
            <a:avLst/>
          </a:prstGeom>
        </p:spPr>
        <p:txBody>
          <a:bodyPr/>
          <a:lstStyle/>
          <a:p>
            <a:fld id="{E9372DA1-5C04-C44B-8484-8C88969ED193}" type="slidenum">
              <a:rPr lang="en-US" smtClean="0"/>
              <a:t>‹#›</a:t>
            </a:fld>
            <a:endParaRPr lang="en-US" dirty="0"/>
          </a:p>
        </p:txBody>
      </p:sp>
      <p:pic>
        <p:nvPicPr>
          <p:cNvPr id="9" name="Picture 8">
            <a:extLst>
              <a:ext uri="{FF2B5EF4-FFF2-40B4-BE49-F238E27FC236}">
                <a16:creationId xmlns:a16="http://schemas.microsoft.com/office/drawing/2014/main" id="{309F1DE8-A21E-6949-A33E-77F581D28F35}"/>
              </a:ext>
            </a:extLst>
          </p:cNvPr>
          <p:cNvPicPr>
            <a:picLocks noChangeAspect="1"/>
          </p:cNvPicPr>
          <p:nvPr userDrawn="1"/>
        </p:nvPicPr>
        <p:blipFill rotWithShape="1">
          <a:blip r:embed="rId2"/>
          <a:srcRect b="4829"/>
          <a:stretch/>
        </p:blipFill>
        <p:spPr>
          <a:xfrm>
            <a:off x="0" y="5841046"/>
            <a:ext cx="7543800" cy="72520"/>
          </a:xfrm>
          <a:prstGeom prst="rect">
            <a:avLst/>
          </a:prstGeom>
        </p:spPr>
      </p:pic>
      <p:pic>
        <p:nvPicPr>
          <p:cNvPr id="10" name="Picture 9">
            <a:extLst>
              <a:ext uri="{FF2B5EF4-FFF2-40B4-BE49-F238E27FC236}">
                <a16:creationId xmlns:a16="http://schemas.microsoft.com/office/drawing/2014/main" id="{D9D79FDC-1C29-A64C-93AF-BE9A4AE1F685}"/>
              </a:ext>
            </a:extLst>
          </p:cNvPr>
          <p:cNvPicPr>
            <a:picLocks noChangeAspect="1"/>
          </p:cNvPicPr>
          <p:nvPr userDrawn="1"/>
        </p:nvPicPr>
        <p:blipFill rotWithShape="1">
          <a:blip r:embed="rId2"/>
          <a:srcRect r="38384"/>
          <a:stretch/>
        </p:blipFill>
        <p:spPr>
          <a:xfrm>
            <a:off x="7543800" y="5837366"/>
            <a:ext cx="4648200" cy="76200"/>
          </a:xfrm>
          <a:prstGeom prst="rect">
            <a:avLst/>
          </a:prstGeom>
        </p:spPr>
      </p:pic>
      <p:pic>
        <p:nvPicPr>
          <p:cNvPr id="13" name="Picture 12">
            <a:extLst>
              <a:ext uri="{FF2B5EF4-FFF2-40B4-BE49-F238E27FC236}">
                <a16:creationId xmlns:a16="http://schemas.microsoft.com/office/drawing/2014/main" id="{2B2B5A8A-7D17-1143-8151-5F2D2DC63E55}"/>
              </a:ext>
            </a:extLst>
          </p:cNvPr>
          <p:cNvPicPr>
            <a:picLocks noChangeAspect="1"/>
          </p:cNvPicPr>
          <p:nvPr userDrawn="1"/>
        </p:nvPicPr>
        <p:blipFill>
          <a:blip r:embed="rId3"/>
          <a:stretch>
            <a:fillRect/>
          </a:stretch>
        </p:blipFill>
        <p:spPr>
          <a:xfrm>
            <a:off x="9776373" y="5981985"/>
            <a:ext cx="2266304" cy="842343"/>
          </a:xfrm>
          <a:prstGeom prst="rect">
            <a:avLst/>
          </a:prstGeom>
        </p:spPr>
      </p:pic>
      <p:pic>
        <p:nvPicPr>
          <p:cNvPr id="15" name="Picture 14">
            <a:extLst>
              <a:ext uri="{FF2B5EF4-FFF2-40B4-BE49-F238E27FC236}">
                <a16:creationId xmlns:a16="http://schemas.microsoft.com/office/drawing/2014/main" id="{E0141CDE-E183-EF4B-B539-8D96AB264490}"/>
              </a:ext>
            </a:extLst>
          </p:cNvPr>
          <p:cNvPicPr>
            <a:picLocks noChangeAspect="1"/>
          </p:cNvPicPr>
          <p:nvPr userDrawn="1"/>
        </p:nvPicPr>
        <p:blipFill>
          <a:blip r:embed="rId4"/>
          <a:stretch>
            <a:fillRect/>
          </a:stretch>
        </p:blipFill>
        <p:spPr>
          <a:xfrm>
            <a:off x="188639" y="6116638"/>
            <a:ext cx="2220206" cy="601553"/>
          </a:xfrm>
          <a:prstGeom prst="rect">
            <a:avLst/>
          </a:prstGeom>
        </p:spPr>
      </p:pic>
    </p:spTree>
    <p:extLst>
      <p:ext uri="{BB962C8B-B14F-4D97-AF65-F5344CB8AC3E}">
        <p14:creationId xmlns:p14="http://schemas.microsoft.com/office/powerpoint/2010/main" val="34201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EF2B-5BD9-8D4D-9F32-5CC737BDDC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CB78C04-59FC-E34D-AB0B-666AD0AA951C}"/>
              </a:ext>
            </a:extLst>
          </p:cNvPr>
          <p:cNvSpPr>
            <a:spLocks noGrp="1"/>
          </p:cNvSpPr>
          <p:nvPr>
            <p:ph sz="half" idx="1"/>
          </p:nvPr>
        </p:nvSpPr>
        <p:spPr>
          <a:xfrm>
            <a:off x="838200" y="1825625"/>
            <a:ext cx="5181600" cy="3952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48ACFF-6EFB-6B4C-AC7C-790B051C7324}"/>
              </a:ext>
            </a:extLst>
          </p:cNvPr>
          <p:cNvSpPr>
            <a:spLocks noGrp="1"/>
          </p:cNvSpPr>
          <p:nvPr>
            <p:ph sz="half" idx="2"/>
          </p:nvPr>
        </p:nvSpPr>
        <p:spPr>
          <a:xfrm>
            <a:off x="6172200" y="1825625"/>
            <a:ext cx="5181600" cy="3952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3D391EF-BCA6-3446-8932-90D87AEFF23D}"/>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1" name="Picture 10">
            <a:extLst>
              <a:ext uri="{FF2B5EF4-FFF2-40B4-BE49-F238E27FC236}">
                <a16:creationId xmlns:a16="http://schemas.microsoft.com/office/drawing/2014/main" id="{6D5EE110-4104-474E-B84A-5FC2AD99A093}"/>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2" name="Picture 11">
            <a:extLst>
              <a:ext uri="{FF2B5EF4-FFF2-40B4-BE49-F238E27FC236}">
                <a16:creationId xmlns:a16="http://schemas.microsoft.com/office/drawing/2014/main" id="{5B244144-342B-9345-A461-53557959A9FF}"/>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3" name="Picture 12">
            <a:extLst>
              <a:ext uri="{FF2B5EF4-FFF2-40B4-BE49-F238E27FC236}">
                <a16:creationId xmlns:a16="http://schemas.microsoft.com/office/drawing/2014/main" id="{D60113B6-BD6E-6345-80D5-B9708FFF3D06}"/>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Tree>
    <p:extLst>
      <p:ext uri="{BB962C8B-B14F-4D97-AF65-F5344CB8AC3E}">
        <p14:creationId xmlns:p14="http://schemas.microsoft.com/office/powerpoint/2010/main" val="136781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CBD9-87C1-B94B-ACCF-A9AA1CEF9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F32ED-5F27-1540-9DD0-7094810CE489}"/>
              </a:ext>
            </a:extLst>
          </p:cNvPr>
          <p:cNvSpPr>
            <a:spLocks noGrp="1"/>
          </p:cNvSpPr>
          <p:nvPr>
            <p:ph type="body" idx="1"/>
          </p:nvPr>
        </p:nvSpPr>
        <p:spPr>
          <a:xfrm>
            <a:off x="839788" y="1681163"/>
            <a:ext cx="5157787" cy="823912"/>
          </a:xfrm>
        </p:spPr>
        <p:txBody>
          <a:bodyPr anchor="b"/>
          <a:lstStyle>
            <a:lvl1pPr marL="0" indent="0">
              <a:buNone/>
              <a:defRPr sz="2400" b="1">
                <a:solidFill>
                  <a:srgbClr val="9ACA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7EA0D1-9CCA-3F48-9710-F297AD9983EE}"/>
              </a:ext>
            </a:extLst>
          </p:cNvPr>
          <p:cNvSpPr>
            <a:spLocks noGrp="1"/>
          </p:cNvSpPr>
          <p:nvPr>
            <p:ph sz="half" idx="2"/>
          </p:nvPr>
        </p:nvSpPr>
        <p:spPr>
          <a:xfrm>
            <a:off x="839788" y="2505075"/>
            <a:ext cx="5157787" cy="33056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19A50C-E5DA-5F43-A301-2F03813C33AE}"/>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9ACA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7BD6D3-8A82-904C-B43B-D9525462A781}"/>
              </a:ext>
            </a:extLst>
          </p:cNvPr>
          <p:cNvSpPr>
            <a:spLocks noGrp="1"/>
          </p:cNvSpPr>
          <p:nvPr>
            <p:ph sz="quarter" idx="4"/>
          </p:nvPr>
        </p:nvSpPr>
        <p:spPr>
          <a:xfrm>
            <a:off x="6172200" y="2505075"/>
            <a:ext cx="5183188" cy="3301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734B70-AA78-CD44-BAD9-8096ED33A384}"/>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3" name="Picture 12">
            <a:extLst>
              <a:ext uri="{FF2B5EF4-FFF2-40B4-BE49-F238E27FC236}">
                <a16:creationId xmlns:a16="http://schemas.microsoft.com/office/drawing/2014/main" id="{06B86CD4-DB9B-7A4D-BD22-CD124E78F46C}"/>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4" name="Picture 13">
            <a:extLst>
              <a:ext uri="{FF2B5EF4-FFF2-40B4-BE49-F238E27FC236}">
                <a16:creationId xmlns:a16="http://schemas.microsoft.com/office/drawing/2014/main" id="{37043139-97B0-7A45-96BC-5AB647BB2C39}"/>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5" name="Picture 14">
            <a:extLst>
              <a:ext uri="{FF2B5EF4-FFF2-40B4-BE49-F238E27FC236}">
                <a16:creationId xmlns:a16="http://schemas.microsoft.com/office/drawing/2014/main" id="{698163F7-DD75-D44C-A205-510A30B3B9CA}"/>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7" name="Slide Number Placeholder 5">
            <a:extLst>
              <a:ext uri="{FF2B5EF4-FFF2-40B4-BE49-F238E27FC236}">
                <a16:creationId xmlns:a16="http://schemas.microsoft.com/office/drawing/2014/main" id="{AAB0F651-8497-C14A-8F47-964B3BBC20AB}"/>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254754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5C8E-9384-3D4F-ACA5-D51F7561273B}"/>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3F6ED1E4-461A-E441-AE59-0C458163E8D9}"/>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9" name="Picture 8">
            <a:extLst>
              <a:ext uri="{FF2B5EF4-FFF2-40B4-BE49-F238E27FC236}">
                <a16:creationId xmlns:a16="http://schemas.microsoft.com/office/drawing/2014/main" id="{B4C50258-ED1D-D146-8C2E-7B6EC11FDA39}"/>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0" name="Picture 9">
            <a:extLst>
              <a:ext uri="{FF2B5EF4-FFF2-40B4-BE49-F238E27FC236}">
                <a16:creationId xmlns:a16="http://schemas.microsoft.com/office/drawing/2014/main" id="{E845D11A-AA56-7649-B4FF-4EDB81B69E65}"/>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1" name="Picture 10">
            <a:extLst>
              <a:ext uri="{FF2B5EF4-FFF2-40B4-BE49-F238E27FC236}">
                <a16:creationId xmlns:a16="http://schemas.microsoft.com/office/drawing/2014/main" id="{4281409D-059B-EF42-8AF4-59D2793966DA}"/>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3" name="Slide Number Placeholder 5">
            <a:extLst>
              <a:ext uri="{FF2B5EF4-FFF2-40B4-BE49-F238E27FC236}">
                <a16:creationId xmlns:a16="http://schemas.microsoft.com/office/drawing/2014/main" id="{9314E035-BF22-4F48-841A-6E58B4A7C61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423439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C3A0CA-681A-5746-BD22-6912714F1BCF}"/>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8" name="Picture 7">
            <a:extLst>
              <a:ext uri="{FF2B5EF4-FFF2-40B4-BE49-F238E27FC236}">
                <a16:creationId xmlns:a16="http://schemas.microsoft.com/office/drawing/2014/main" id="{ABF75ED9-6D00-864B-B176-A76DB99D4265}"/>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9" name="Picture 8">
            <a:extLst>
              <a:ext uri="{FF2B5EF4-FFF2-40B4-BE49-F238E27FC236}">
                <a16:creationId xmlns:a16="http://schemas.microsoft.com/office/drawing/2014/main" id="{ADFD5FB3-681A-0A44-B0C4-7371804D50C5}"/>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0" name="Picture 9">
            <a:extLst>
              <a:ext uri="{FF2B5EF4-FFF2-40B4-BE49-F238E27FC236}">
                <a16:creationId xmlns:a16="http://schemas.microsoft.com/office/drawing/2014/main" id="{6A6ABC32-DB25-8449-B01A-CD2158EA63D2}"/>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2" name="Slide Number Placeholder 5">
            <a:extLst>
              <a:ext uri="{FF2B5EF4-FFF2-40B4-BE49-F238E27FC236}">
                <a16:creationId xmlns:a16="http://schemas.microsoft.com/office/drawing/2014/main" id="{43BF7CF7-37E7-8A4D-9031-86328169C60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
        <p:nvSpPr>
          <p:cNvPr id="14" name="Title 1"/>
          <p:cNvSpPr txBox="1">
            <a:spLocks/>
          </p:cNvSpPr>
          <p:nvPr userDrawn="1"/>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endParaRPr lang="en-GB" dirty="0"/>
          </a:p>
        </p:txBody>
      </p:sp>
      <p:sp>
        <p:nvSpPr>
          <p:cNvPr id="15" name="Title 1">
            <a:extLst>
              <a:ext uri="{FF2B5EF4-FFF2-40B4-BE49-F238E27FC236}">
                <a16:creationId xmlns:a16="http://schemas.microsoft.com/office/drawing/2014/main" id="{441C5C8E-9384-3D4F-ACA5-D51F7561273B}"/>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313649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3E0D-01F8-FA4E-B685-A52E882BE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E63C4-2746-804C-8E68-A0E0D83FA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AECB6B-96EB-9E43-A791-29DE626883A0}"/>
              </a:ext>
            </a:extLst>
          </p:cNvPr>
          <p:cNvSpPr>
            <a:spLocks noGrp="1"/>
          </p:cNvSpPr>
          <p:nvPr>
            <p:ph type="body" sz="half" idx="2"/>
          </p:nvPr>
        </p:nvSpPr>
        <p:spPr>
          <a:xfrm>
            <a:off x="839788" y="2057400"/>
            <a:ext cx="3932237" cy="3811588"/>
          </a:xfrm>
        </p:spPr>
        <p:txBody>
          <a:bodyPr/>
          <a:lstStyle>
            <a:lvl1pPr marL="0" indent="0">
              <a:buNone/>
              <a:defRPr sz="1600">
                <a:solidFill>
                  <a:srgbClr val="9ACA3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5">
            <a:extLst>
              <a:ext uri="{FF2B5EF4-FFF2-40B4-BE49-F238E27FC236}">
                <a16:creationId xmlns:a16="http://schemas.microsoft.com/office/drawing/2014/main" id="{2E07DEB6-95EF-4743-8AEC-326B042E33F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275512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775D-A309-F441-BE1F-7E7047D7E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270A9-454C-3940-8551-63DECFB26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46DFACD-EA45-FE4A-8C8B-639F0A858840}"/>
              </a:ext>
            </a:extLst>
          </p:cNvPr>
          <p:cNvSpPr>
            <a:spLocks noGrp="1"/>
          </p:cNvSpPr>
          <p:nvPr>
            <p:ph type="body" sz="half" idx="2"/>
          </p:nvPr>
        </p:nvSpPr>
        <p:spPr>
          <a:xfrm>
            <a:off x="839788" y="2057400"/>
            <a:ext cx="3932237" cy="3811588"/>
          </a:xfrm>
        </p:spPr>
        <p:txBody>
          <a:bodyPr/>
          <a:lstStyle>
            <a:lvl1pPr marL="0" indent="0">
              <a:buNone/>
              <a:defRPr sz="1600">
                <a:solidFill>
                  <a:srgbClr val="9ACA3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5">
            <a:extLst>
              <a:ext uri="{FF2B5EF4-FFF2-40B4-BE49-F238E27FC236}">
                <a16:creationId xmlns:a16="http://schemas.microsoft.com/office/drawing/2014/main" id="{A73829DD-0291-0F40-89E8-5915601D24F0}"/>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234770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37FE7-F00E-9849-9F40-B7070A8B5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52778E-8EB0-8D48-9813-DB09A4AF99C7}"/>
              </a:ext>
            </a:extLst>
          </p:cNvPr>
          <p:cNvSpPr>
            <a:spLocks noGrp="1"/>
          </p:cNvSpPr>
          <p:nvPr>
            <p:ph type="body" idx="1"/>
          </p:nvPr>
        </p:nvSpPr>
        <p:spPr>
          <a:xfrm>
            <a:off x="838200" y="1825625"/>
            <a:ext cx="10515600" cy="39887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927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gif"/><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C3CF"/>
        </a:solidFill>
        <a:effectLst/>
      </p:bgPr>
    </p:bg>
    <p:spTree>
      <p:nvGrpSpPr>
        <p:cNvPr id="1" name=""/>
        <p:cNvGrpSpPr/>
        <p:nvPr/>
      </p:nvGrpSpPr>
      <p:grpSpPr>
        <a:xfrm>
          <a:off x="0" y="0"/>
          <a:ext cx="0" cy="0"/>
          <a:chOff x="0" y="0"/>
          <a:chExt cx="0" cy="0"/>
        </a:xfrm>
      </p:grpSpPr>
      <p:sp>
        <p:nvSpPr>
          <p:cNvPr id="10" name="Text Placeholder 9"/>
          <p:cNvSpPr>
            <a:spLocks noGrp="1"/>
          </p:cNvSpPr>
          <p:nvPr>
            <p:ph type="title" idx="4294967295"/>
          </p:nvPr>
        </p:nvSpPr>
        <p:spPr>
          <a:xfrm>
            <a:off x="2279650" y="1628775"/>
            <a:ext cx="7772400" cy="2520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6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Basic Fire Safety Awareness Training</a:t>
            </a:r>
            <a:endParaRPr kumimoji="0" lang="en-US" sz="6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13B60E3E-0F0B-4B79-B120-AC4FA11BB075}"/>
              </a:ext>
            </a:extLst>
          </p:cNvPr>
          <p:cNvSpPr txBox="1"/>
          <p:nvPr/>
        </p:nvSpPr>
        <p:spPr>
          <a:xfrm>
            <a:off x="9944718" y="5541342"/>
            <a:ext cx="2247282" cy="307777"/>
          </a:xfrm>
          <a:prstGeom prst="rect">
            <a:avLst/>
          </a:prstGeom>
          <a:noFill/>
        </p:spPr>
        <p:txBody>
          <a:bodyPr wrap="none" rtlCol="0">
            <a:spAutoFit/>
          </a:bodyPr>
          <a:lstStyle/>
          <a:p>
            <a:r>
              <a:rPr lang="en-GB" sz="1400" dirty="0">
                <a:solidFill>
                  <a:schemeClr val="bg1"/>
                </a:solidFill>
              </a:rPr>
              <a:t>Last reviewed: January 2025</a:t>
            </a:r>
          </a:p>
        </p:txBody>
      </p:sp>
    </p:spTree>
    <p:extLst>
      <p:ext uri="{BB962C8B-B14F-4D97-AF65-F5344CB8AC3E}">
        <p14:creationId xmlns:p14="http://schemas.microsoft.com/office/powerpoint/2010/main" val="353724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idx="4294967295"/>
          </p:nvPr>
        </p:nvSpPr>
        <p:spPr>
          <a:xfrm>
            <a:off x="839788"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44C3CF"/>
                </a:solidFill>
                <a:effectLst/>
                <a:uLnTx/>
                <a:uFillTx/>
                <a:latin typeface="Arial" panose="020B0604020202020204" pitchFamily="34" charset="0"/>
                <a:ea typeface="+mj-ea"/>
                <a:cs typeface="Arial" panose="020B0604020202020204" pitchFamily="34" charset="0"/>
              </a:rPr>
              <a:t>Grenfell Tower Fire</a:t>
            </a:r>
          </a:p>
        </p:txBody>
      </p:sp>
      <p:sp>
        <p:nvSpPr>
          <p:cNvPr id="3" name="TextBox 2"/>
          <p:cNvSpPr txBox="1"/>
          <p:nvPr/>
        </p:nvSpPr>
        <p:spPr>
          <a:xfrm>
            <a:off x="836612" y="1557118"/>
            <a:ext cx="5157787" cy="4080283"/>
          </a:xfrm>
          <a:prstGeom prst="rect">
            <a:avLst/>
          </a:prstGeom>
        </p:spPr>
        <p:txBody>
          <a:bodyPr vert="horz" lIns="91440" tIns="45720" rIns="91440" bIns="45720" rtlCol="0">
            <a:normAutofit lnSpcReduction="10000"/>
          </a:bodyPr>
          <a:lstStyle/>
          <a:p>
            <a:pPr marL="342900" indent="-285750">
              <a:lnSpc>
                <a:spcPct val="90000"/>
              </a:lnSpc>
              <a:spcAft>
                <a:spcPts val="600"/>
              </a:spcAft>
              <a:buFont typeface="Arial" panose="020B0604020202020204" pitchFamily="34" charset="0"/>
              <a:buChar char="•"/>
            </a:pPr>
            <a:r>
              <a:rPr lang="en-US" sz="2000" dirty="0">
                <a:solidFill>
                  <a:srgbClr val="231F20"/>
                </a:solidFill>
                <a:latin typeface="Arial" panose="020B0604020202020204" pitchFamily="34" charset="0"/>
                <a:cs typeface="Arial" panose="020B0604020202020204" pitchFamily="34" charset="0"/>
              </a:rPr>
              <a:t>On 14 June 2017 fire broke out in the kitchen of a flat on the 4</a:t>
            </a:r>
            <a:r>
              <a:rPr lang="en-US" sz="2000" baseline="30000" dirty="0">
                <a:solidFill>
                  <a:srgbClr val="231F20"/>
                </a:solidFill>
                <a:latin typeface="Arial" panose="020B0604020202020204" pitchFamily="34" charset="0"/>
                <a:cs typeface="Arial" panose="020B0604020202020204" pitchFamily="34" charset="0"/>
              </a:rPr>
              <a:t>th</a:t>
            </a:r>
            <a:r>
              <a:rPr lang="en-US" sz="2000" dirty="0">
                <a:solidFill>
                  <a:srgbClr val="231F20"/>
                </a:solidFill>
                <a:latin typeface="Arial" panose="020B0604020202020204" pitchFamily="34" charset="0"/>
                <a:cs typeface="Arial" panose="020B0604020202020204" pitchFamily="34" charset="0"/>
              </a:rPr>
              <a:t> floor of the Grenfell Tower block in London.  </a:t>
            </a:r>
          </a:p>
          <a:p>
            <a:pPr marL="57150">
              <a:lnSpc>
                <a:spcPct val="90000"/>
              </a:lnSpc>
              <a:spcAft>
                <a:spcPts val="600"/>
              </a:spcAft>
            </a:pPr>
            <a:endParaRPr lang="en-US" sz="2000" dirty="0">
              <a:solidFill>
                <a:srgbClr val="231F20"/>
              </a:solidFill>
              <a:latin typeface="Arial" panose="020B0604020202020204" pitchFamily="34" charset="0"/>
              <a:cs typeface="Arial" panose="020B0604020202020204" pitchFamily="34" charset="0"/>
            </a:endParaRPr>
          </a:p>
          <a:p>
            <a:pPr marL="342900" indent="-285750">
              <a:lnSpc>
                <a:spcPct val="90000"/>
              </a:lnSpc>
              <a:spcAft>
                <a:spcPts val="600"/>
              </a:spcAft>
              <a:buFont typeface="Arial" panose="020B0604020202020204" pitchFamily="34" charset="0"/>
              <a:buChar char="•"/>
            </a:pPr>
            <a:r>
              <a:rPr lang="en-US" sz="2000" dirty="0">
                <a:solidFill>
                  <a:srgbClr val="231F20"/>
                </a:solidFill>
                <a:latin typeface="Arial" panose="020B0604020202020204" pitchFamily="34" charset="0"/>
                <a:cs typeface="Arial" panose="020B0604020202020204" pitchFamily="34" charset="0"/>
              </a:rPr>
              <a:t>The fire was started by an electrical fault in a fridge freezer.</a:t>
            </a:r>
          </a:p>
          <a:p>
            <a:pPr marL="342900" indent="-285750">
              <a:lnSpc>
                <a:spcPct val="90000"/>
              </a:lnSpc>
              <a:spcAft>
                <a:spcPts val="600"/>
              </a:spcAft>
              <a:buFont typeface="Arial" panose="020B0604020202020204" pitchFamily="34" charset="0"/>
              <a:buChar char="•"/>
            </a:pPr>
            <a:endParaRPr lang="en-US" sz="2000" dirty="0">
              <a:solidFill>
                <a:srgbClr val="231F20"/>
              </a:solidFill>
              <a:latin typeface="Arial" panose="020B0604020202020204" pitchFamily="34" charset="0"/>
              <a:cs typeface="Arial" panose="020B0604020202020204" pitchFamily="34" charset="0"/>
            </a:endParaRPr>
          </a:p>
          <a:p>
            <a:pPr marL="342900" indent="-285750">
              <a:lnSpc>
                <a:spcPct val="90000"/>
              </a:lnSpc>
              <a:spcAft>
                <a:spcPts val="600"/>
              </a:spcAft>
              <a:buFont typeface="Arial" panose="020B0604020202020204" pitchFamily="34" charset="0"/>
              <a:buChar char="•"/>
            </a:pPr>
            <a:r>
              <a:rPr lang="en-US" altLang="en-US" sz="2000" dirty="0">
                <a:solidFill>
                  <a:srgbClr val="231F20"/>
                </a:solidFill>
                <a:latin typeface="Arial" panose="020B0604020202020204" pitchFamily="34" charset="0"/>
                <a:cs typeface="Arial" panose="020B0604020202020204" pitchFamily="34" charset="0"/>
              </a:rPr>
              <a:t>The exterior cladding was wrongly specified and had a flammable core, the regulations for this application specify non-combustible.</a:t>
            </a:r>
          </a:p>
          <a:p>
            <a:pPr marL="342900" indent="-285750">
              <a:lnSpc>
                <a:spcPct val="90000"/>
              </a:lnSpc>
              <a:spcAft>
                <a:spcPts val="600"/>
              </a:spcAft>
              <a:buFont typeface="Arial" panose="020B0604020202020204" pitchFamily="34" charset="0"/>
              <a:buChar char="•"/>
            </a:pPr>
            <a:endParaRPr lang="en-US" sz="2000" dirty="0">
              <a:solidFill>
                <a:srgbClr val="231F20"/>
              </a:solidFill>
              <a:latin typeface="Arial" panose="020B0604020202020204" pitchFamily="34" charset="0"/>
              <a:cs typeface="Arial" panose="020B0604020202020204" pitchFamily="34" charset="0"/>
            </a:endParaRPr>
          </a:p>
          <a:p>
            <a:pPr marL="342900" indent="-285750">
              <a:lnSpc>
                <a:spcPct val="90000"/>
              </a:lnSpc>
              <a:spcAft>
                <a:spcPts val="600"/>
              </a:spcAft>
              <a:buFont typeface="Arial" panose="020B0604020202020204" pitchFamily="34" charset="0"/>
              <a:buChar char="•"/>
            </a:pPr>
            <a:r>
              <a:rPr lang="en-US" sz="2000" dirty="0">
                <a:solidFill>
                  <a:srgbClr val="231F20"/>
                </a:solidFill>
                <a:latin typeface="Arial" panose="020B0604020202020204" pitchFamily="34" charset="0"/>
                <a:cs typeface="Arial" panose="020B0604020202020204" pitchFamily="34" charset="0"/>
              </a:rPr>
              <a:t>The fire caused 72 deaths, many injuries and left hundreds homeless.</a:t>
            </a:r>
          </a:p>
        </p:txBody>
      </p:sp>
      <p:pic>
        <p:nvPicPr>
          <p:cNvPr id="8" name="Content Placeholder 3" descr="Timeline of events - Grenfell Tower Fire"/>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22117" y="490958"/>
            <a:ext cx="5100469" cy="5087719"/>
          </a:xfrm>
          <a:noFill/>
          <a:ln w="12700">
            <a:solidFill>
              <a:srgbClr val="99CA3C"/>
            </a:solidFill>
          </a:ln>
        </p:spPr>
      </p:pic>
      <p:sp>
        <p:nvSpPr>
          <p:cNvPr id="7" name="TextBox 6"/>
          <p:cNvSpPr txBox="1"/>
          <p:nvPr/>
        </p:nvSpPr>
        <p:spPr>
          <a:xfrm>
            <a:off x="7915896" y="203188"/>
            <a:ext cx="2512910" cy="349040"/>
          </a:xfrm>
          <a:prstGeom prst="rect">
            <a:avLst/>
          </a:prstGeom>
        </p:spPr>
        <p:txBody>
          <a:bodyPr vert="horz" lIns="91440" tIns="45720" rIns="91440" bIns="45720" rtlCol="0" anchor="b">
            <a:normAutofit/>
          </a:bodyPr>
          <a:lstStyle/>
          <a:p>
            <a:pPr>
              <a:lnSpc>
                <a:spcPct val="90000"/>
              </a:lnSpc>
              <a:spcBef>
                <a:spcPts val="1000"/>
              </a:spcBef>
            </a:pPr>
            <a:r>
              <a:rPr lang="en-US" sz="1100" kern="1200" dirty="0">
                <a:solidFill>
                  <a:srgbClr val="99CA3C"/>
                </a:solidFill>
                <a:latin typeface="Arial" panose="020B0604020202020204" pitchFamily="34" charset="0"/>
                <a:ea typeface="+mn-ea"/>
                <a:cs typeface="Arial" panose="020B0604020202020204" pitchFamily="34" charset="0"/>
              </a:rPr>
              <a:t>Grenfell Tower timeline of events</a:t>
            </a:r>
          </a:p>
        </p:txBody>
      </p:sp>
    </p:spTree>
    <p:extLst>
      <p:ext uri="{BB962C8B-B14F-4D97-AF65-F5344CB8AC3E}">
        <p14:creationId xmlns:p14="http://schemas.microsoft.com/office/powerpoint/2010/main" val="215775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609600" y="274638"/>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44C3CF"/>
                </a:solidFill>
                <a:effectLst/>
                <a:uLnTx/>
                <a:uFillTx/>
                <a:latin typeface="Arial" panose="020B0604020202020204" pitchFamily="34" charset="0"/>
                <a:ea typeface="+mj-ea"/>
                <a:cs typeface="Arial" panose="020B0604020202020204" pitchFamily="34" charset="0"/>
              </a:rPr>
              <a:t>Grenfell Tower Fire – What went wrong?</a:t>
            </a:r>
          </a:p>
        </p:txBody>
      </p:sp>
      <p:sp>
        <p:nvSpPr>
          <p:cNvPr id="3" name="Content Placeholder 2"/>
          <p:cNvSpPr>
            <a:spLocks noGrp="1"/>
          </p:cNvSpPr>
          <p:nvPr>
            <p:ph idx="1"/>
          </p:nvPr>
        </p:nvSpPr>
        <p:spPr>
          <a:xfrm>
            <a:off x="594965" y="1383981"/>
            <a:ext cx="7105246" cy="2485897"/>
          </a:xfrm>
        </p:spPr>
        <p:txBody>
          <a:bodyPr>
            <a:noAutofit/>
          </a:bodyPr>
          <a:lstStyle/>
          <a:p>
            <a:pPr>
              <a:lnSpc>
                <a:spcPct val="120000"/>
              </a:lnSpc>
              <a:spcBef>
                <a:spcPts val="0"/>
              </a:spcBef>
            </a:pPr>
            <a:r>
              <a:rPr lang="en-GB" sz="1800" dirty="0">
                <a:solidFill>
                  <a:srgbClr val="231F20"/>
                </a:solidFill>
              </a:rPr>
              <a:t>High priority recommendations from the fire risk assessment were not implemented</a:t>
            </a:r>
          </a:p>
          <a:p>
            <a:pPr>
              <a:lnSpc>
                <a:spcPct val="120000"/>
              </a:lnSpc>
              <a:spcBef>
                <a:spcPts val="0"/>
              </a:spcBef>
            </a:pPr>
            <a:r>
              <a:rPr lang="en-GB" sz="1800" dirty="0">
                <a:solidFill>
                  <a:srgbClr val="231F20"/>
                </a:solidFill>
              </a:rPr>
              <a:t>The refurbished exterior design didn’t comply with Building Regulations</a:t>
            </a:r>
          </a:p>
          <a:p>
            <a:pPr>
              <a:lnSpc>
                <a:spcPct val="120000"/>
              </a:lnSpc>
              <a:spcBef>
                <a:spcPts val="0"/>
              </a:spcBef>
            </a:pPr>
            <a:r>
              <a:rPr lang="en-GB" sz="1800" dirty="0">
                <a:solidFill>
                  <a:srgbClr val="231F20"/>
                </a:solidFill>
              </a:rPr>
              <a:t>Maintenance work carried out over decades had compromised fire compartment separation</a:t>
            </a:r>
          </a:p>
          <a:p>
            <a:pPr>
              <a:lnSpc>
                <a:spcPct val="120000"/>
              </a:lnSpc>
              <a:spcBef>
                <a:spcPts val="0"/>
              </a:spcBef>
            </a:pPr>
            <a:endParaRPr lang="en-GB" sz="1800" dirty="0">
              <a:solidFill>
                <a:srgbClr val="231F20"/>
              </a:solidFill>
            </a:endParaRPr>
          </a:p>
          <a:p>
            <a:pPr>
              <a:lnSpc>
                <a:spcPct val="120000"/>
              </a:lnSpc>
              <a:spcBef>
                <a:spcPts val="0"/>
              </a:spcBef>
            </a:pPr>
            <a:r>
              <a:rPr lang="en-GB" sz="1800" u="sng" dirty="0">
                <a:solidFill>
                  <a:srgbClr val="231F20"/>
                </a:solidFill>
              </a:rPr>
              <a:t>Consequently the ‘Stay Put’ policy </a:t>
            </a:r>
            <a:r>
              <a:rPr lang="en-GB" sz="1800" b="1" u="sng" dirty="0">
                <a:solidFill>
                  <a:srgbClr val="231F20"/>
                </a:solidFill>
              </a:rPr>
              <a:t>failed</a:t>
            </a:r>
            <a:endParaRPr lang="en-GB" sz="1800" u="sng" dirty="0">
              <a:solidFill>
                <a:srgbClr val="231F20"/>
              </a:solidFill>
            </a:endParaRPr>
          </a:p>
        </p:txBody>
      </p:sp>
      <p:sp>
        <p:nvSpPr>
          <p:cNvPr id="8" name="TextBox 7"/>
          <p:cNvSpPr txBox="1"/>
          <p:nvPr/>
        </p:nvSpPr>
        <p:spPr>
          <a:xfrm>
            <a:off x="680488" y="4150580"/>
            <a:ext cx="6934200" cy="1384995"/>
          </a:xfrm>
          <a:prstGeom prst="rect">
            <a:avLst/>
          </a:prstGeom>
          <a:noFill/>
          <a:ln w="12700">
            <a:solidFill>
              <a:srgbClr val="9ACA3B"/>
            </a:solidFill>
          </a:ln>
        </p:spPr>
        <p:txBody>
          <a:bodyPr wrap="square" rtlCol="0">
            <a:spAutoFit/>
          </a:bodyPr>
          <a:lstStyle/>
          <a:p>
            <a:r>
              <a:rPr lang="en-GB" sz="1400" dirty="0">
                <a:solidFill>
                  <a:srgbClr val="231F20"/>
                </a:solidFill>
                <a:latin typeface="Arial" panose="020B0604020202020204" pitchFamily="34" charset="0"/>
                <a:cs typeface="Arial" panose="020B0604020202020204" pitchFamily="34" charset="0"/>
              </a:rPr>
              <a:t>What is a ‘Stay Put’ policy?</a:t>
            </a:r>
          </a:p>
          <a:p>
            <a:endParaRPr lang="en-GB" sz="1400" dirty="0">
              <a:solidFill>
                <a:srgbClr val="231F20"/>
              </a:solidFill>
              <a:latin typeface="Arial" panose="020B0604020202020204" pitchFamily="34" charset="0"/>
              <a:cs typeface="Arial" panose="020B0604020202020204" pitchFamily="34" charset="0"/>
            </a:endParaRPr>
          </a:p>
          <a:p>
            <a:r>
              <a:rPr lang="en-GB" sz="1400" dirty="0">
                <a:solidFill>
                  <a:srgbClr val="231F20"/>
                </a:solidFill>
                <a:latin typeface="Arial" panose="020B0604020202020204" pitchFamily="34" charset="0"/>
                <a:cs typeface="Arial" panose="020B0604020202020204" pitchFamily="34" charset="0"/>
              </a:rPr>
              <a:t>A ‘Stay Put’ Policy is used in high rise and some low rise residential buildings.  Buildings are sub-divided into fire protected compartments (individual apartments and floors).  If there’s a fire in the building it’s safe to stay within the compartment for a specified time, while the Fire and Rescue Service deal with the situation.</a:t>
            </a:r>
          </a:p>
        </p:txBody>
      </p:sp>
      <p:pic>
        <p:nvPicPr>
          <p:cNvPr id="6" name="Content Placeholder 3" descr="Grenfell Tower on fire"/>
          <p:cNvPicPr>
            <a:picLocks noChangeAspect="1"/>
          </p:cNvPicPr>
          <p:nvPr/>
        </p:nvPicPr>
        <p:blipFill rotWithShape="1">
          <a:blip r:embed="rId2" cstate="print">
            <a:extLst>
              <a:ext uri="{28A0092B-C50C-407E-A947-70E740481C1C}">
                <a14:useLocalDpi xmlns:a14="http://schemas.microsoft.com/office/drawing/2010/main" val="0"/>
              </a:ext>
            </a:extLst>
          </a:blip>
          <a:srcRect l="15632" r="11372"/>
          <a:stretch/>
        </p:blipFill>
        <p:spPr>
          <a:xfrm>
            <a:off x="8678002" y="1417639"/>
            <a:ext cx="2943560" cy="4004692"/>
          </a:xfrm>
          <a:prstGeom prst="rect">
            <a:avLst/>
          </a:prstGeom>
          <a:ln w="12700">
            <a:solidFill>
              <a:srgbClr val="99CA3C"/>
            </a:solidFill>
          </a:ln>
        </p:spPr>
      </p:pic>
      <p:sp>
        <p:nvSpPr>
          <p:cNvPr id="9" name="TextBox 8">
            <a:extLst>
              <a:ext uri="{FF2B5EF4-FFF2-40B4-BE49-F238E27FC236}">
                <a16:creationId xmlns:a16="http://schemas.microsoft.com/office/drawing/2014/main" id="{E6DB905D-253A-4109-8420-8CC3566E6B53}"/>
              </a:ext>
            </a:extLst>
          </p:cNvPr>
          <p:cNvSpPr txBox="1"/>
          <p:nvPr/>
        </p:nvSpPr>
        <p:spPr>
          <a:xfrm>
            <a:off x="9013442" y="5361055"/>
            <a:ext cx="2124765" cy="349040"/>
          </a:xfrm>
          <a:prstGeom prst="rect">
            <a:avLst/>
          </a:prstGeom>
        </p:spPr>
        <p:txBody>
          <a:bodyPr vert="horz" lIns="91440" tIns="45720" rIns="91440" bIns="45720" rtlCol="0" anchor="b">
            <a:normAutofit/>
          </a:bodyPr>
          <a:lstStyle/>
          <a:p>
            <a:pPr>
              <a:lnSpc>
                <a:spcPct val="90000"/>
              </a:lnSpc>
              <a:spcBef>
                <a:spcPts val="1000"/>
              </a:spcBef>
            </a:pPr>
            <a:r>
              <a:rPr lang="en-US" sz="1100" kern="1200" dirty="0">
                <a:solidFill>
                  <a:srgbClr val="99CA3C"/>
                </a:solidFill>
                <a:latin typeface="Arial" panose="020B0604020202020204" pitchFamily="34" charset="0"/>
                <a:ea typeface="+mn-ea"/>
                <a:cs typeface="Arial" panose="020B0604020202020204" pitchFamily="34" charset="0"/>
              </a:rPr>
              <a:t>All 24 floors affected by the fire</a:t>
            </a:r>
          </a:p>
        </p:txBody>
      </p:sp>
    </p:spTree>
    <p:extLst>
      <p:ext uri="{BB962C8B-B14F-4D97-AF65-F5344CB8AC3E}">
        <p14:creationId xmlns:p14="http://schemas.microsoft.com/office/powerpoint/2010/main" val="174032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609600" y="274638"/>
            <a:ext cx="10972800" cy="1143000"/>
          </a:xfrm>
        </p:spPr>
        <p:txBody>
          <a:bodyPr/>
          <a:lstStyle/>
          <a:p>
            <a:r>
              <a:rPr lang="en-GB" dirty="0">
                <a:solidFill>
                  <a:srgbClr val="44C3CF"/>
                </a:solidFill>
              </a:rPr>
              <a:t>Fire Prevention </a:t>
            </a:r>
          </a:p>
        </p:txBody>
      </p:sp>
      <p:sp>
        <p:nvSpPr>
          <p:cNvPr id="22531" name="Rectangle 3"/>
          <p:cNvSpPr>
            <a:spLocks noGrp="1" noChangeArrowheads="1"/>
          </p:cNvSpPr>
          <p:nvPr>
            <p:ph type="body" idx="1"/>
          </p:nvPr>
        </p:nvSpPr>
        <p:spPr>
          <a:xfrm>
            <a:off x="609600" y="1123534"/>
            <a:ext cx="4783171" cy="275659"/>
          </a:xfrm>
          <a:ln w="19050">
            <a:noFill/>
          </a:ln>
        </p:spPr>
        <p:txBody>
          <a:bodyPr>
            <a:normAutofit fontScale="70000" lnSpcReduction="20000"/>
          </a:bodyPr>
          <a:lstStyle/>
          <a:p>
            <a:r>
              <a:rPr lang="en-GB" sz="2000" dirty="0">
                <a:solidFill>
                  <a:srgbClr val="99CA3C"/>
                </a:solidFill>
              </a:rPr>
              <a:t>Control measures that </a:t>
            </a:r>
            <a:r>
              <a:rPr lang="en-GB" sz="2000" dirty="0">
                <a:solidFill>
                  <a:srgbClr val="99CA3C"/>
                </a:solidFill>
                <a:latin typeface="Arial" panose="020B0604020202020204" pitchFamily="34" charset="0"/>
                <a:cs typeface="Arial" panose="020B0604020202020204" pitchFamily="34" charset="0"/>
              </a:rPr>
              <a:t>prevent a fire from occurring</a:t>
            </a:r>
            <a:r>
              <a:rPr lang="en-GB" sz="2000" b="0" dirty="0">
                <a:solidFill>
                  <a:srgbClr val="99CA3C"/>
                </a:solidFill>
              </a:rPr>
              <a:t>.</a:t>
            </a:r>
            <a:endParaRPr lang="en-GB" sz="2000" dirty="0">
              <a:solidFill>
                <a:srgbClr val="99CA3C"/>
              </a:solidFill>
            </a:endParaRPr>
          </a:p>
        </p:txBody>
      </p:sp>
      <p:sp>
        <p:nvSpPr>
          <p:cNvPr id="15" name="Content Placeholder 4"/>
          <p:cNvSpPr>
            <a:spLocks noGrp="1"/>
          </p:cNvSpPr>
          <p:nvPr>
            <p:ph sz="half" idx="2"/>
          </p:nvPr>
        </p:nvSpPr>
        <p:spPr>
          <a:xfrm>
            <a:off x="609600" y="1615179"/>
            <a:ext cx="11076264" cy="3728608"/>
          </a:xfrm>
          <a:ln>
            <a:noFill/>
          </a:ln>
        </p:spPr>
        <p:txBody>
          <a:bodyPr>
            <a:noAutofit/>
          </a:bodyPr>
          <a:lstStyle/>
          <a:p>
            <a:pPr>
              <a:lnSpc>
                <a:spcPct val="100000"/>
              </a:lnSpc>
              <a:spcBef>
                <a:spcPts val="0"/>
              </a:spcBef>
              <a:spcAft>
                <a:spcPts val="600"/>
              </a:spcAft>
            </a:pPr>
            <a:r>
              <a:rPr lang="en-GB" sz="1800" dirty="0">
                <a:solidFill>
                  <a:srgbClr val="231F20"/>
                </a:solidFill>
              </a:rPr>
              <a:t>Maintain good housekeeping &amp; </a:t>
            </a:r>
            <a:r>
              <a:rPr lang="en-GB" sz="1800" u="sng" dirty="0">
                <a:solidFill>
                  <a:srgbClr val="231F20"/>
                </a:solidFill>
              </a:rPr>
              <a:t>do not </a:t>
            </a:r>
            <a:r>
              <a:rPr lang="en-GB" sz="1800" dirty="0">
                <a:solidFill>
                  <a:srgbClr val="231F20"/>
                </a:solidFill>
              </a:rPr>
              <a:t>wedge open fire doors</a:t>
            </a:r>
          </a:p>
          <a:p>
            <a:pPr fontAlgn="auto">
              <a:lnSpc>
                <a:spcPct val="100000"/>
              </a:lnSpc>
              <a:spcBef>
                <a:spcPts val="0"/>
              </a:spcBef>
              <a:spcAft>
                <a:spcPts val="600"/>
              </a:spcAft>
            </a:pPr>
            <a:r>
              <a:rPr lang="en-GB" sz="1800" dirty="0">
                <a:solidFill>
                  <a:srgbClr val="231F20"/>
                </a:solidFill>
              </a:rPr>
              <a:t>Visual checks of electrical equipment - if you notice any damage, do not use. </a:t>
            </a:r>
            <a:r>
              <a:rPr lang="en-GB" sz="1800" u="sng" dirty="0">
                <a:solidFill>
                  <a:srgbClr val="231F20"/>
                </a:solidFill>
              </a:rPr>
              <a:t>Mark it unsafe and report!</a:t>
            </a:r>
          </a:p>
          <a:p>
            <a:pPr fontAlgn="auto">
              <a:lnSpc>
                <a:spcPct val="100000"/>
              </a:lnSpc>
              <a:spcBef>
                <a:spcPts val="0"/>
              </a:spcBef>
              <a:spcAft>
                <a:spcPts val="600"/>
              </a:spcAft>
            </a:pPr>
            <a:r>
              <a:rPr lang="en-GB" sz="1800" dirty="0">
                <a:solidFill>
                  <a:srgbClr val="231F20"/>
                </a:solidFill>
              </a:rPr>
              <a:t>Safe use of portable heaters - do not place anything on top of a heater or place it near a fuel source</a:t>
            </a:r>
          </a:p>
          <a:p>
            <a:pPr fontAlgn="auto">
              <a:lnSpc>
                <a:spcPct val="100000"/>
              </a:lnSpc>
              <a:spcBef>
                <a:spcPts val="0"/>
              </a:spcBef>
              <a:spcAft>
                <a:spcPts val="600"/>
              </a:spcAft>
            </a:pPr>
            <a:r>
              <a:rPr lang="en-GB" sz="1800" dirty="0">
                <a:solidFill>
                  <a:srgbClr val="231F20"/>
                </a:solidFill>
              </a:rPr>
              <a:t>Safe smoking practices (if a smoker)</a:t>
            </a:r>
          </a:p>
          <a:p>
            <a:pPr fontAlgn="auto">
              <a:lnSpc>
                <a:spcPct val="100000"/>
              </a:lnSpc>
              <a:spcBef>
                <a:spcPts val="0"/>
              </a:spcBef>
              <a:spcAft>
                <a:spcPts val="600"/>
              </a:spcAft>
            </a:pPr>
            <a:r>
              <a:rPr lang="en-GB" sz="1800" dirty="0">
                <a:solidFill>
                  <a:srgbClr val="231F20"/>
                </a:solidFill>
              </a:rPr>
              <a:t>Vigilance towards the risk of deliberate </a:t>
            </a:r>
            <a:r>
              <a:rPr lang="en-GB" sz="1800" dirty="0" err="1">
                <a:solidFill>
                  <a:srgbClr val="231F20"/>
                </a:solidFill>
              </a:rPr>
              <a:t>firesetting</a:t>
            </a:r>
            <a:endParaRPr lang="en-GB" sz="1800" dirty="0">
              <a:solidFill>
                <a:srgbClr val="231F20"/>
              </a:solidFill>
            </a:endParaRPr>
          </a:p>
          <a:p>
            <a:pPr fontAlgn="auto">
              <a:lnSpc>
                <a:spcPct val="100000"/>
              </a:lnSpc>
              <a:spcBef>
                <a:spcPts val="0"/>
              </a:spcBef>
              <a:spcAft>
                <a:spcPts val="600"/>
              </a:spcAft>
            </a:pPr>
            <a:r>
              <a:rPr lang="en-GB" sz="1800" dirty="0">
                <a:solidFill>
                  <a:srgbClr val="231F20"/>
                </a:solidFill>
              </a:rPr>
              <a:t>Reporting unsafe behaviour and potential fire hazards</a:t>
            </a:r>
          </a:p>
          <a:p>
            <a:pPr fontAlgn="auto">
              <a:lnSpc>
                <a:spcPct val="100000"/>
              </a:lnSpc>
              <a:spcBef>
                <a:spcPts val="0"/>
              </a:spcBef>
              <a:spcAft>
                <a:spcPts val="600"/>
              </a:spcAft>
            </a:pPr>
            <a:r>
              <a:rPr lang="en-GB" sz="1800" dirty="0">
                <a:solidFill>
                  <a:srgbClr val="231F20"/>
                </a:solidFill>
              </a:rPr>
              <a:t>Undertake training</a:t>
            </a:r>
          </a:p>
          <a:p>
            <a:pPr fontAlgn="auto">
              <a:lnSpc>
                <a:spcPct val="100000"/>
              </a:lnSpc>
              <a:spcBef>
                <a:spcPts val="0"/>
              </a:spcBef>
              <a:spcAft>
                <a:spcPts val="600"/>
              </a:spcAft>
            </a:pPr>
            <a:r>
              <a:rPr lang="en-GB" sz="1800" dirty="0">
                <a:solidFill>
                  <a:srgbClr val="231F20"/>
                </a:solidFill>
              </a:rPr>
              <a:t>Comply with measures in the Fire Risk Assessment </a:t>
            </a:r>
            <a:endParaRPr lang="en-GB" sz="1800" strike="dblStrike" dirty="0">
              <a:solidFill>
                <a:srgbClr val="231F20"/>
              </a:solidFill>
            </a:endParaRPr>
          </a:p>
          <a:p>
            <a:pPr fontAlgn="auto">
              <a:lnSpc>
                <a:spcPct val="100000"/>
              </a:lnSpc>
              <a:spcBef>
                <a:spcPts val="0"/>
              </a:spcBef>
              <a:spcAft>
                <a:spcPts val="600"/>
              </a:spcAft>
            </a:pPr>
            <a:r>
              <a:rPr lang="en-GB" sz="1800" dirty="0">
                <a:solidFill>
                  <a:srgbClr val="231F20"/>
                </a:solidFill>
              </a:rPr>
              <a:t>Keep ignition sources away from combustible material or flammable liquids and gases</a:t>
            </a:r>
          </a:p>
          <a:p>
            <a:pPr>
              <a:lnSpc>
                <a:spcPct val="100000"/>
              </a:lnSpc>
              <a:spcBef>
                <a:spcPts val="0"/>
              </a:spcBef>
              <a:spcAft>
                <a:spcPts val="600"/>
              </a:spcAft>
            </a:pPr>
            <a:r>
              <a:rPr lang="en-GB" sz="1800" dirty="0">
                <a:solidFill>
                  <a:srgbClr val="231F20"/>
                </a:solidFill>
              </a:rPr>
              <a:t>Keep flammable liquids to a minimum and close containers when not in use</a:t>
            </a:r>
          </a:p>
        </p:txBody>
      </p:sp>
    </p:spTree>
    <p:extLst>
      <p:ext uri="{BB962C8B-B14F-4D97-AF65-F5344CB8AC3E}">
        <p14:creationId xmlns:p14="http://schemas.microsoft.com/office/powerpoint/2010/main" val="8999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609600" y="274638"/>
            <a:ext cx="10972800" cy="1143000"/>
          </a:xfrm>
        </p:spPr>
        <p:txBody>
          <a:bodyPr/>
          <a:lstStyle/>
          <a:p>
            <a:r>
              <a:rPr lang="en-GB" dirty="0">
                <a:solidFill>
                  <a:srgbClr val="44C3CF"/>
                </a:solidFill>
              </a:rPr>
              <a:t>Fire Protection </a:t>
            </a:r>
          </a:p>
        </p:txBody>
      </p:sp>
      <p:sp>
        <p:nvSpPr>
          <p:cNvPr id="22531" name="Rectangle 3"/>
          <p:cNvSpPr>
            <a:spLocks noGrp="1" noChangeArrowheads="1"/>
          </p:cNvSpPr>
          <p:nvPr>
            <p:ph type="body" idx="1"/>
          </p:nvPr>
        </p:nvSpPr>
        <p:spPr>
          <a:xfrm>
            <a:off x="609600" y="1102330"/>
            <a:ext cx="7972338" cy="275659"/>
          </a:xfrm>
          <a:ln w="19050">
            <a:noFill/>
          </a:ln>
        </p:spPr>
        <p:txBody>
          <a:bodyPr>
            <a:noAutofit/>
          </a:bodyPr>
          <a:lstStyle/>
          <a:p>
            <a:r>
              <a:rPr lang="en-GB" sz="1400" dirty="0">
                <a:solidFill>
                  <a:srgbClr val="99CA3C"/>
                </a:solidFill>
              </a:rPr>
              <a:t>Control measures that will save lives and minimise structural damage in the event of a fire.</a:t>
            </a:r>
          </a:p>
        </p:txBody>
      </p:sp>
      <p:sp>
        <p:nvSpPr>
          <p:cNvPr id="15" name="Content Placeholder 4"/>
          <p:cNvSpPr>
            <a:spLocks noGrp="1"/>
          </p:cNvSpPr>
          <p:nvPr>
            <p:ph sz="half" idx="2"/>
          </p:nvPr>
        </p:nvSpPr>
        <p:spPr>
          <a:xfrm>
            <a:off x="609600" y="1615179"/>
            <a:ext cx="11076264" cy="3728608"/>
          </a:xfrm>
          <a:ln>
            <a:noFill/>
          </a:ln>
        </p:spPr>
        <p:txBody>
          <a:bodyPr>
            <a:noAutofit/>
          </a:bodyPr>
          <a:lstStyle/>
          <a:p>
            <a:pPr>
              <a:lnSpc>
                <a:spcPct val="100000"/>
              </a:lnSpc>
              <a:spcBef>
                <a:spcPts val="0"/>
              </a:spcBef>
              <a:spcAft>
                <a:spcPts val="600"/>
              </a:spcAft>
            </a:pPr>
            <a:r>
              <a:rPr lang="en-GB" sz="1800" dirty="0">
                <a:solidFill>
                  <a:srgbClr val="231F20"/>
                </a:solidFill>
              </a:rPr>
              <a:t>Carry out and regularly review the Fire Risk Assessment</a:t>
            </a:r>
          </a:p>
          <a:p>
            <a:pPr>
              <a:lnSpc>
                <a:spcPct val="100000"/>
              </a:lnSpc>
              <a:spcBef>
                <a:spcPts val="0"/>
              </a:spcBef>
              <a:spcAft>
                <a:spcPts val="600"/>
              </a:spcAft>
            </a:pPr>
            <a:r>
              <a:rPr lang="en-GB" sz="1800" dirty="0">
                <a:solidFill>
                  <a:srgbClr val="231F20"/>
                </a:solidFill>
              </a:rPr>
              <a:t>Be familiar with emergency arrangements</a:t>
            </a:r>
          </a:p>
          <a:p>
            <a:pPr>
              <a:lnSpc>
                <a:spcPct val="100000"/>
              </a:lnSpc>
              <a:spcBef>
                <a:spcPts val="0"/>
              </a:spcBef>
              <a:spcAft>
                <a:spcPts val="600"/>
              </a:spcAft>
            </a:pPr>
            <a:r>
              <a:rPr lang="en-GB" sz="1800" dirty="0">
                <a:solidFill>
                  <a:srgbClr val="231F20"/>
                </a:solidFill>
              </a:rPr>
              <a:t>Be familiar with your means of escape</a:t>
            </a:r>
          </a:p>
          <a:p>
            <a:pPr>
              <a:lnSpc>
                <a:spcPct val="100000"/>
              </a:lnSpc>
              <a:spcBef>
                <a:spcPts val="0"/>
              </a:spcBef>
              <a:spcAft>
                <a:spcPts val="600"/>
              </a:spcAft>
            </a:pPr>
            <a:r>
              <a:rPr lang="en-GB" sz="1800" dirty="0">
                <a:solidFill>
                  <a:srgbClr val="231F20"/>
                </a:solidFill>
              </a:rPr>
              <a:t>Maintain fire door integrity</a:t>
            </a:r>
          </a:p>
          <a:p>
            <a:pPr>
              <a:lnSpc>
                <a:spcPct val="100000"/>
              </a:lnSpc>
              <a:spcBef>
                <a:spcPts val="0"/>
              </a:spcBef>
              <a:spcAft>
                <a:spcPts val="600"/>
              </a:spcAft>
            </a:pPr>
            <a:r>
              <a:rPr lang="en-GB" sz="1800" dirty="0">
                <a:solidFill>
                  <a:srgbClr val="231F20"/>
                </a:solidFill>
              </a:rPr>
              <a:t>Follow good housekeeping practices</a:t>
            </a:r>
          </a:p>
          <a:p>
            <a:pPr>
              <a:lnSpc>
                <a:spcPct val="100000"/>
              </a:lnSpc>
              <a:spcBef>
                <a:spcPts val="0"/>
              </a:spcBef>
              <a:spcAft>
                <a:spcPts val="600"/>
              </a:spcAft>
            </a:pPr>
            <a:r>
              <a:rPr lang="en-GB" sz="1800" dirty="0">
                <a:solidFill>
                  <a:srgbClr val="231F20"/>
                </a:solidFill>
              </a:rPr>
              <a:t>Be familiar with the location of fire safety items</a:t>
            </a:r>
          </a:p>
          <a:p>
            <a:pPr>
              <a:lnSpc>
                <a:spcPct val="100000"/>
              </a:lnSpc>
              <a:spcBef>
                <a:spcPts val="0"/>
              </a:spcBef>
              <a:spcAft>
                <a:spcPts val="600"/>
              </a:spcAft>
            </a:pPr>
            <a:r>
              <a:rPr lang="en-GB" sz="1800" dirty="0">
                <a:solidFill>
                  <a:srgbClr val="231F20"/>
                </a:solidFill>
              </a:rPr>
              <a:t>Make your whereabouts known</a:t>
            </a:r>
          </a:p>
          <a:p>
            <a:pPr>
              <a:lnSpc>
                <a:spcPct val="100000"/>
              </a:lnSpc>
              <a:spcBef>
                <a:spcPts val="0"/>
              </a:spcBef>
              <a:spcAft>
                <a:spcPts val="600"/>
              </a:spcAft>
            </a:pPr>
            <a:endParaRPr lang="en-GB" sz="1800" dirty="0">
              <a:solidFill>
                <a:srgbClr val="231F20"/>
              </a:solidFill>
            </a:endParaRPr>
          </a:p>
          <a:p>
            <a:pPr marL="0" indent="0" algn="ctr">
              <a:lnSpc>
                <a:spcPct val="100000"/>
              </a:lnSpc>
              <a:spcBef>
                <a:spcPts val="0"/>
              </a:spcBef>
              <a:spcAft>
                <a:spcPts val="600"/>
              </a:spcAft>
              <a:buNone/>
            </a:pPr>
            <a:r>
              <a:rPr lang="en-GB" sz="1800" dirty="0">
                <a:solidFill>
                  <a:srgbClr val="231F20"/>
                </a:solidFill>
              </a:rPr>
              <a:t>If you are unsure about any of the above, please discuss it with your line manager or contact the </a:t>
            </a:r>
            <a:r>
              <a:rPr lang="en-GB" sz="1800" b="1" dirty="0">
                <a:solidFill>
                  <a:srgbClr val="231F20"/>
                </a:solidFill>
              </a:rPr>
              <a:t>QSHE - Environmental and Fire Risk Compliance Service</a:t>
            </a:r>
            <a:r>
              <a:rPr lang="en-GB" sz="1800" dirty="0">
                <a:solidFill>
                  <a:srgbClr val="231F20"/>
                </a:solidFill>
              </a:rPr>
              <a:t> on 028 9047 5899 or email at </a:t>
            </a:r>
            <a:r>
              <a:rPr lang="en-GB" sz="1800" u="sng" dirty="0">
                <a:solidFill>
                  <a:srgbClr val="231F20"/>
                </a:solidFill>
              </a:rPr>
              <a:t>EAEnvironmentalCompliance@eani.org.uk </a:t>
            </a:r>
          </a:p>
        </p:txBody>
      </p:sp>
    </p:spTree>
    <p:extLst>
      <p:ext uri="{BB962C8B-B14F-4D97-AF65-F5344CB8AC3E}">
        <p14:creationId xmlns:p14="http://schemas.microsoft.com/office/powerpoint/2010/main" val="244153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609600" y="274638"/>
            <a:ext cx="10972800" cy="1143000"/>
          </a:xfrm>
        </p:spPr>
        <p:txBody>
          <a:bodyPr/>
          <a:lstStyle/>
          <a:p>
            <a:r>
              <a:rPr lang="en-GB" dirty="0">
                <a:solidFill>
                  <a:srgbClr val="44C3CF"/>
                </a:solidFill>
              </a:rPr>
              <a:t>Typical Fire Safety Problems</a:t>
            </a:r>
          </a:p>
        </p:txBody>
      </p:sp>
      <p:sp>
        <p:nvSpPr>
          <p:cNvPr id="22531" name="Rectangle 3"/>
          <p:cNvSpPr>
            <a:spLocks noGrp="1" noChangeArrowheads="1"/>
          </p:cNvSpPr>
          <p:nvPr>
            <p:ph type="body" idx="1"/>
          </p:nvPr>
        </p:nvSpPr>
        <p:spPr>
          <a:xfrm>
            <a:off x="607636" y="1410285"/>
            <a:ext cx="2235574" cy="419797"/>
          </a:xfrm>
          <a:ln w="19050">
            <a:solidFill>
              <a:srgbClr val="9ACA3B"/>
            </a:solidFill>
          </a:ln>
        </p:spPr>
        <p:txBody>
          <a:bodyPr>
            <a:normAutofit/>
          </a:bodyPr>
          <a:lstStyle/>
          <a:p>
            <a:pPr algn="ctr"/>
            <a:r>
              <a:rPr lang="en-GB" altLang="en-US" sz="2000" spc="-150" dirty="0">
                <a:solidFill>
                  <a:srgbClr val="99CA3C"/>
                </a:solidFill>
              </a:rPr>
              <a:t>Poor Storage</a:t>
            </a:r>
            <a:endParaRPr lang="en-GB" altLang="en-US" sz="2000" b="1" spc="-150" dirty="0">
              <a:solidFill>
                <a:srgbClr val="99CA3C"/>
              </a:solidFill>
            </a:endParaRPr>
          </a:p>
        </p:txBody>
      </p:sp>
      <p:pic>
        <p:nvPicPr>
          <p:cNvPr id="2050" name="Picture 2" descr="Poor storage">
            <a:extLst>
              <a:ext uri="{FF2B5EF4-FFF2-40B4-BE49-F238E27FC236}">
                <a16:creationId xmlns:a16="http://schemas.microsoft.com/office/drawing/2014/main" id="{0E09D090-9F42-4C94-B6E4-28F068440EC7}"/>
              </a:ext>
            </a:extLst>
          </p:cNvPr>
          <p:cNvPicPr>
            <a:picLocks noChangeAspect="1" noChangeArrowheads="1"/>
          </p:cNvPicPr>
          <p:nvPr/>
        </p:nvPicPr>
        <p:blipFill rotWithShape="1">
          <a:blip r:embed="rId2"/>
          <a:srcRect l="18458" r="18458" b="1519"/>
          <a:stretch/>
        </p:blipFill>
        <p:spPr bwMode="auto">
          <a:xfrm>
            <a:off x="996326" y="2186798"/>
            <a:ext cx="1458192" cy="1325563"/>
          </a:xfrm>
          <a:prstGeom prst="rect">
            <a:avLst/>
          </a:prstGeom>
          <a:noFill/>
          <a:ln w="12700">
            <a:solidFill>
              <a:srgbClr val="9ACA3B"/>
            </a:solidFill>
          </a:ln>
          <a:extLst>
            <a:ext uri="{909E8E84-426E-40DD-AFC4-6F175D3DCCD1}">
              <a14:hiddenFill xmlns:a14="http://schemas.microsoft.com/office/drawing/2010/main">
                <a:solidFill>
                  <a:srgbClr val="FFFFFF"/>
                </a:solidFill>
              </a14:hiddenFill>
            </a:ext>
          </a:extLst>
        </p:spPr>
      </p:pic>
      <p:sp>
        <p:nvSpPr>
          <p:cNvPr id="15" name="Content Placeholder 4"/>
          <p:cNvSpPr>
            <a:spLocks noGrp="1"/>
          </p:cNvSpPr>
          <p:nvPr>
            <p:ph sz="half" idx="2"/>
          </p:nvPr>
        </p:nvSpPr>
        <p:spPr>
          <a:xfrm>
            <a:off x="217879" y="3685202"/>
            <a:ext cx="3015086" cy="2119980"/>
          </a:xfrm>
        </p:spPr>
        <p:txBody>
          <a:bodyPr>
            <a:noAutofit/>
          </a:bodyPr>
          <a:lstStyle/>
          <a:p>
            <a:pPr marL="0" indent="0" algn="ctr">
              <a:buNone/>
            </a:pPr>
            <a:r>
              <a:rPr lang="en-GB" sz="1600" dirty="0">
                <a:solidFill>
                  <a:srgbClr val="231F20"/>
                </a:solidFill>
                <a:latin typeface="Arial" panose="020B0604020202020204" pitchFamily="34" charset="0"/>
                <a:cs typeface="Arial" panose="020B0604020202020204" pitchFamily="34" charset="0"/>
              </a:rPr>
              <a:t>Combustible material and ignition sources should not block escape routes.</a:t>
            </a:r>
          </a:p>
        </p:txBody>
      </p:sp>
      <p:sp>
        <p:nvSpPr>
          <p:cNvPr id="10" name="Rectangle 3"/>
          <p:cNvSpPr>
            <a:spLocks noGrp="1" noChangeArrowheads="1"/>
          </p:cNvSpPr>
          <p:nvPr>
            <p:ph type="body" idx="1"/>
          </p:nvPr>
        </p:nvSpPr>
        <p:spPr>
          <a:xfrm>
            <a:off x="3616402" y="1417638"/>
            <a:ext cx="2236639" cy="434086"/>
          </a:xfrm>
          <a:ln w="19050">
            <a:solidFill>
              <a:srgbClr val="9ACA3B"/>
            </a:solidFill>
          </a:ln>
        </p:spPr>
        <p:txBody>
          <a:bodyPr>
            <a:noAutofit/>
          </a:bodyPr>
          <a:lstStyle/>
          <a:p>
            <a:pPr algn="ctr"/>
            <a:r>
              <a:rPr lang="en-GB" altLang="en-US" sz="2000" spc="-150" dirty="0">
                <a:solidFill>
                  <a:srgbClr val="99CA3C"/>
                </a:solidFill>
              </a:rPr>
              <a:t>Bin Fires</a:t>
            </a:r>
            <a:endParaRPr lang="en-GB" altLang="en-US" sz="2000" b="1" spc="-150" dirty="0">
              <a:solidFill>
                <a:srgbClr val="99CA3C"/>
              </a:solidFill>
            </a:endParaRPr>
          </a:p>
        </p:txBody>
      </p:sp>
      <p:pic>
        <p:nvPicPr>
          <p:cNvPr id="22" name="Picture 21" descr="Bin fire"/>
          <p:cNvPicPr>
            <a:picLocks noChangeAspect="1"/>
          </p:cNvPicPr>
          <p:nvPr/>
        </p:nvPicPr>
        <p:blipFill rotWithShape="1">
          <a:blip r:embed="rId3"/>
          <a:srcRect l="16984" r="18976"/>
          <a:stretch/>
        </p:blipFill>
        <p:spPr>
          <a:xfrm>
            <a:off x="4005625" y="2181846"/>
            <a:ext cx="1458192" cy="1335465"/>
          </a:xfrm>
          <a:prstGeom prst="rect">
            <a:avLst/>
          </a:prstGeom>
          <a:ln w="12700">
            <a:solidFill>
              <a:srgbClr val="9ACA3B"/>
            </a:solidFill>
          </a:ln>
        </p:spPr>
      </p:pic>
      <p:sp>
        <p:nvSpPr>
          <p:cNvPr id="20" name="Content Placeholder 4">
            <a:extLst>
              <a:ext uri="{FF2B5EF4-FFF2-40B4-BE49-F238E27FC236}">
                <a16:creationId xmlns:a16="http://schemas.microsoft.com/office/drawing/2014/main" id="{3010C82A-EB26-493A-BF47-59E7BC169AA7}"/>
              </a:ext>
            </a:extLst>
          </p:cNvPr>
          <p:cNvSpPr txBox="1">
            <a:spLocks/>
          </p:cNvSpPr>
          <p:nvPr/>
        </p:nvSpPr>
        <p:spPr>
          <a:xfrm>
            <a:off x="3232965" y="3694628"/>
            <a:ext cx="3015086" cy="174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231F20"/>
                </a:solidFill>
                <a:latin typeface="Arial" panose="020B0604020202020204" pitchFamily="34" charset="0"/>
                <a:cs typeface="Arial" panose="020B0604020202020204" pitchFamily="34" charset="0"/>
              </a:rPr>
              <a:t>Bin fires can spread into structures quickly and should be stored securely away from buildings.</a:t>
            </a:r>
          </a:p>
        </p:txBody>
      </p:sp>
      <p:sp>
        <p:nvSpPr>
          <p:cNvPr id="11" name="Rectangle 3"/>
          <p:cNvSpPr>
            <a:spLocks noGrp="1" noChangeArrowheads="1"/>
          </p:cNvSpPr>
          <p:nvPr>
            <p:ph type="body" idx="1"/>
          </p:nvPr>
        </p:nvSpPr>
        <p:spPr>
          <a:xfrm>
            <a:off x="6626234" y="1410285"/>
            <a:ext cx="2235574" cy="429323"/>
          </a:xfrm>
          <a:ln w="19050">
            <a:solidFill>
              <a:srgbClr val="99CA3C"/>
            </a:solidFill>
          </a:ln>
        </p:spPr>
        <p:txBody>
          <a:bodyPr>
            <a:noAutofit/>
          </a:bodyPr>
          <a:lstStyle/>
          <a:p>
            <a:pPr algn="ctr"/>
            <a:r>
              <a:rPr lang="en-GB" altLang="en-US" sz="2000" spc="-150" dirty="0">
                <a:solidFill>
                  <a:srgbClr val="99CA3C"/>
                </a:solidFill>
              </a:rPr>
              <a:t>Wedged Fire Doors</a:t>
            </a:r>
            <a:endParaRPr lang="en-GB" altLang="en-US" sz="2000" b="1" spc="-150" dirty="0">
              <a:solidFill>
                <a:srgbClr val="99CA3C"/>
              </a:solidFill>
            </a:endParaRPr>
          </a:p>
        </p:txBody>
      </p:sp>
      <p:pic>
        <p:nvPicPr>
          <p:cNvPr id="23" name="Picture 22" descr="Wedged Fire door"/>
          <p:cNvPicPr>
            <a:picLocks noChangeAspect="1"/>
          </p:cNvPicPr>
          <p:nvPr/>
        </p:nvPicPr>
        <p:blipFill rotWithShape="1">
          <a:blip r:embed="rId4"/>
          <a:srcRect/>
          <a:stretch/>
        </p:blipFill>
        <p:spPr>
          <a:xfrm>
            <a:off x="7014657" y="2181846"/>
            <a:ext cx="1458191" cy="1357873"/>
          </a:xfrm>
          <a:prstGeom prst="rect">
            <a:avLst/>
          </a:prstGeom>
          <a:ln w="12700">
            <a:solidFill>
              <a:srgbClr val="9ACA3B"/>
            </a:solidFill>
          </a:ln>
        </p:spPr>
      </p:pic>
      <p:sp>
        <p:nvSpPr>
          <p:cNvPr id="21" name="Content Placeholder 4">
            <a:extLst>
              <a:ext uri="{FF2B5EF4-FFF2-40B4-BE49-F238E27FC236}">
                <a16:creationId xmlns:a16="http://schemas.microsoft.com/office/drawing/2014/main" id="{454303CF-B4DA-4C57-B3A8-FAA6398A4897}"/>
              </a:ext>
            </a:extLst>
          </p:cNvPr>
          <p:cNvSpPr txBox="1">
            <a:spLocks/>
          </p:cNvSpPr>
          <p:nvPr/>
        </p:nvSpPr>
        <p:spPr>
          <a:xfrm>
            <a:off x="6236210" y="3684419"/>
            <a:ext cx="3015086" cy="174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231F20"/>
                </a:solidFill>
                <a:latin typeface="Arial" panose="020B0604020202020204" pitchFamily="34" charset="0"/>
                <a:cs typeface="Arial" panose="020B0604020202020204" pitchFamily="34" charset="0"/>
              </a:rPr>
              <a:t>Wedging fire doors open allows smoke and fire to enter escape routes. A wedged fire door is not a fire door!</a:t>
            </a:r>
          </a:p>
        </p:txBody>
      </p:sp>
      <p:sp>
        <p:nvSpPr>
          <p:cNvPr id="13" name="Rectangle 3">
            <a:extLst>
              <a:ext uri="{FF2B5EF4-FFF2-40B4-BE49-F238E27FC236}">
                <a16:creationId xmlns:a16="http://schemas.microsoft.com/office/drawing/2014/main" id="{0811277D-1B66-4A20-AAA8-63B667E7969C}"/>
              </a:ext>
            </a:extLst>
          </p:cNvPr>
          <p:cNvSpPr txBox="1">
            <a:spLocks noChangeArrowheads="1"/>
          </p:cNvSpPr>
          <p:nvPr/>
        </p:nvSpPr>
        <p:spPr>
          <a:xfrm>
            <a:off x="9491436" y="1410285"/>
            <a:ext cx="2235574" cy="429323"/>
          </a:xfrm>
          <a:prstGeom prst="rect">
            <a:avLst/>
          </a:prstGeom>
          <a:ln w="19050">
            <a:solidFill>
              <a:srgbClr val="99CA3C"/>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9ACA3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ltLang="en-US" sz="1800" spc="-150" dirty="0">
                <a:solidFill>
                  <a:srgbClr val="99CA3C"/>
                </a:solidFill>
              </a:rPr>
              <a:t>Blocked Fire Escapes</a:t>
            </a:r>
          </a:p>
        </p:txBody>
      </p:sp>
      <p:pic>
        <p:nvPicPr>
          <p:cNvPr id="14" name="Picture 13" descr="Blocked Fire escape">
            <a:extLst>
              <a:ext uri="{FF2B5EF4-FFF2-40B4-BE49-F238E27FC236}">
                <a16:creationId xmlns:a16="http://schemas.microsoft.com/office/drawing/2014/main" id="{7601C076-5C49-4004-9012-10971CFDAF8D}"/>
              </a:ext>
            </a:extLst>
          </p:cNvPr>
          <p:cNvPicPr>
            <a:picLocks noChangeAspect="1"/>
          </p:cNvPicPr>
          <p:nvPr/>
        </p:nvPicPr>
        <p:blipFill rotWithShape="1">
          <a:blip r:embed="rId5"/>
          <a:srcRect b="15180"/>
          <a:stretch/>
        </p:blipFill>
        <p:spPr>
          <a:xfrm>
            <a:off x="9875381" y="2171637"/>
            <a:ext cx="1458191" cy="1357873"/>
          </a:xfrm>
          <a:prstGeom prst="rect">
            <a:avLst/>
          </a:prstGeom>
          <a:ln w="12700">
            <a:solidFill>
              <a:srgbClr val="9ACA3B"/>
            </a:solidFill>
          </a:ln>
        </p:spPr>
      </p:pic>
      <p:sp>
        <p:nvSpPr>
          <p:cNvPr id="24" name="Content Placeholder 4">
            <a:extLst>
              <a:ext uri="{FF2B5EF4-FFF2-40B4-BE49-F238E27FC236}">
                <a16:creationId xmlns:a16="http://schemas.microsoft.com/office/drawing/2014/main" id="{E01F02B7-6986-4D84-95C8-FC020AB42C16}"/>
              </a:ext>
            </a:extLst>
          </p:cNvPr>
          <p:cNvSpPr txBox="1">
            <a:spLocks/>
          </p:cNvSpPr>
          <p:nvPr/>
        </p:nvSpPr>
        <p:spPr>
          <a:xfrm>
            <a:off x="9096934" y="3684419"/>
            <a:ext cx="3015086" cy="174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231F20"/>
                </a:solidFill>
                <a:latin typeface="Arial" panose="020B0604020202020204" pitchFamily="34" charset="0"/>
                <a:cs typeface="Arial" panose="020B0604020202020204" pitchFamily="34" charset="0"/>
              </a:rPr>
              <a:t>External fire escape stairs must be kept clear of obstructions and their structural integrity should be checked annually.</a:t>
            </a:r>
          </a:p>
        </p:txBody>
      </p:sp>
    </p:spTree>
    <p:extLst>
      <p:ext uri="{BB962C8B-B14F-4D97-AF65-F5344CB8AC3E}">
        <p14:creationId xmlns:p14="http://schemas.microsoft.com/office/powerpoint/2010/main" val="368678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a:xfrm>
            <a:off x="609600" y="274638"/>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44C3CF"/>
                </a:solidFill>
                <a:effectLst/>
                <a:uLnTx/>
                <a:uFillTx/>
                <a:latin typeface="Arial" panose="020B0604020202020204" pitchFamily="34" charset="0"/>
                <a:ea typeface="+mj-ea"/>
                <a:cs typeface="Arial" panose="020B0604020202020204" pitchFamily="34" charset="0"/>
              </a:rPr>
              <a:t>Fire Door Integrity</a:t>
            </a:r>
          </a:p>
        </p:txBody>
      </p:sp>
      <p:sp>
        <p:nvSpPr>
          <p:cNvPr id="27651" name="Rectangle 3"/>
          <p:cNvSpPr>
            <a:spLocks noGrp="1" noChangeArrowheads="1"/>
          </p:cNvSpPr>
          <p:nvPr>
            <p:ph idx="1"/>
          </p:nvPr>
        </p:nvSpPr>
        <p:spPr>
          <a:xfrm>
            <a:off x="838200" y="1434617"/>
            <a:ext cx="10515600" cy="3988766"/>
          </a:xfrm>
        </p:spPr>
        <p:txBody>
          <a:bodyPr>
            <a:normAutofit fontScale="92500" lnSpcReduction="20000"/>
          </a:bodyPr>
          <a:lstStyle/>
          <a:p>
            <a:pPr marL="0" indent="0">
              <a:lnSpc>
                <a:spcPct val="110000"/>
              </a:lnSpc>
              <a:spcBef>
                <a:spcPts val="0"/>
              </a:spcBef>
              <a:buNone/>
            </a:pPr>
            <a:r>
              <a:rPr lang="en-GB" sz="2000" b="1" u="sng" dirty="0">
                <a:solidFill>
                  <a:srgbClr val="99CA3C"/>
                </a:solidFill>
              </a:rPr>
              <a:t>FIRE DOORS ARE CRITICAL FOR SAFETY </a:t>
            </a:r>
          </a:p>
          <a:p>
            <a:pPr marL="0" indent="0">
              <a:lnSpc>
                <a:spcPct val="110000"/>
              </a:lnSpc>
              <a:spcBef>
                <a:spcPts val="0"/>
              </a:spcBef>
              <a:buNone/>
            </a:pPr>
            <a:endParaRPr lang="en-GB" altLang="en-US" sz="1300" dirty="0"/>
          </a:p>
          <a:p>
            <a:pPr marL="0" indent="0">
              <a:lnSpc>
                <a:spcPct val="110000"/>
              </a:lnSpc>
              <a:spcBef>
                <a:spcPts val="0"/>
              </a:spcBef>
              <a:buNone/>
            </a:pPr>
            <a:r>
              <a:rPr lang="en-GB" altLang="en-US" sz="1600" dirty="0">
                <a:solidFill>
                  <a:srgbClr val="231F20"/>
                </a:solidFill>
              </a:rPr>
              <a:t>Fire Doors are:</a:t>
            </a:r>
          </a:p>
          <a:p>
            <a:pPr marL="0" indent="0">
              <a:lnSpc>
                <a:spcPct val="110000"/>
              </a:lnSpc>
              <a:spcBef>
                <a:spcPts val="0"/>
              </a:spcBef>
              <a:buNone/>
            </a:pPr>
            <a:endParaRPr lang="en-GB" altLang="en-US" sz="1300" dirty="0">
              <a:solidFill>
                <a:srgbClr val="231F20"/>
              </a:solidFill>
            </a:endParaRPr>
          </a:p>
          <a:p>
            <a:pPr>
              <a:lnSpc>
                <a:spcPct val="110000"/>
              </a:lnSpc>
              <a:spcBef>
                <a:spcPts val="0"/>
              </a:spcBef>
            </a:pPr>
            <a:r>
              <a:rPr lang="en-GB" altLang="en-US" sz="1600" dirty="0">
                <a:solidFill>
                  <a:srgbClr val="231F20"/>
                </a:solidFill>
              </a:rPr>
              <a:t>Designed to stop the spread of smoke, heat and flames for at least 30 minutes to allow a safe exit in the event of a fire. </a:t>
            </a:r>
          </a:p>
          <a:p>
            <a:pPr>
              <a:lnSpc>
                <a:spcPct val="110000"/>
              </a:lnSpc>
              <a:spcBef>
                <a:spcPts val="0"/>
              </a:spcBef>
            </a:pPr>
            <a:endParaRPr lang="en-GB" altLang="en-US" sz="1600" dirty="0">
              <a:solidFill>
                <a:srgbClr val="231F20"/>
              </a:solidFill>
            </a:endParaRPr>
          </a:p>
          <a:p>
            <a:pPr>
              <a:lnSpc>
                <a:spcPct val="110000"/>
              </a:lnSpc>
              <a:spcBef>
                <a:spcPts val="0"/>
              </a:spcBef>
            </a:pPr>
            <a:r>
              <a:rPr lang="en-GB" altLang="en-US" sz="1600" dirty="0">
                <a:solidFill>
                  <a:srgbClr val="231F20"/>
                </a:solidFill>
              </a:rPr>
              <a:t>Placed on higher risk rooms (kitchens, switch rooms etc.) and within corridors to shorten and protect the route to a safe area, providing an escape route free from smoke.</a:t>
            </a:r>
          </a:p>
          <a:p>
            <a:pPr>
              <a:lnSpc>
                <a:spcPct val="110000"/>
              </a:lnSpc>
              <a:spcBef>
                <a:spcPts val="0"/>
              </a:spcBef>
            </a:pPr>
            <a:endParaRPr lang="en-GB" altLang="en-US" sz="1600" dirty="0">
              <a:solidFill>
                <a:srgbClr val="231F20"/>
              </a:solidFill>
            </a:endParaRPr>
          </a:p>
          <a:p>
            <a:pPr>
              <a:lnSpc>
                <a:spcPct val="110000"/>
              </a:lnSpc>
              <a:spcBef>
                <a:spcPts val="0"/>
              </a:spcBef>
            </a:pPr>
            <a:r>
              <a:rPr lang="en-GB" altLang="en-US" sz="1600" dirty="0">
                <a:solidFill>
                  <a:srgbClr val="231F20"/>
                </a:solidFill>
              </a:rPr>
              <a:t>Often fitted with self closing or hold-open devices to ensure that doors are in the correct position.</a:t>
            </a:r>
            <a:r>
              <a:rPr lang="en-GB" sz="1600" dirty="0">
                <a:solidFill>
                  <a:srgbClr val="231F20"/>
                </a:solidFill>
              </a:rPr>
              <a:t> </a:t>
            </a:r>
          </a:p>
          <a:p>
            <a:pPr>
              <a:lnSpc>
                <a:spcPct val="110000"/>
              </a:lnSpc>
              <a:spcBef>
                <a:spcPts val="0"/>
              </a:spcBef>
            </a:pPr>
            <a:endParaRPr lang="en-GB" sz="1600" dirty="0">
              <a:solidFill>
                <a:srgbClr val="231F20"/>
              </a:solidFill>
            </a:endParaRPr>
          </a:p>
          <a:p>
            <a:pPr>
              <a:lnSpc>
                <a:spcPct val="110000"/>
              </a:lnSpc>
              <a:spcBef>
                <a:spcPts val="0"/>
              </a:spcBef>
            </a:pPr>
            <a:r>
              <a:rPr lang="en-GB" sz="1600" dirty="0">
                <a:solidFill>
                  <a:srgbClr val="231F20"/>
                </a:solidFill>
              </a:rPr>
              <a:t>One of the most important fire protection provisions - they help prevent fire and smoke from spreading. </a:t>
            </a:r>
          </a:p>
          <a:p>
            <a:pPr>
              <a:lnSpc>
                <a:spcPct val="110000"/>
              </a:lnSpc>
              <a:spcBef>
                <a:spcPts val="0"/>
              </a:spcBef>
            </a:pPr>
            <a:endParaRPr lang="en-GB" altLang="en-US" sz="1600" dirty="0">
              <a:solidFill>
                <a:srgbClr val="231F20"/>
              </a:solidFill>
            </a:endParaRPr>
          </a:p>
          <a:p>
            <a:pPr>
              <a:lnSpc>
                <a:spcPct val="110000"/>
              </a:lnSpc>
              <a:spcBef>
                <a:spcPts val="0"/>
              </a:spcBef>
            </a:pPr>
            <a:r>
              <a:rPr lang="en-GB" altLang="en-US" sz="1600" dirty="0">
                <a:solidFill>
                  <a:srgbClr val="231F20"/>
                </a:solidFill>
              </a:rPr>
              <a:t>Only effective if they can close!</a:t>
            </a:r>
          </a:p>
          <a:p>
            <a:pPr marL="0" indent="0">
              <a:lnSpc>
                <a:spcPct val="110000"/>
              </a:lnSpc>
              <a:spcBef>
                <a:spcPts val="0"/>
              </a:spcBef>
              <a:buNone/>
            </a:pPr>
            <a:endParaRPr lang="en-GB" altLang="en-US" sz="1600" dirty="0">
              <a:solidFill>
                <a:srgbClr val="231F20"/>
              </a:solidFill>
            </a:endParaRPr>
          </a:p>
          <a:p>
            <a:pPr marL="0" indent="0" algn="ctr">
              <a:lnSpc>
                <a:spcPct val="110000"/>
              </a:lnSpc>
              <a:spcBef>
                <a:spcPts val="0"/>
              </a:spcBef>
              <a:buNone/>
            </a:pPr>
            <a:r>
              <a:rPr lang="en-GB" sz="1800" b="1" dirty="0">
                <a:solidFill>
                  <a:srgbClr val="231F20"/>
                </a:solidFill>
                <a:latin typeface="Arial" panose="020B0604020202020204" pitchFamily="34" charset="0"/>
                <a:cs typeface="Arial" panose="020B0604020202020204" pitchFamily="34" charset="0"/>
              </a:rPr>
              <a:t>You</a:t>
            </a:r>
            <a:r>
              <a:rPr lang="en-GB" sz="1800" dirty="0">
                <a:solidFill>
                  <a:srgbClr val="231F20"/>
                </a:solidFill>
                <a:latin typeface="Arial" panose="020B0604020202020204" pitchFamily="34" charset="0"/>
                <a:cs typeface="Arial" panose="020B0604020202020204" pitchFamily="34" charset="0"/>
              </a:rPr>
              <a:t> must play your part in ensuring that fire doors are </a:t>
            </a:r>
            <a:r>
              <a:rPr lang="en-GB" sz="1800" b="1" u="sng" dirty="0">
                <a:solidFill>
                  <a:srgbClr val="231F20"/>
                </a:solidFill>
                <a:latin typeface="Arial" panose="020B0604020202020204" pitchFamily="34" charset="0"/>
                <a:cs typeface="Arial" panose="020B0604020202020204" pitchFamily="34" charset="0"/>
              </a:rPr>
              <a:t>kept shut </a:t>
            </a:r>
            <a:r>
              <a:rPr lang="en-GB" sz="1800" dirty="0">
                <a:solidFill>
                  <a:srgbClr val="231F20"/>
                </a:solidFill>
                <a:latin typeface="Arial" panose="020B0604020202020204" pitchFamily="34" charset="0"/>
                <a:cs typeface="Arial" panose="020B0604020202020204" pitchFamily="34" charset="0"/>
              </a:rPr>
              <a:t>at all times.</a:t>
            </a:r>
          </a:p>
          <a:p>
            <a:pPr marL="0" indent="0" algn="ctr">
              <a:lnSpc>
                <a:spcPct val="110000"/>
              </a:lnSpc>
              <a:spcBef>
                <a:spcPts val="0"/>
              </a:spcBef>
              <a:buNone/>
            </a:pPr>
            <a:r>
              <a:rPr lang="en-GB" altLang="en-US" sz="1800" dirty="0">
                <a:solidFill>
                  <a:srgbClr val="231F20"/>
                </a:solidFill>
                <a:latin typeface="Arial" panose="020B0604020202020204" pitchFamily="34" charset="0"/>
                <a:cs typeface="Arial" panose="020B0604020202020204" pitchFamily="34" charset="0"/>
              </a:rPr>
              <a:t>Wedging fire doors open is </a:t>
            </a:r>
            <a:r>
              <a:rPr lang="en-GB" altLang="en-US" sz="1800" b="1" dirty="0">
                <a:solidFill>
                  <a:srgbClr val="231F20"/>
                </a:solidFill>
                <a:latin typeface="Arial" panose="020B0604020202020204" pitchFamily="34" charset="0"/>
                <a:cs typeface="Arial" panose="020B0604020202020204" pitchFamily="34" charset="0"/>
              </a:rPr>
              <a:t>illegal, unsafe and against EA policy</a:t>
            </a:r>
            <a:r>
              <a:rPr lang="en-GB" altLang="en-US" sz="1800" dirty="0">
                <a:solidFill>
                  <a:srgbClr val="231F20"/>
                </a:solidFill>
                <a:latin typeface="Arial" panose="020B0604020202020204" pitchFamily="34" charset="0"/>
                <a:cs typeface="Arial" panose="020B0604020202020204" pitchFamily="34" charset="0"/>
              </a:rPr>
              <a:t>.</a:t>
            </a:r>
            <a:endParaRPr lang="en-GB" sz="1800" b="1" dirty="0">
              <a:solidFill>
                <a:srgbClr val="231F20"/>
              </a:solidFill>
            </a:endParaRPr>
          </a:p>
          <a:p>
            <a:pPr marL="0" indent="0">
              <a:lnSpc>
                <a:spcPct val="110000"/>
              </a:lnSpc>
              <a:spcBef>
                <a:spcPts val="0"/>
              </a:spcBef>
              <a:buNone/>
            </a:pPr>
            <a:endParaRPr lang="en-GB" altLang="en-US" sz="1600" dirty="0"/>
          </a:p>
        </p:txBody>
      </p:sp>
    </p:spTree>
    <p:extLst>
      <p:ext uri="{BB962C8B-B14F-4D97-AF65-F5344CB8AC3E}">
        <p14:creationId xmlns:p14="http://schemas.microsoft.com/office/powerpoint/2010/main" val="32335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609600" y="274638"/>
            <a:ext cx="10972800" cy="1143000"/>
          </a:xfrm>
        </p:spPr>
        <p:txBody>
          <a:bodyPr/>
          <a:lstStyle/>
          <a:p>
            <a:r>
              <a:rPr lang="en-GB" dirty="0"/>
              <a:t>Fire Door Integrity</a:t>
            </a:r>
          </a:p>
        </p:txBody>
      </p:sp>
      <p:sp>
        <p:nvSpPr>
          <p:cNvPr id="22531" name="Rectangle 3"/>
          <p:cNvSpPr>
            <a:spLocks noGrp="1" noChangeArrowheads="1"/>
          </p:cNvSpPr>
          <p:nvPr>
            <p:ph type="body" idx="1"/>
          </p:nvPr>
        </p:nvSpPr>
        <p:spPr>
          <a:xfrm>
            <a:off x="744881" y="1452231"/>
            <a:ext cx="3012958" cy="419797"/>
          </a:xfrm>
          <a:ln w="19050">
            <a:solidFill>
              <a:srgbClr val="9ACA3B"/>
            </a:solidFill>
          </a:ln>
        </p:spPr>
        <p:txBody>
          <a:bodyPr>
            <a:normAutofit/>
          </a:bodyPr>
          <a:lstStyle/>
          <a:p>
            <a:pPr algn="ctr"/>
            <a:r>
              <a:rPr lang="en-GB" altLang="en-US" sz="2000" dirty="0">
                <a:solidFill>
                  <a:srgbClr val="99CA3C"/>
                </a:solidFill>
              </a:rPr>
              <a:t>Stop the Spread</a:t>
            </a:r>
            <a:endParaRPr lang="en-GB" altLang="en-US" sz="2000" b="1" dirty="0">
              <a:solidFill>
                <a:srgbClr val="99CA3C"/>
              </a:solidFill>
            </a:endParaRPr>
          </a:p>
        </p:txBody>
      </p:sp>
      <p:pic>
        <p:nvPicPr>
          <p:cNvPr id="2050" name="Picture 2" descr="Fire door held open by extinguisher">
            <a:extLst>
              <a:ext uri="{FF2B5EF4-FFF2-40B4-BE49-F238E27FC236}">
                <a16:creationId xmlns:a16="http://schemas.microsoft.com/office/drawing/2014/main" id="{0E09D090-9F42-4C94-B6E4-28F068440EC7}"/>
              </a:ext>
            </a:extLst>
          </p:cNvPr>
          <p:cNvPicPr>
            <a:picLocks noChangeAspect="1" noChangeArrowheads="1"/>
          </p:cNvPicPr>
          <p:nvPr/>
        </p:nvPicPr>
        <p:blipFill rotWithShape="1">
          <a:blip r:embed="rId2"/>
          <a:srcRect l="7246" t="4735" r="6947" b="5603"/>
          <a:stretch/>
        </p:blipFill>
        <p:spPr bwMode="auto">
          <a:xfrm>
            <a:off x="1260288" y="2028560"/>
            <a:ext cx="1982144" cy="2684363"/>
          </a:xfrm>
          <a:prstGeom prst="rect">
            <a:avLst/>
          </a:prstGeom>
          <a:noFill/>
          <a:ln w="12700">
            <a:solidFill>
              <a:srgbClr val="99CA3C"/>
            </a:solidFill>
          </a:ln>
          <a:extLst>
            <a:ext uri="{909E8E84-426E-40DD-AFC4-6F175D3DCCD1}">
              <a14:hiddenFill xmlns:a14="http://schemas.microsoft.com/office/drawing/2010/main">
                <a:solidFill>
                  <a:srgbClr val="FFFFFF"/>
                </a:solidFill>
              </a14:hiddenFill>
            </a:ext>
          </a:extLst>
        </p:spPr>
      </p:pic>
      <p:sp>
        <p:nvSpPr>
          <p:cNvPr id="15" name="Content Placeholder 4"/>
          <p:cNvSpPr>
            <a:spLocks noGrp="1"/>
          </p:cNvSpPr>
          <p:nvPr>
            <p:ph sz="half" idx="2"/>
          </p:nvPr>
        </p:nvSpPr>
        <p:spPr>
          <a:xfrm>
            <a:off x="744881" y="4985973"/>
            <a:ext cx="3015086" cy="861513"/>
          </a:xfrm>
        </p:spPr>
        <p:txBody>
          <a:bodyPr>
            <a:noAutofit/>
          </a:bodyPr>
          <a:lstStyle/>
          <a:p>
            <a:pPr marL="0" indent="0" algn="ctr">
              <a:buNone/>
            </a:pPr>
            <a:r>
              <a:rPr lang="en-GB" sz="1600" dirty="0">
                <a:solidFill>
                  <a:srgbClr val="231F20"/>
                </a:solidFill>
                <a:latin typeface="Arial" panose="020B0604020202020204" pitchFamily="34" charset="0"/>
                <a:cs typeface="Arial" panose="020B0604020202020204" pitchFamily="34" charset="0"/>
              </a:rPr>
              <a:t>Doors should not be propped open with bags, wedges, fire extinguishers etc.</a:t>
            </a:r>
          </a:p>
        </p:txBody>
      </p:sp>
      <p:sp>
        <p:nvSpPr>
          <p:cNvPr id="10" name="Rectangle 3"/>
          <p:cNvSpPr>
            <a:spLocks noGrp="1" noChangeArrowheads="1"/>
          </p:cNvSpPr>
          <p:nvPr>
            <p:ph type="body" idx="1"/>
          </p:nvPr>
        </p:nvSpPr>
        <p:spPr>
          <a:xfrm>
            <a:off x="4638368" y="1452231"/>
            <a:ext cx="3015086" cy="434086"/>
          </a:xfrm>
          <a:ln w="19050">
            <a:solidFill>
              <a:srgbClr val="99CA3C"/>
            </a:solidFill>
          </a:ln>
        </p:spPr>
        <p:txBody>
          <a:bodyPr>
            <a:noAutofit/>
          </a:bodyPr>
          <a:lstStyle/>
          <a:p>
            <a:pPr algn="ctr"/>
            <a:r>
              <a:rPr lang="en-GB" altLang="en-US" sz="2000" dirty="0">
                <a:solidFill>
                  <a:srgbClr val="99CA3C"/>
                </a:solidFill>
              </a:rPr>
              <a:t>Good Condition</a:t>
            </a:r>
            <a:endParaRPr lang="en-GB" altLang="en-US" sz="2000" b="1" dirty="0">
              <a:solidFill>
                <a:srgbClr val="99CA3C"/>
              </a:solidFill>
            </a:endParaRPr>
          </a:p>
        </p:txBody>
      </p:sp>
      <p:pic>
        <p:nvPicPr>
          <p:cNvPr id="22" name="Picture 21" descr="Fire door checks"/>
          <p:cNvPicPr>
            <a:picLocks noChangeAspect="1"/>
          </p:cNvPicPr>
          <p:nvPr/>
        </p:nvPicPr>
        <p:blipFill rotWithShape="1">
          <a:blip r:embed="rId3"/>
          <a:srcRect l="1569" t="1382" r="1753" b="2615"/>
          <a:stretch/>
        </p:blipFill>
        <p:spPr>
          <a:xfrm>
            <a:off x="3876922" y="2028559"/>
            <a:ext cx="4438155" cy="3377209"/>
          </a:xfrm>
          <a:prstGeom prst="rect">
            <a:avLst/>
          </a:prstGeom>
          <a:ln w="12700">
            <a:solidFill>
              <a:srgbClr val="99CA3C"/>
            </a:solidFill>
          </a:ln>
        </p:spPr>
      </p:pic>
      <p:sp>
        <p:nvSpPr>
          <p:cNvPr id="11" name="Rectangle 3"/>
          <p:cNvSpPr>
            <a:spLocks noGrp="1" noChangeArrowheads="1"/>
          </p:cNvSpPr>
          <p:nvPr>
            <p:ph type="body" idx="1"/>
          </p:nvPr>
        </p:nvSpPr>
        <p:spPr>
          <a:xfrm>
            <a:off x="8533983" y="1452231"/>
            <a:ext cx="3015086" cy="429323"/>
          </a:xfrm>
          <a:ln w="19050">
            <a:solidFill>
              <a:srgbClr val="99CA3C"/>
            </a:solidFill>
          </a:ln>
        </p:spPr>
        <p:txBody>
          <a:bodyPr>
            <a:noAutofit/>
          </a:bodyPr>
          <a:lstStyle/>
          <a:p>
            <a:pPr algn="ctr"/>
            <a:r>
              <a:rPr lang="en-GB" altLang="en-US" sz="2000" dirty="0">
                <a:solidFill>
                  <a:srgbClr val="99CA3C"/>
                </a:solidFill>
              </a:rPr>
              <a:t>Door Release Device</a:t>
            </a:r>
            <a:endParaRPr lang="en-GB" altLang="en-US" sz="2000" b="1" dirty="0">
              <a:solidFill>
                <a:srgbClr val="99CA3C"/>
              </a:solidFill>
            </a:endParaRPr>
          </a:p>
        </p:txBody>
      </p:sp>
      <p:pic>
        <p:nvPicPr>
          <p:cNvPr id="23" name="Picture 22" descr="Door release device"/>
          <p:cNvPicPr>
            <a:picLocks noChangeAspect="1"/>
          </p:cNvPicPr>
          <p:nvPr/>
        </p:nvPicPr>
        <p:blipFill rotWithShape="1">
          <a:blip r:embed="rId4"/>
          <a:srcRect l="10697" t="3098" r="6340" b="6132"/>
          <a:stretch/>
        </p:blipFill>
        <p:spPr>
          <a:xfrm>
            <a:off x="9071436" y="2028559"/>
            <a:ext cx="1940179" cy="2684363"/>
          </a:xfrm>
          <a:prstGeom prst="rect">
            <a:avLst/>
          </a:prstGeom>
          <a:ln w="12700">
            <a:solidFill>
              <a:srgbClr val="99CA3C"/>
            </a:solidFill>
          </a:ln>
        </p:spPr>
      </p:pic>
      <p:sp>
        <p:nvSpPr>
          <p:cNvPr id="17" name="Content Placeholder 4">
            <a:extLst>
              <a:ext uri="{FF2B5EF4-FFF2-40B4-BE49-F238E27FC236}">
                <a16:creationId xmlns:a16="http://schemas.microsoft.com/office/drawing/2014/main" id="{BE9E7F41-B1BC-4635-A399-FFE8FE9DF7BF}"/>
              </a:ext>
            </a:extLst>
          </p:cNvPr>
          <p:cNvSpPr txBox="1">
            <a:spLocks/>
          </p:cNvSpPr>
          <p:nvPr/>
        </p:nvSpPr>
        <p:spPr>
          <a:xfrm>
            <a:off x="8533983" y="4975012"/>
            <a:ext cx="3015086" cy="8615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231F20"/>
                </a:solidFill>
                <a:latin typeface="Arial" panose="020B0604020202020204" pitchFamily="34" charset="0"/>
                <a:cs typeface="Arial" panose="020B0604020202020204" pitchFamily="34" charset="0"/>
              </a:rPr>
              <a:t>Doors can be held open by a door release mechanism linked to the fire alarm system.</a:t>
            </a:r>
          </a:p>
        </p:txBody>
      </p:sp>
    </p:spTree>
    <p:extLst>
      <p:ext uri="{BB962C8B-B14F-4D97-AF65-F5344CB8AC3E}">
        <p14:creationId xmlns:p14="http://schemas.microsoft.com/office/powerpoint/2010/main" val="39547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re alarm">
            <a:extLst>
              <a:ext uri="{FF2B5EF4-FFF2-40B4-BE49-F238E27FC236}">
                <a16:creationId xmlns:a16="http://schemas.microsoft.com/office/drawing/2014/main" id="{E6CC459A-166E-4973-976F-37BD51B79157}"/>
              </a:ext>
            </a:extLst>
          </p:cNvPr>
          <p:cNvPicPr>
            <a:picLocks noChangeAspect="1"/>
          </p:cNvPicPr>
          <p:nvPr/>
        </p:nvPicPr>
        <p:blipFill>
          <a:blip r:embed="rId2">
            <a:alphaModFix amt="20000"/>
          </a:blip>
          <a:stretch>
            <a:fillRect/>
          </a:stretch>
        </p:blipFill>
        <p:spPr>
          <a:xfrm rot="176081">
            <a:off x="7350005" y="716165"/>
            <a:ext cx="4102361" cy="4102361"/>
          </a:xfrm>
          <a:prstGeom prst="rect">
            <a:avLst/>
          </a:prstGeom>
          <a:ln>
            <a:noFill/>
          </a:ln>
          <a:effectLst>
            <a:softEdge rad="112500"/>
          </a:effectLst>
        </p:spPr>
      </p:pic>
      <p:sp>
        <p:nvSpPr>
          <p:cNvPr id="6" name="Title 1"/>
          <p:cNvSpPr>
            <a:spLocks noGrp="1"/>
          </p:cNvSpPr>
          <p:nvPr>
            <p:ph type="title"/>
          </p:nvPr>
        </p:nvSpPr>
        <p:spPr/>
        <p:txBody>
          <a:bodyPr>
            <a:normAutofit fontScale="90000"/>
          </a:bodyPr>
          <a:lstStyle/>
          <a:p>
            <a:r>
              <a:rPr lang="en-GB" dirty="0">
                <a:solidFill>
                  <a:srgbClr val="44C3CF"/>
                </a:solidFill>
              </a:rPr>
              <a:t>Fire Safety Management – The Fire Alarm</a:t>
            </a:r>
          </a:p>
        </p:txBody>
      </p:sp>
      <p:sp>
        <p:nvSpPr>
          <p:cNvPr id="5" name="Content Placeholder 4">
            <a:extLst>
              <a:ext uri="{FF2B5EF4-FFF2-40B4-BE49-F238E27FC236}">
                <a16:creationId xmlns:a16="http://schemas.microsoft.com/office/drawing/2014/main" id="{03C60902-2EA9-4CDE-BBF6-03BA88C5F96A}"/>
              </a:ext>
            </a:extLst>
          </p:cNvPr>
          <p:cNvSpPr>
            <a:spLocks noGrp="1"/>
          </p:cNvSpPr>
          <p:nvPr>
            <p:ph idx="1"/>
          </p:nvPr>
        </p:nvSpPr>
        <p:spPr>
          <a:xfrm>
            <a:off x="739120" y="1067417"/>
            <a:ext cx="6861305" cy="4717014"/>
          </a:xfrm>
        </p:spPr>
        <p:txBody>
          <a:bodyPr>
            <a:normAutofit fontScale="25000" lnSpcReduction="20000"/>
          </a:bodyPr>
          <a:lstStyle/>
          <a:p>
            <a:pPr marL="34290" indent="0">
              <a:lnSpc>
                <a:spcPct val="170000"/>
              </a:lnSpc>
              <a:spcBef>
                <a:spcPts val="0"/>
              </a:spcBef>
              <a:buNone/>
            </a:pPr>
            <a:r>
              <a:rPr lang="en-GB" sz="6400" dirty="0">
                <a:solidFill>
                  <a:srgbClr val="231F20"/>
                </a:solidFill>
                <a:latin typeface="Arial" panose="020B0604020202020204" pitchFamily="34" charset="0"/>
                <a:cs typeface="Arial" panose="020B0604020202020204" pitchFamily="34" charset="0"/>
              </a:rPr>
              <a:t>The weekly fire alarm test is </a:t>
            </a:r>
            <a:r>
              <a:rPr lang="en-GB" sz="6400" b="1" dirty="0">
                <a:solidFill>
                  <a:srgbClr val="231F20"/>
                </a:solidFill>
                <a:latin typeface="Arial" panose="020B0604020202020204" pitchFamily="34" charset="0"/>
                <a:cs typeface="Arial" panose="020B0604020202020204" pitchFamily="34" charset="0"/>
              </a:rPr>
              <a:t>essential</a:t>
            </a:r>
            <a:r>
              <a:rPr lang="en-GB" sz="6400" dirty="0">
                <a:solidFill>
                  <a:srgbClr val="231F20"/>
                </a:solidFill>
                <a:latin typeface="Arial" panose="020B0604020202020204" pitchFamily="34" charset="0"/>
                <a:cs typeface="Arial" panose="020B0604020202020204" pitchFamily="34" charset="0"/>
              </a:rPr>
              <a:t>:</a:t>
            </a:r>
          </a:p>
          <a:p>
            <a:pPr>
              <a:lnSpc>
                <a:spcPct val="170000"/>
              </a:lnSpc>
              <a:spcBef>
                <a:spcPts val="0"/>
              </a:spcBef>
            </a:pPr>
            <a:r>
              <a:rPr lang="en-GB" sz="6400" dirty="0">
                <a:solidFill>
                  <a:srgbClr val="231F20"/>
                </a:solidFill>
                <a:latin typeface="Arial" panose="020B0604020202020204" pitchFamily="34" charset="0"/>
                <a:cs typeface="Arial" panose="020B0604020202020204" pitchFamily="34" charset="0"/>
              </a:rPr>
              <a:t>To ensure the system is functional</a:t>
            </a:r>
          </a:p>
          <a:p>
            <a:pPr>
              <a:lnSpc>
                <a:spcPct val="170000"/>
              </a:lnSpc>
              <a:spcBef>
                <a:spcPts val="0"/>
              </a:spcBef>
            </a:pPr>
            <a:r>
              <a:rPr lang="en-GB" sz="6400" dirty="0">
                <a:solidFill>
                  <a:srgbClr val="231F20"/>
                </a:solidFill>
                <a:latin typeface="Arial" panose="020B0604020202020204" pitchFamily="34" charset="0"/>
                <a:cs typeface="Arial" panose="020B0604020202020204" pitchFamily="34" charset="0"/>
              </a:rPr>
              <a:t>To ensure people know what it sounds like</a:t>
            </a:r>
          </a:p>
          <a:p>
            <a:pPr>
              <a:lnSpc>
                <a:spcPct val="170000"/>
              </a:lnSpc>
              <a:spcBef>
                <a:spcPts val="0"/>
              </a:spcBef>
            </a:pPr>
            <a:r>
              <a:rPr lang="en-GB" sz="6400" dirty="0">
                <a:solidFill>
                  <a:srgbClr val="231F20"/>
                </a:solidFill>
                <a:latin typeface="Arial" panose="020B0604020202020204" pitchFamily="34" charset="0"/>
                <a:cs typeface="Arial" panose="020B0604020202020204" pitchFamily="34" charset="0"/>
              </a:rPr>
              <a:t>To comply with legislation</a:t>
            </a:r>
          </a:p>
          <a:p>
            <a:pPr marL="0" indent="0">
              <a:lnSpc>
                <a:spcPct val="170000"/>
              </a:lnSpc>
              <a:spcBef>
                <a:spcPts val="0"/>
              </a:spcBef>
              <a:buNone/>
            </a:pPr>
            <a:endParaRPr lang="en-GB" sz="6400" dirty="0">
              <a:solidFill>
                <a:srgbClr val="231F20"/>
              </a:solidFill>
            </a:endParaRPr>
          </a:p>
          <a:p>
            <a:pPr marL="0" indent="0">
              <a:lnSpc>
                <a:spcPct val="170000"/>
              </a:lnSpc>
              <a:spcBef>
                <a:spcPts val="0"/>
              </a:spcBef>
              <a:buNone/>
            </a:pPr>
            <a:r>
              <a:rPr lang="en-GB" sz="6400" dirty="0">
                <a:solidFill>
                  <a:srgbClr val="231F20"/>
                </a:solidFill>
              </a:rPr>
              <a:t>Testing must be recorded in the fire safety log book for inspection by the Fire &amp; Rescue Service. </a:t>
            </a:r>
            <a:r>
              <a:rPr lang="en-GB" sz="6400" b="1" dirty="0">
                <a:solidFill>
                  <a:srgbClr val="231F20"/>
                </a:solidFill>
              </a:rPr>
              <a:t>The Fire Safety Log Book should contain records of:</a:t>
            </a:r>
          </a:p>
          <a:p>
            <a:pPr>
              <a:lnSpc>
                <a:spcPct val="170000"/>
              </a:lnSpc>
              <a:spcBef>
                <a:spcPts val="0"/>
              </a:spcBef>
            </a:pPr>
            <a:r>
              <a:rPr lang="en-GB" sz="6400" dirty="0">
                <a:solidFill>
                  <a:srgbClr val="231F20"/>
                </a:solidFill>
              </a:rPr>
              <a:t>Weekly Fire Alarm test </a:t>
            </a:r>
          </a:p>
          <a:p>
            <a:pPr>
              <a:lnSpc>
                <a:spcPct val="170000"/>
              </a:lnSpc>
              <a:spcBef>
                <a:spcPts val="0"/>
              </a:spcBef>
            </a:pPr>
            <a:r>
              <a:rPr lang="en-GB" sz="6400" dirty="0">
                <a:solidFill>
                  <a:srgbClr val="231F20"/>
                </a:solidFill>
              </a:rPr>
              <a:t>Monthly Emergency Lighting test </a:t>
            </a:r>
          </a:p>
          <a:p>
            <a:pPr>
              <a:lnSpc>
                <a:spcPct val="170000"/>
              </a:lnSpc>
              <a:spcBef>
                <a:spcPts val="0"/>
              </a:spcBef>
            </a:pPr>
            <a:r>
              <a:rPr lang="en-GB" sz="6400" dirty="0">
                <a:solidFill>
                  <a:srgbClr val="231F20"/>
                </a:solidFill>
              </a:rPr>
              <a:t>Fire Safety training</a:t>
            </a:r>
          </a:p>
          <a:p>
            <a:pPr>
              <a:lnSpc>
                <a:spcPct val="170000"/>
              </a:lnSpc>
              <a:spcBef>
                <a:spcPts val="0"/>
              </a:spcBef>
            </a:pPr>
            <a:r>
              <a:rPr lang="en-GB" sz="6400" dirty="0">
                <a:solidFill>
                  <a:srgbClr val="231F20"/>
                </a:solidFill>
              </a:rPr>
              <a:t>Fire Evacuation drills</a:t>
            </a:r>
          </a:p>
          <a:p>
            <a:pPr>
              <a:lnSpc>
                <a:spcPct val="170000"/>
              </a:lnSpc>
              <a:spcBef>
                <a:spcPts val="0"/>
              </a:spcBef>
            </a:pPr>
            <a:r>
              <a:rPr lang="en-GB" sz="6400" dirty="0">
                <a:solidFill>
                  <a:srgbClr val="231F20"/>
                </a:solidFill>
              </a:rPr>
              <a:t>False Alarms</a:t>
            </a:r>
            <a:endParaRPr lang="en-GB" sz="6400" dirty="0">
              <a:solidFill>
                <a:srgbClr val="231F20"/>
              </a:solidFill>
              <a:latin typeface="Arial" panose="020B0604020202020204" pitchFamily="34" charset="0"/>
              <a:cs typeface="Arial" panose="020B0604020202020204" pitchFamily="34" charset="0"/>
            </a:endParaRPr>
          </a:p>
          <a:p>
            <a:pPr marL="0" indent="0">
              <a:buNone/>
            </a:pPr>
            <a:endParaRPr lang="en-GB" dirty="0">
              <a:solidFill>
                <a:srgbClr val="C00000"/>
              </a:solidFill>
              <a:latin typeface="Arial" panose="020B0604020202020204" pitchFamily="34" charset="0"/>
              <a:cs typeface="Arial" panose="020B0604020202020204" pitchFamily="34" charset="0"/>
            </a:endParaRPr>
          </a:p>
        </p:txBody>
      </p:sp>
      <p:sp>
        <p:nvSpPr>
          <p:cNvPr id="17" name="TextBox 16"/>
          <p:cNvSpPr txBox="1"/>
          <p:nvPr/>
        </p:nvSpPr>
        <p:spPr>
          <a:xfrm>
            <a:off x="4883283" y="4689768"/>
            <a:ext cx="7129751" cy="1077218"/>
          </a:xfrm>
          <a:prstGeom prst="rect">
            <a:avLst/>
          </a:prstGeom>
          <a:noFill/>
          <a:ln>
            <a:solidFill>
              <a:srgbClr val="99CA3C"/>
            </a:solidFill>
          </a:ln>
        </p:spPr>
        <p:txBody>
          <a:bodyPr wrap="square" rtlCol="0" anchor="ctr">
            <a:spAutoFit/>
          </a:bodyPr>
          <a:lstStyle/>
          <a:p>
            <a:pPr algn="ctr">
              <a:spcBef>
                <a:spcPts val="1200"/>
              </a:spcBef>
            </a:pPr>
            <a:r>
              <a:rPr lang="en-GB" dirty="0">
                <a:solidFill>
                  <a:srgbClr val="231F20"/>
                </a:solidFill>
                <a:latin typeface="Arial" panose="020B0604020202020204" pitchFamily="34" charset="0"/>
                <a:cs typeface="Arial" panose="020B0604020202020204" pitchFamily="34" charset="0"/>
              </a:rPr>
              <a:t>Where a fire alarm is also used to signal class changes, people must clearly understand the difference. </a:t>
            </a:r>
          </a:p>
          <a:p>
            <a:pPr algn="ctr">
              <a:spcBef>
                <a:spcPts val="1200"/>
              </a:spcBef>
            </a:pPr>
            <a:r>
              <a:rPr lang="en-GB" b="1" dirty="0">
                <a:solidFill>
                  <a:srgbClr val="231F20"/>
                </a:solidFill>
                <a:latin typeface="Arial" panose="020B0604020202020204" pitchFamily="34" charset="0"/>
                <a:cs typeface="Arial" panose="020B0604020202020204" pitchFamily="34" charset="0"/>
              </a:rPr>
              <a:t>A continuous sound means evacuate immediately.</a:t>
            </a:r>
            <a:endParaRPr lang="en-GB" dirty="0">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62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GB" dirty="0">
                <a:solidFill>
                  <a:srgbClr val="44C3CF"/>
                </a:solidFill>
              </a:rPr>
              <a:t>Fire Safety Management – Manual Call Point</a:t>
            </a:r>
          </a:p>
        </p:txBody>
      </p:sp>
      <p:sp>
        <p:nvSpPr>
          <p:cNvPr id="5" name="Content Placeholder 4">
            <a:extLst>
              <a:ext uri="{FF2B5EF4-FFF2-40B4-BE49-F238E27FC236}">
                <a16:creationId xmlns:a16="http://schemas.microsoft.com/office/drawing/2014/main" id="{03C60902-2EA9-4CDE-BBF6-03BA88C5F96A}"/>
              </a:ext>
            </a:extLst>
          </p:cNvPr>
          <p:cNvSpPr>
            <a:spLocks noGrp="1"/>
          </p:cNvSpPr>
          <p:nvPr>
            <p:ph idx="1"/>
          </p:nvPr>
        </p:nvSpPr>
        <p:spPr>
          <a:xfrm>
            <a:off x="637309" y="1690688"/>
            <a:ext cx="4600219" cy="3988766"/>
          </a:xfrm>
        </p:spPr>
        <p:txBody>
          <a:bodyPr>
            <a:noAutofit/>
          </a:bodyPr>
          <a:lstStyle/>
          <a:p>
            <a:pPr marL="34290" indent="0">
              <a:buNone/>
            </a:pPr>
            <a:r>
              <a:rPr lang="en-GB" sz="1800" dirty="0">
                <a:solidFill>
                  <a:srgbClr val="231F20"/>
                </a:solidFill>
              </a:rPr>
              <a:t>If there is no automatic fire detection staff must understand the purpose and use of manual call points.</a:t>
            </a:r>
          </a:p>
          <a:p>
            <a:pPr marL="34290" indent="0">
              <a:buNone/>
            </a:pPr>
            <a:endParaRPr lang="en-GB" sz="1800" dirty="0">
              <a:solidFill>
                <a:srgbClr val="231F20"/>
              </a:solidFill>
            </a:endParaRPr>
          </a:p>
          <a:p>
            <a:pPr marL="34290" indent="0">
              <a:buNone/>
            </a:pPr>
            <a:r>
              <a:rPr lang="en-GB" sz="1800" dirty="0">
                <a:solidFill>
                  <a:srgbClr val="231F20"/>
                </a:solidFill>
              </a:rPr>
              <a:t>Purpose of a Manual Call Point:</a:t>
            </a:r>
          </a:p>
          <a:p>
            <a:pPr marL="320040" indent="-285750"/>
            <a:r>
              <a:rPr lang="en-GB" sz="1800" dirty="0">
                <a:solidFill>
                  <a:srgbClr val="231F20"/>
                </a:solidFill>
              </a:rPr>
              <a:t>Allows for the manual activation of the fire alarm system in the event of an emergency</a:t>
            </a:r>
          </a:p>
          <a:p>
            <a:pPr marL="320040" indent="-285750"/>
            <a:endParaRPr lang="en-GB" sz="1800" dirty="0">
              <a:solidFill>
                <a:srgbClr val="231F20"/>
              </a:solidFill>
            </a:endParaRPr>
          </a:p>
          <a:p>
            <a:pPr marL="34290" indent="0">
              <a:buNone/>
            </a:pPr>
            <a:r>
              <a:rPr lang="en-GB" sz="1800" dirty="0">
                <a:solidFill>
                  <a:srgbClr val="231F20"/>
                </a:solidFill>
              </a:rPr>
              <a:t>How to use:</a:t>
            </a:r>
          </a:p>
          <a:p>
            <a:pPr marL="320040" indent="-285750"/>
            <a:r>
              <a:rPr lang="en-GB" sz="1800" dirty="0">
                <a:solidFill>
                  <a:srgbClr val="231F20"/>
                </a:solidFill>
              </a:rPr>
              <a:t>Break the plastic and press the button to activate the fire alarm system</a:t>
            </a:r>
          </a:p>
          <a:p>
            <a:pPr marL="34290" indent="0">
              <a:buNone/>
            </a:pPr>
            <a:endParaRPr lang="en-GB" sz="3200" dirty="0">
              <a:solidFill>
                <a:srgbClr val="C00000"/>
              </a:solidFill>
              <a:latin typeface="Arial" panose="020B0604020202020204" pitchFamily="34" charset="0"/>
              <a:cs typeface="Arial" panose="020B0604020202020204" pitchFamily="34" charset="0"/>
            </a:endParaRPr>
          </a:p>
          <a:p>
            <a:endParaRPr lang="en-GB" sz="1800" dirty="0">
              <a:solidFill>
                <a:srgbClr val="C00000"/>
              </a:solidFill>
              <a:latin typeface="Arial" panose="020B0604020202020204" pitchFamily="34" charset="0"/>
              <a:cs typeface="Arial" panose="020B0604020202020204" pitchFamily="34" charset="0"/>
            </a:endParaRPr>
          </a:p>
          <a:p>
            <a:pPr marL="34290" indent="0">
              <a:buNone/>
            </a:pPr>
            <a:endParaRPr lang="en-GB" sz="1800" dirty="0">
              <a:solidFill>
                <a:srgbClr val="C00000"/>
              </a:solidFill>
              <a:latin typeface="Arial" panose="020B0604020202020204" pitchFamily="34" charset="0"/>
              <a:cs typeface="Arial" panose="020B0604020202020204" pitchFamily="34" charset="0"/>
            </a:endParaRPr>
          </a:p>
          <a:p>
            <a:pPr marL="0" indent="0">
              <a:buNone/>
            </a:pPr>
            <a:endParaRPr lang="en-GB" sz="1800" dirty="0">
              <a:solidFill>
                <a:srgbClr val="C00000"/>
              </a:solidFill>
              <a:latin typeface="Arial" panose="020B0604020202020204" pitchFamily="34" charset="0"/>
              <a:cs typeface="Arial" panose="020B0604020202020204" pitchFamily="34" charset="0"/>
            </a:endParaRPr>
          </a:p>
          <a:p>
            <a:pPr marL="0" indent="0">
              <a:buNone/>
            </a:pPr>
            <a:endParaRPr lang="en-GB" sz="1800" dirty="0">
              <a:solidFill>
                <a:srgbClr val="C00000"/>
              </a:solidFill>
              <a:latin typeface="Arial" panose="020B0604020202020204" pitchFamily="34" charset="0"/>
              <a:cs typeface="Arial" panose="020B0604020202020204" pitchFamily="34" charset="0"/>
            </a:endParaRPr>
          </a:p>
        </p:txBody>
      </p:sp>
      <p:pic>
        <p:nvPicPr>
          <p:cNvPr id="10" name="Picture 9" descr="Manual call point">
            <a:extLst>
              <a:ext uri="{FF2B5EF4-FFF2-40B4-BE49-F238E27FC236}">
                <a16:creationId xmlns:a16="http://schemas.microsoft.com/office/drawing/2014/main" id="{2AC64E02-C127-4C2B-8CB2-0247F4569A9F}"/>
              </a:ext>
            </a:extLst>
          </p:cNvPr>
          <p:cNvPicPr>
            <a:picLocks noChangeAspect="1"/>
          </p:cNvPicPr>
          <p:nvPr/>
        </p:nvPicPr>
        <p:blipFill rotWithShape="1">
          <a:blip r:embed="rId2"/>
          <a:srcRect b="2236"/>
          <a:stretch/>
        </p:blipFill>
        <p:spPr>
          <a:xfrm>
            <a:off x="5895109" y="1690688"/>
            <a:ext cx="2763362" cy="2901943"/>
          </a:xfrm>
          <a:prstGeom prst="rect">
            <a:avLst/>
          </a:prstGeom>
        </p:spPr>
      </p:pic>
      <p:pic>
        <p:nvPicPr>
          <p:cNvPr id="8" name="Picture 7" descr="Fire action not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981" y="1625372"/>
            <a:ext cx="2433710" cy="3002090"/>
          </a:xfrm>
          <a:prstGeom prst="rect">
            <a:avLst/>
          </a:prstGeom>
        </p:spPr>
      </p:pic>
      <p:sp>
        <p:nvSpPr>
          <p:cNvPr id="14" name="TextBox 13">
            <a:extLst>
              <a:ext uri="{FF2B5EF4-FFF2-40B4-BE49-F238E27FC236}">
                <a16:creationId xmlns:a16="http://schemas.microsoft.com/office/drawing/2014/main" id="{00F5452E-2E24-46DB-9068-68AE5261D23E}"/>
              </a:ext>
            </a:extLst>
          </p:cNvPr>
          <p:cNvSpPr txBox="1"/>
          <p:nvPr/>
        </p:nvSpPr>
        <p:spPr>
          <a:xfrm>
            <a:off x="6568376" y="4592631"/>
            <a:ext cx="3459035" cy="349040"/>
          </a:xfrm>
          <a:prstGeom prst="rect">
            <a:avLst/>
          </a:prstGeom>
        </p:spPr>
        <p:txBody>
          <a:bodyPr vert="horz" lIns="91440" tIns="45720" rIns="91440" bIns="45720" rtlCol="0" anchor="b">
            <a:normAutofit/>
          </a:bodyPr>
          <a:lstStyle/>
          <a:p>
            <a:pPr>
              <a:lnSpc>
                <a:spcPct val="90000"/>
              </a:lnSpc>
              <a:spcBef>
                <a:spcPts val="1000"/>
              </a:spcBef>
            </a:pPr>
            <a:r>
              <a:rPr lang="en-US" sz="1100" kern="1200" dirty="0">
                <a:solidFill>
                  <a:srgbClr val="99CA3C"/>
                </a:solidFill>
                <a:latin typeface="Arial" panose="020B0604020202020204" pitchFamily="34" charset="0"/>
                <a:ea typeface="+mn-ea"/>
                <a:cs typeface="Arial" panose="020B0604020202020204" pitchFamily="34" charset="0"/>
              </a:rPr>
              <a:t>A manual call point</a:t>
            </a:r>
          </a:p>
        </p:txBody>
      </p:sp>
      <p:sp>
        <p:nvSpPr>
          <p:cNvPr id="13" name="TextBox 12">
            <a:extLst>
              <a:ext uri="{FF2B5EF4-FFF2-40B4-BE49-F238E27FC236}">
                <a16:creationId xmlns:a16="http://schemas.microsoft.com/office/drawing/2014/main" id="{71C9B079-3952-498D-9A76-D83A753D4FAB}"/>
              </a:ext>
            </a:extLst>
          </p:cNvPr>
          <p:cNvSpPr txBox="1"/>
          <p:nvPr/>
        </p:nvSpPr>
        <p:spPr>
          <a:xfrm>
            <a:off x="8695522" y="4592631"/>
            <a:ext cx="3459035" cy="349040"/>
          </a:xfrm>
          <a:prstGeom prst="rect">
            <a:avLst/>
          </a:prstGeom>
        </p:spPr>
        <p:txBody>
          <a:bodyPr vert="horz" lIns="91440" tIns="45720" rIns="91440" bIns="45720" rtlCol="0" anchor="b">
            <a:normAutofit fontScale="92500"/>
          </a:bodyPr>
          <a:lstStyle/>
          <a:p>
            <a:pPr>
              <a:lnSpc>
                <a:spcPct val="90000"/>
              </a:lnSpc>
              <a:spcBef>
                <a:spcPts val="1000"/>
              </a:spcBef>
            </a:pPr>
            <a:r>
              <a:rPr lang="en-US" sz="1100" kern="1200" dirty="0">
                <a:solidFill>
                  <a:srgbClr val="99CA3C"/>
                </a:solidFill>
                <a:latin typeface="Arial" panose="020B0604020202020204" pitchFamily="34" charset="0"/>
                <a:ea typeface="+mn-ea"/>
                <a:cs typeface="Arial" panose="020B0604020202020204" pitchFamily="34" charset="0"/>
              </a:rPr>
              <a:t>This notice should be located beside manual call points</a:t>
            </a:r>
          </a:p>
        </p:txBody>
      </p:sp>
    </p:spTree>
    <p:extLst>
      <p:ext uri="{BB962C8B-B14F-4D97-AF65-F5344CB8AC3E}">
        <p14:creationId xmlns:p14="http://schemas.microsoft.com/office/powerpoint/2010/main" val="278295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54CE-7C87-4646-9A31-AC959393E929}"/>
              </a:ext>
            </a:extLst>
          </p:cNvPr>
          <p:cNvSpPr>
            <a:spLocks noGrp="1"/>
          </p:cNvSpPr>
          <p:nvPr>
            <p:ph type="title"/>
          </p:nvPr>
        </p:nvSpPr>
        <p:spPr/>
        <p:txBody>
          <a:bodyPr/>
          <a:lstStyle/>
          <a:p>
            <a:r>
              <a:rPr lang="en-GB" dirty="0">
                <a:solidFill>
                  <a:srgbClr val="44C3CF"/>
                </a:solidFill>
              </a:rPr>
              <a:t>Fire Safety Management – Safe Escapes</a:t>
            </a:r>
          </a:p>
        </p:txBody>
      </p:sp>
      <p:sp>
        <p:nvSpPr>
          <p:cNvPr id="15" name="Rectangle 3"/>
          <p:cNvSpPr>
            <a:spLocks noGrp="1" noChangeArrowheads="1"/>
          </p:cNvSpPr>
          <p:nvPr>
            <p:ph idx="1"/>
          </p:nvPr>
        </p:nvSpPr>
        <p:spPr>
          <a:xfrm>
            <a:off x="637309" y="1280340"/>
            <a:ext cx="11174390" cy="4541619"/>
          </a:xfrm>
        </p:spPr>
        <p:txBody>
          <a:bodyPr>
            <a:noAutofit/>
          </a:bodyPr>
          <a:lstStyle/>
          <a:p>
            <a:pPr marL="0" indent="0">
              <a:lnSpc>
                <a:spcPct val="120000"/>
              </a:lnSpc>
              <a:spcBef>
                <a:spcPts val="0"/>
              </a:spcBef>
              <a:spcAft>
                <a:spcPts val="600"/>
              </a:spcAft>
              <a:buNone/>
            </a:pPr>
            <a:r>
              <a:rPr lang="en-GB" altLang="en-US" sz="1800" b="1" dirty="0">
                <a:solidFill>
                  <a:srgbClr val="231F20"/>
                </a:solidFill>
              </a:rPr>
              <a:t>Don’t obstruct escape routes or exits</a:t>
            </a:r>
          </a:p>
          <a:p>
            <a:pPr>
              <a:lnSpc>
                <a:spcPct val="120000"/>
              </a:lnSpc>
              <a:spcBef>
                <a:spcPts val="0"/>
              </a:spcBef>
              <a:spcAft>
                <a:spcPts val="600"/>
              </a:spcAft>
            </a:pPr>
            <a:r>
              <a:rPr lang="en-GB" altLang="en-US" sz="1800" dirty="0">
                <a:solidFill>
                  <a:srgbClr val="231F20"/>
                </a:solidFill>
              </a:rPr>
              <a:t>Familiarise yourself with the:</a:t>
            </a:r>
          </a:p>
          <a:p>
            <a:pPr lvl="1">
              <a:lnSpc>
                <a:spcPct val="120000"/>
              </a:lnSpc>
              <a:spcBef>
                <a:spcPts val="0"/>
              </a:spcBef>
              <a:spcAft>
                <a:spcPts val="600"/>
              </a:spcAft>
            </a:pPr>
            <a:r>
              <a:rPr lang="en-GB" altLang="en-US" sz="1400" dirty="0">
                <a:solidFill>
                  <a:srgbClr val="231F20"/>
                </a:solidFill>
              </a:rPr>
              <a:t>Location of fire exits throughout the building you are working within</a:t>
            </a:r>
          </a:p>
          <a:p>
            <a:pPr lvl="1">
              <a:lnSpc>
                <a:spcPct val="120000"/>
              </a:lnSpc>
              <a:spcBef>
                <a:spcPts val="0"/>
              </a:spcBef>
              <a:spcAft>
                <a:spcPts val="600"/>
              </a:spcAft>
            </a:pPr>
            <a:r>
              <a:rPr lang="en-GB" altLang="en-US" sz="1400" dirty="0">
                <a:solidFill>
                  <a:srgbClr val="231F20"/>
                </a:solidFill>
              </a:rPr>
              <a:t>Make sure you know where your Assembly Point is</a:t>
            </a:r>
          </a:p>
          <a:p>
            <a:pPr lvl="1">
              <a:lnSpc>
                <a:spcPct val="120000"/>
              </a:lnSpc>
              <a:spcBef>
                <a:spcPts val="0"/>
              </a:spcBef>
              <a:spcAft>
                <a:spcPts val="600"/>
              </a:spcAft>
            </a:pPr>
            <a:r>
              <a:rPr lang="en-GB" altLang="en-US" sz="1400" dirty="0">
                <a:solidFill>
                  <a:srgbClr val="231F20"/>
                </a:solidFill>
              </a:rPr>
              <a:t>Location of important fire safety items (fire blankets etc.)</a:t>
            </a:r>
          </a:p>
          <a:p>
            <a:pPr marL="457200" lvl="1" indent="0">
              <a:lnSpc>
                <a:spcPct val="120000"/>
              </a:lnSpc>
              <a:spcBef>
                <a:spcPts val="0"/>
              </a:spcBef>
              <a:spcAft>
                <a:spcPts val="600"/>
              </a:spcAft>
              <a:buNone/>
            </a:pPr>
            <a:endParaRPr lang="en-GB" altLang="en-US" sz="1400" dirty="0">
              <a:solidFill>
                <a:srgbClr val="231F20"/>
              </a:solidFill>
            </a:endParaRPr>
          </a:p>
          <a:p>
            <a:pPr>
              <a:lnSpc>
                <a:spcPct val="120000"/>
              </a:lnSpc>
              <a:spcBef>
                <a:spcPts val="0"/>
              </a:spcBef>
              <a:spcAft>
                <a:spcPts val="600"/>
              </a:spcAft>
            </a:pPr>
            <a:r>
              <a:rPr lang="en-GB" sz="1800" dirty="0">
                <a:solidFill>
                  <a:srgbClr val="231F20"/>
                </a:solidFill>
                <a:latin typeface="Arial" panose="020B0604020202020204" pitchFamily="34" charset="0"/>
                <a:cs typeface="Arial" panose="020B0604020202020204" pitchFamily="34" charset="0"/>
              </a:rPr>
              <a:t>Fire exits </a:t>
            </a:r>
            <a:r>
              <a:rPr lang="en-GB" sz="1800" b="1" dirty="0">
                <a:solidFill>
                  <a:srgbClr val="231F20"/>
                </a:solidFill>
                <a:latin typeface="Arial" panose="020B0604020202020204" pitchFamily="34" charset="0"/>
                <a:cs typeface="Arial" panose="020B0604020202020204" pitchFamily="34" charset="0"/>
              </a:rPr>
              <a:t>must be checked daily </a:t>
            </a:r>
            <a:r>
              <a:rPr lang="en-GB" sz="1800" dirty="0">
                <a:solidFill>
                  <a:srgbClr val="231F20"/>
                </a:solidFill>
                <a:latin typeface="Arial" panose="020B0604020202020204" pitchFamily="34" charset="0"/>
                <a:cs typeface="Arial" panose="020B0604020202020204" pitchFamily="34" charset="0"/>
              </a:rPr>
              <a:t>when </a:t>
            </a:r>
            <a:r>
              <a:rPr lang="en-GB" sz="1800" dirty="0">
                <a:solidFill>
                  <a:srgbClr val="231F20"/>
                </a:solidFill>
              </a:rPr>
              <a:t>opening and locking the building </a:t>
            </a:r>
            <a:r>
              <a:rPr lang="en-GB" sz="1800" dirty="0">
                <a:solidFill>
                  <a:srgbClr val="231F20"/>
                </a:solidFill>
                <a:latin typeface="Arial" panose="020B0604020202020204" pitchFamily="34" charset="0"/>
                <a:cs typeface="Arial" panose="020B0604020202020204" pitchFamily="34" charset="0"/>
              </a:rPr>
              <a:t>to ensure that:</a:t>
            </a:r>
          </a:p>
          <a:p>
            <a:pPr lvl="1">
              <a:lnSpc>
                <a:spcPct val="120000"/>
              </a:lnSpc>
              <a:spcBef>
                <a:spcPts val="0"/>
              </a:spcBef>
              <a:spcAft>
                <a:spcPts val="600"/>
              </a:spcAft>
            </a:pPr>
            <a:r>
              <a:rPr lang="en-GB" sz="1400" dirty="0">
                <a:solidFill>
                  <a:srgbClr val="231F20"/>
                </a:solidFill>
              </a:rPr>
              <a:t>They can be reached easily</a:t>
            </a:r>
          </a:p>
          <a:p>
            <a:pPr lvl="1">
              <a:lnSpc>
                <a:spcPct val="120000"/>
              </a:lnSpc>
              <a:spcBef>
                <a:spcPts val="0"/>
              </a:spcBef>
              <a:spcAft>
                <a:spcPts val="600"/>
              </a:spcAft>
            </a:pPr>
            <a:r>
              <a:rPr lang="en-GB" sz="1400" dirty="0">
                <a:solidFill>
                  <a:srgbClr val="231F20"/>
                </a:solidFill>
              </a:rPr>
              <a:t>They can be opened easily</a:t>
            </a:r>
          </a:p>
          <a:p>
            <a:pPr lvl="1">
              <a:lnSpc>
                <a:spcPct val="120000"/>
              </a:lnSpc>
              <a:spcBef>
                <a:spcPts val="0"/>
              </a:spcBef>
              <a:spcAft>
                <a:spcPts val="600"/>
              </a:spcAft>
            </a:pPr>
            <a:r>
              <a:rPr lang="en-GB" sz="1400" dirty="0">
                <a:solidFill>
                  <a:srgbClr val="231F20"/>
                </a:solidFill>
              </a:rPr>
              <a:t>There are no obstructions inside or outside</a:t>
            </a:r>
          </a:p>
          <a:p>
            <a:pPr marL="0" indent="0">
              <a:lnSpc>
                <a:spcPct val="120000"/>
              </a:lnSpc>
              <a:spcBef>
                <a:spcPts val="0"/>
              </a:spcBef>
              <a:spcAft>
                <a:spcPts val="600"/>
              </a:spcAft>
              <a:buClr>
                <a:srgbClr val="44C3D0"/>
              </a:buClr>
              <a:buNone/>
            </a:pPr>
            <a:endParaRPr lang="en-GB" altLang="en-US" sz="1050" b="1" dirty="0">
              <a:solidFill>
                <a:srgbClr val="231F20"/>
              </a:solidFill>
            </a:endParaRPr>
          </a:p>
          <a:p>
            <a:pPr marL="0" indent="0" algn="ctr">
              <a:lnSpc>
                <a:spcPct val="120000"/>
              </a:lnSpc>
              <a:spcBef>
                <a:spcPts val="0"/>
              </a:spcBef>
              <a:spcAft>
                <a:spcPts val="600"/>
              </a:spcAft>
              <a:buClr>
                <a:srgbClr val="44C3D0"/>
              </a:buClr>
              <a:buNone/>
            </a:pPr>
            <a:r>
              <a:rPr lang="en-GB" altLang="en-US" sz="1400" b="1" dirty="0">
                <a:solidFill>
                  <a:srgbClr val="231F20"/>
                </a:solidFill>
              </a:rPr>
              <a:t>IF YOU ARE UNSURE OF ANY OF THE ABOVE, SPEAK TO YOUR LINE MANAGER </a:t>
            </a:r>
            <a:r>
              <a:rPr lang="en-GB" altLang="en-US" sz="1400" b="1" u="sng" dirty="0">
                <a:solidFill>
                  <a:srgbClr val="231F20"/>
                </a:solidFill>
              </a:rPr>
              <a:t>IMMEDIATELY</a:t>
            </a:r>
          </a:p>
          <a:p>
            <a:pPr lvl="1" eaLnBrk="1" hangingPunct="1">
              <a:lnSpc>
                <a:spcPct val="80000"/>
              </a:lnSpc>
            </a:pPr>
            <a:endParaRPr lang="en-GB" altLang="en-US" sz="800" dirty="0">
              <a:solidFill>
                <a:srgbClr val="003D7D"/>
              </a:solidFill>
              <a:latin typeface="Arial" panose="020B0604020202020204" pitchFamily="34" charset="0"/>
              <a:cs typeface="Arial" panose="020B0604020202020204" pitchFamily="34" charset="0"/>
            </a:endParaRPr>
          </a:p>
        </p:txBody>
      </p:sp>
      <p:pic>
        <p:nvPicPr>
          <p:cNvPr id="3074" name="Picture 2" descr="Banner Signs - Fire Exit Running Man &amp; Arrow Down | Seton">
            <a:extLst>
              <a:ext uri="{FF2B5EF4-FFF2-40B4-BE49-F238E27FC236}">
                <a16:creationId xmlns:a16="http://schemas.microsoft.com/office/drawing/2014/main" id="{DA7BFC11-303F-4D9E-9947-8657C9FC2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965" y="1408022"/>
            <a:ext cx="3712935" cy="187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31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766A-FBE6-45A4-AE33-9DDD6E3ED931}"/>
              </a:ext>
            </a:extLst>
          </p:cNvPr>
          <p:cNvSpPr>
            <a:spLocks noGrp="1"/>
          </p:cNvSpPr>
          <p:nvPr>
            <p:ph type="title"/>
          </p:nvPr>
        </p:nvSpPr>
        <p:spPr/>
        <p:txBody>
          <a:bodyPr>
            <a:normAutofit/>
          </a:bodyPr>
          <a:lstStyle/>
          <a:p>
            <a:r>
              <a:rPr lang="en-GB" dirty="0">
                <a:solidFill>
                  <a:srgbClr val="44C3CF"/>
                </a:solidFill>
              </a:rPr>
              <a:t>Learning Outcomes</a:t>
            </a:r>
          </a:p>
        </p:txBody>
      </p:sp>
      <p:sp>
        <p:nvSpPr>
          <p:cNvPr id="3" name="Content Placeholder 2">
            <a:extLst>
              <a:ext uri="{FF2B5EF4-FFF2-40B4-BE49-F238E27FC236}">
                <a16:creationId xmlns:a16="http://schemas.microsoft.com/office/drawing/2014/main" id="{1C1497DC-15E2-47B1-A498-17D15CC1D199}"/>
              </a:ext>
            </a:extLst>
          </p:cNvPr>
          <p:cNvSpPr>
            <a:spLocks noGrp="1"/>
          </p:cNvSpPr>
          <p:nvPr>
            <p:ph idx="1"/>
          </p:nvPr>
        </p:nvSpPr>
        <p:spPr>
          <a:xfrm>
            <a:off x="838200" y="1195718"/>
            <a:ext cx="10515600" cy="4466564"/>
          </a:xfrm>
        </p:spPr>
        <p:txBody>
          <a:bodyPr>
            <a:normAutofit fontScale="62500" lnSpcReduction="20000"/>
          </a:bodyPr>
          <a:lstStyle/>
          <a:p>
            <a:pPr marL="0" indent="0">
              <a:lnSpc>
                <a:spcPct val="170000"/>
              </a:lnSpc>
              <a:spcBef>
                <a:spcPts val="0"/>
              </a:spcBef>
              <a:spcAft>
                <a:spcPts val="600"/>
              </a:spcAft>
              <a:buNone/>
            </a:pPr>
            <a:r>
              <a:rPr lang="en-GB" sz="2800" dirty="0">
                <a:solidFill>
                  <a:srgbClr val="231F20"/>
                </a:solidFill>
              </a:rPr>
              <a:t>At the end of this session staff should be able to:</a:t>
            </a:r>
            <a:endParaRPr lang="en-GB" sz="2800" b="1" dirty="0">
              <a:solidFill>
                <a:srgbClr val="231F20"/>
              </a:solidFill>
            </a:endParaRPr>
          </a:p>
          <a:p>
            <a:pPr>
              <a:lnSpc>
                <a:spcPct val="170000"/>
              </a:lnSpc>
              <a:spcBef>
                <a:spcPts val="0"/>
              </a:spcBef>
              <a:spcAft>
                <a:spcPts val="600"/>
              </a:spcAft>
            </a:pPr>
            <a:r>
              <a:rPr lang="en-GB" sz="2800" dirty="0">
                <a:solidFill>
                  <a:srgbClr val="231F20"/>
                </a:solidFill>
              </a:rPr>
              <a:t>Identify the components needed for a fire to start</a:t>
            </a:r>
          </a:p>
          <a:p>
            <a:pPr>
              <a:lnSpc>
                <a:spcPct val="170000"/>
              </a:lnSpc>
              <a:spcBef>
                <a:spcPts val="0"/>
              </a:spcBef>
              <a:spcAft>
                <a:spcPts val="600"/>
              </a:spcAft>
            </a:pPr>
            <a:r>
              <a:rPr lang="en-GB" sz="2800" dirty="0">
                <a:solidFill>
                  <a:srgbClr val="231F20"/>
                </a:solidFill>
              </a:rPr>
              <a:t>Identify the most common causes of fire in the workplace</a:t>
            </a:r>
          </a:p>
          <a:p>
            <a:pPr>
              <a:lnSpc>
                <a:spcPct val="170000"/>
              </a:lnSpc>
              <a:spcBef>
                <a:spcPts val="0"/>
              </a:spcBef>
              <a:spcAft>
                <a:spcPts val="600"/>
              </a:spcAft>
            </a:pPr>
            <a:r>
              <a:rPr lang="en-GB" sz="2800" dirty="0">
                <a:solidFill>
                  <a:srgbClr val="231F20"/>
                </a:solidFill>
              </a:rPr>
              <a:t>Outline the main consequences of fire in the workplace</a:t>
            </a:r>
          </a:p>
          <a:p>
            <a:pPr>
              <a:lnSpc>
                <a:spcPct val="170000"/>
              </a:lnSpc>
              <a:spcBef>
                <a:spcPts val="0"/>
              </a:spcBef>
              <a:spcAft>
                <a:spcPts val="600"/>
              </a:spcAft>
            </a:pPr>
            <a:r>
              <a:rPr lang="en-GB" sz="2800" dirty="0">
                <a:solidFill>
                  <a:srgbClr val="231F20"/>
                </a:solidFill>
              </a:rPr>
              <a:t>Identify ways you can contribute to fire prevention and protection</a:t>
            </a:r>
          </a:p>
          <a:p>
            <a:pPr>
              <a:lnSpc>
                <a:spcPct val="170000"/>
              </a:lnSpc>
              <a:spcBef>
                <a:spcPts val="0"/>
              </a:spcBef>
              <a:spcAft>
                <a:spcPts val="600"/>
              </a:spcAft>
            </a:pPr>
            <a:r>
              <a:rPr lang="en-GB" sz="2800" dirty="0">
                <a:solidFill>
                  <a:srgbClr val="231F20"/>
                </a:solidFill>
              </a:rPr>
              <a:t>Identify the structural features of a safe escape and how to ensure that they are maintained and available</a:t>
            </a:r>
          </a:p>
          <a:p>
            <a:pPr>
              <a:lnSpc>
                <a:spcPct val="170000"/>
              </a:lnSpc>
              <a:spcBef>
                <a:spcPts val="0"/>
              </a:spcBef>
              <a:spcAft>
                <a:spcPts val="600"/>
              </a:spcAft>
            </a:pPr>
            <a:r>
              <a:rPr lang="en-GB" sz="2800" dirty="0">
                <a:solidFill>
                  <a:srgbClr val="231F20"/>
                </a:solidFill>
              </a:rPr>
              <a:t>Gain an understanding of the actions that must be taken in the event of a fire</a:t>
            </a:r>
          </a:p>
          <a:p>
            <a:pPr>
              <a:lnSpc>
                <a:spcPct val="170000"/>
              </a:lnSpc>
              <a:spcBef>
                <a:spcPts val="0"/>
              </a:spcBef>
              <a:spcAft>
                <a:spcPts val="600"/>
              </a:spcAft>
            </a:pPr>
            <a:r>
              <a:rPr lang="en-GB" sz="2800" dirty="0">
                <a:solidFill>
                  <a:srgbClr val="231F20"/>
                </a:solidFill>
              </a:rPr>
              <a:t>Gain knowledge of fire fighting equipment</a:t>
            </a:r>
          </a:p>
          <a:p>
            <a:endParaRPr lang="en-GB" dirty="0">
              <a:solidFill>
                <a:srgbClr val="231F20"/>
              </a:solidFill>
            </a:endParaRPr>
          </a:p>
        </p:txBody>
      </p:sp>
    </p:spTree>
    <p:extLst>
      <p:ext uri="{BB962C8B-B14F-4D97-AF65-F5344CB8AC3E}">
        <p14:creationId xmlns:p14="http://schemas.microsoft.com/office/powerpoint/2010/main" val="357550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idx="4294967295"/>
          </p:nvPr>
        </p:nvSpPr>
        <p:spPr>
          <a:xfrm>
            <a:off x="637309" y="178652"/>
            <a:ext cx="10515600" cy="19090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44C3CF"/>
                </a:solidFill>
                <a:effectLst/>
                <a:uLnTx/>
                <a:uFillTx/>
                <a:latin typeface="Arial" panose="020B0604020202020204" pitchFamily="34" charset="0"/>
                <a:ea typeface="+mj-ea"/>
                <a:cs typeface="Arial" panose="020B0604020202020204" pitchFamily="34" charset="0"/>
              </a:rPr>
              <a:t>Fire Safety Management – Emergency Lights</a:t>
            </a:r>
          </a:p>
        </p:txBody>
      </p:sp>
      <p:sp>
        <p:nvSpPr>
          <p:cNvPr id="6" name="Rectangle 5">
            <a:extLst>
              <a:ext uri="{FF2B5EF4-FFF2-40B4-BE49-F238E27FC236}">
                <a16:creationId xmlns:a16="http://schemas.microsoft.com/office/drawing/2014/main" id="{0FFDE471-D83C-441F-9268-A8E85B348D21}"/>
              </a:ext>
            </a:extLst>
          </p:cNvPr>
          <p:cNvSpPr/>
          <p:nvPr/>
        </p:nvSpPr>
        <p:spPr>
          <a:xfrm>
            <a:off x="637309" y="1936811"/>
            <a:ext cx="5939660" cy="2523768"/>
          </a:xfrm>
          <a:prstGeom prst="rect">
            <a:avLst/>
          </a:prstGeom>
        </p:spPr>
        <p:txBody>
          <a:bodyPr wrap="square">
            <a:spAutoFit/>
          </a:bodyPr>
          <a:lstStyle/>
          <a:p>
            <a:pPr marL="34290" indent="0">
              <a:buNone/>
            </a:pPr>
            <a:endParaRPr lang="en-GB" dirty="0">
              <a:solidFill>
                <a:srgbClr val="231F20"/>
              </a:solidFill>
              <a:latin typeface="Arial" panose="020B0604020202020204" pitchFamily="34" charset="0"/>
              <a:cs typeface="Arial" panose="020B0604020202020204" pitchFamily="34" charset="0"/>
            </a:endParaRPr>
          </a:p>
          <a:p>
            <a:pPr>
              <a:buClr>
                <a:srgbClr val="C00000"/>
              </a:buClr>
            </a:pPr>
            <a:r>
              <a:rPr lang="en-GB" sz="2000" dirty="0">
                <a:solidFill>
                  <a:srgbClr val="231F20"/>
                </a:solidFill>
                <a:latin typeface="Arial" panose="020B0604020202020204" pitchFamily="34" charset="0"/>
                <a:cs typeface="Arial" panose="020B0604020202020204" pitchFamily="34" charset="0"/>
              </a:rPr>
              <a:t>Emergency lights will help to guide people from the building and indicate exits in the event of a power failure.</a:t>
            </a:r>
          </a:p>
          <a:p>
            <a:pPr>
              <a:buClr>
                <a:srgbClr val="C00000"/>
              </a:buClr>
            </a:pPr>
            <a:endParaRPr lang="en-GB" sz="2000" dirty="0">
              <a:solidFill>
                <a:srgbClr val="231F20"/>
              </a:solidFill>
              <a:latin typeface="Arial" panose="020B0604020202020204" pitchFamily="34" charset="0"/>
              <a:cs typeface="Arial" panose="020B0604020202020204" pitchFamily="34" charset="0"/>
            </a:endParaRPr>
          </a:p>
          <a:p>
            <a:pPr>
              <a:buClr>
                <a:srgbClr val="C00000"/>
              </a:buClr>
            </a:pPr>
            <a:r>
              <a:rPr lang="en-GB" sz="2000" dirty="0">
                <a:solidFill>
                  <a:srgbClr val="231F20"/>
                </a:solidFill>
                <a:latin typeface="Arial" panose="020B0604020202020204" pitchFamily="34" charset="0"/>
                <a:cs typeface="Arial" panose="020B0604020202020204" pitchFamily="34" charset="0"/>
              </a:rPr>
              <a:t>Emergency lights are </a:t>
            </a:r>
            <a:r>
              <a:rPr lang="en-GB" sz="2000" b="1" dirty="0">
                <a:solidFill>
                  <a:srgbClr val="231F20"/>
                </a:solidFill>
                <a:latin typeface="Arial" panose="020B0604020202020204" pitchFamily="34" charset="0"/>
                <a:cs typeface="Arial" panose="020B0604020202020204" pitchFamily="34" charset="0"/>
              </a:rPr>
              <a:t>checked periodically</a:t>
            </a:r>
            <a:r>
              <a:rPr lang="en-GB" sz="2000" dirty="0">
                <a:solidFill>
                  <a:srgbClr val="231F20"/>
                </a:solidFill>
                <a:latin typeface="Arial" panose="020B0604020202020204" pitchFamily="34" charset="0"/>
                <a:cs typeface="Arial" panose="020B0604020202020204" pitchFamily="34" charset="0"/>
              </a:rPr>
              <a:t> however, should you notice a fault, please log a call on the maintenance helpdesk.</a:t>
            </a:r>
            <a:endParaRPr lang="en-GB" sz="2000" b="1" dirty="0">
              <a:solidFill>
                <a:srgbClr val="231F20"/>
              </a:solidFill>
              <a:latin typeface="Arial" panose="020B0604020202020204" pitchFamily="34" charset="0"/>
              <a:cs typeface="Arial" panose="020B0604020202020204" pitchFamily="34" charset="0"/>
            </a:endParaRPr>
          </a:p>
        </p:txBody>
      </p:sp>
      <p:pic>
        <p:nvPicPr>
          <p:cNvPr id="2" name="Picture 1" descr="Emergency Lighting">
            <a:extLst>
              <a:ext uri="{FF2B5EF4-FFF2-40B4-BE49-F238E27FC236}">
                <a16:creationId xmlns:a16="http://schemas.microsoft.com/office/drawing/2014/main" id="{50654372-C522-4195-BE2A-0222B0F95686}"/>
              </a:ext>
            </a:extLst>
          </p:cNvPr>
          <p:cNvPicPr>
            <a:picLocks noChangeAspect="1"/>
          </p:cNvPicPr>
          <p:nvPr/>
        </p:nvPicPr>
        <p:blipFill rotWithShape="1">
          <a:blip r:embed="rId2"/>
          <a:srcRect l="9802" t="23431" r="31934"/>
          <a:stretch/>
        </p:blipFill>
        <p:spPr>
          <a:xfrm>
            <a:off x="6941636" y="1481991"/>
            <a:ext cx="4211273" cy="3831463"/>
          </a:xfrm>
          <a:prstGeom prst="rect">
            <a:avLst/>
          </a:prstGeom>
          <a:ln w="12700">
            <a:solidFill>
              <a:srgbClr val="99CA3C"/>
            </a:solidFill>
          </a:ln>
        </p:spPr>
      </p:pic>
    </p:spTree>
    <p:extLst>
      <p:ext uri="{BB962C8B-B14F-4D97-AF65-F5344CB8AC3E}">
        <p14:creationId xmlns:p14="http://schemas.microsoft.com/office/powerpoint/2010/main" val="386209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r>
              <a:rPr lang="en-GB" dirty="0">
                <a:solidFill>
                  <a:srgbClr val="44C3CF"/>
                </a:solidFill>
              </a:rPr>
              <a:t>Fire Essentials</a:t>
            </a:r>
          </a:p>
        </p:txBody>
      </p:sp>
      <p:sp>
        <p:nvSpPr>
          <p:cNvPr id="7" name="Title 6"/>
          <p:cNvSpPr txBox="1">
            <a:spLocks noGrp="1"/>
          </p:cNvSpPr>
          <p:nvPr>
            <p:ph type="title" idx="4294967295"/>
          </p:nvPr>
        </p:nvSpPr>
        <p:spPr>
          <a:xfrm>
            <a:off x="641016" y="1244640"/>
            <a:ext cx="10909967" cy="369332"/>
          </a:xfrm>
          <a:prstGeom prst="rect">
            <a:avLst/>
          </a:prstGeom>
          <a:solidFill>
            <a:schemeClr val="bg1"/>
          </a:solid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If you </a:t>
            </a:r>
            <a:r>
              <a:rPr kumimoji="0" lang="en-GB" sz="1800" b="1" i="0" u="sng" strike="noStrike" kern="1200" cap="none" spc="0" normalizeH="0" baseline="0" noProof="0" dirty="0">
                <a:ln>
                  <a:noFill/>
                </a:ln>
                <a:solidFill>
                  <a:srgbClr val="231F20"/>
                </a:solidFill>
                <a:effectLst/>
                <a:uLnTx/>
                <a:uFill>
                  <a:solidFill>
                    <a:schemeClr val="tx1"/>
                  </a:solidFill>
                </a:uFill>
                <a:latin typeface="Arial" panose="020B0604020202020204" pitchFamily="34" charset="0"/>
                <a:ea typeface="+mn-ea"/>
                <a:cs typeface="Arial" panose="020B0604020202020204" pitchFamily="34" charset="0"/>
              </a:rPr>
              <a:t>discover</a:t>
            </a:r>
            <a:r>
              <a:rPr kumimoji="0" lang="en-GB" sz="1800" b="1" i="0" u="none" strike="noStrike" kern="1200" cap="none" spc="0" normalizeH="0" baseline="0" noProof="0" dirty="0">
                <a:ln>
                  <a:noFill/>
                </a:ln>
                <a:solidFill>
                  <a:srgbClr val="231F20"/>
                </a:solidFill>
                <a:effectLst/>
                <a:uLnTx/>
                <a:uFill>
                  <a:solidFill>
                    <a:schemeClr val="tx1"/>
                  </a:solidFill>
                </a:uFill>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 fire</a:t>
            </a:r>
          </a:p>
        </p:txBody>
      </p:sp>
      <p:sp>
        <p:nvSpPr>
          <p:cNvPr id="9" name="TextBox 8">
            <a:extLst>
              <a:ext uri="{FF2B5EF4-FFF2-40B4-BE49-F238E27FC236}">
                <a16:creationId xmlns:a16="http://schemas.microsoft.com/office/drawing/2014/main" id="{9681A2FC-FA3D-455A-BD88-EC52B2BB2CBA}"/>
              </a:ext>
            </a:extLst>
          </p:cNvPr>
          <p:cNvSpPr txBox="1"/>
          <p:nvPr/>
        </p:nvSpPr>
        <p:spPr>
          <a:xfrm>
            <a:off x="704675" y="1613972"/>
            <a:ext cx="10972800" cy="4109330"/>
          </a:xfrm>
          <a:prstGeom prst="rect">
            <a:avLst/>
          </a:prstGeom>
          <a:noFill/>
        </p:spPr>
        <p:txBody>
          <a:bodyPr wrap="square">
            <a:spAutoFit/>
          </a:bodyPr>
          <a:lstStyle/>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Sound the alarm by breaking the nearest manual call point.</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Call 999 and request the Fire Service.</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Staff are to evacuate the premises, closing doors behind them and assist disabled users to evacuate the building.</a:t>
            </a:r>
          </a:p>
          <a:p>
            <a:pPr marL="342900" indent="-342900">
              <a:lnSpc>
                <a:spcPct val="150000"/>
              </a:lnSpc>
              <a:buFont typeface="+mj-lt"/>
              <a:buAutoNum type="arabicPeriod"/>
            </a:pPr>
            <a:r>
              <a:rPr lang="en-GB" sz="1600" dirty="0">
                <a:solidFill>
                  <a:srgbClr val="231F20"/>
                </a:solidFill>
                <a:latin typeface="Arial" panose="020B0604020202020204" pitchFamily="34" charset="0"/>
                <a:ea typeface="Times New Roman" panose="02020603050405020304" pitchFamily="18" charset="0"/>
                <a:cs typeface="Arial" panose="020B0604020202020204" pitchFamily="34" charset="0"/>
              </a:rPr>
              <a:t>Do not try to use lifts</a:t>
            </a:r>
          </a:p>
          <a:p>
            <a:pPr marL="342900" indent="-342900">
              <a:lnSpc>
                <a:spcPct val="150000"/>
              </a:lnSpc>
              <a:buFont typeface="+mj-lt"/>
              <a:buAutoNum type="arabicPeriod"/>
            </a:pPr>
            <a:r>
              <a:rPr lang="en-GB" altLang="en-US" sz="1600" dirty="0">
                <a:solidFill>
                  <a:srgbClr val="231F20"/>
                </a:solidFill>
                <a:latin typeface="Arial" panose="020B0604020202020204" pitchFamily="34" charset="0"/>
                <a:cs typeface="Arial" panose="020B0604020202020204" pitchFamily="34" charset="0"/>
              </a:rPr>
              <a:t>If you are a Fire Warden, carry out any assigned duties, otherwise go straight to the assembly point, don’t delay to collect belongings </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Only tackle a fire if you have been trained and it is safe to do so.</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b="1" dirty="0">
                <a:solidFill>
                  <a:srgbClr val="231F20"/>
                </a:solidFill>
                <a:latin typeface="Arial" panose="020B0604020202020204" pitchFamily="34" charset="0"/>
                <a:ea typeface="Calibri" panose="020F0502020204030204" pitchFamily="34" charset="0"/>
                <a:cs typeface="Arial" panose="020B0604020202020204" pitchFamily="34" charset="0"/>
              </a:rPr>
              <a:t>G</a:t>
            </a:r>
            <a:r>
              <a:rPr lang="en-GB" sz="16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ET OUT and STAY OUT and await the arrival of the Fire Service.</a:t>
            </a:r>
            <a:endParaRPr lang="en-GB" sz="16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Complete a staff roll call.</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responsible person (this should be a member of the Premises Fire Safety Management Team) is to brief the Fire Service on arrival.</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7837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609600" y="274638"/>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44C3CF"/>
                </a:solidFill>
                <a:effectLst/>
                <a:uLnTx/>
                <a:uFillTx/>
                <a:latin typeface="Arial" panose="020B0604020202020204" pitchFamily="34" charset="0"/>
                <a:ea typeface="+mj-ea"/>
                <a:cs typeface="Arial" panose="020B0604020202020204" pitchFamily="34" charset="0"/>
              </a:rPr>
              <a:t>Fire Essentials</a:t>
            </a:r>
          </a:p>
        </p:txBody>
      </p:sp>
      <p:sp>
        <p:nvSpPr>
          <p:cNvPr id="7" name="TextBox 6"/>
          <p:cNvSpPr txBox="1"/>
          <p:nvPr/>
        </p:nvSpPr>
        <p:spPr>
          <a:xfrm>
            <a:off x="641016" y="1244640"/>
            <a:ext cx="10909967" cy="369332"/>
          </a:xfrm>
          <a:prstGeom prst="rect">
            <a:avLst/>
          </a:prstGeom>
          <a:solidFill>
            <a:schemeClr val="bg1"/>
          </a:solidFill>
          <a:ln>
            <a:solidFill>
              <a:schemeClr val="bg1"/>
            </a:solidFill>
          </a:ln>
        </p:spPr>
        <p:txBody>
          <a:bodyPr wrap="square" rtlCol="0">
            <a:spAutoFit/>
          </a:bodyPr>
          <a:lstStyle/>
          <a:p>
            <a:r>
              <a:rPr lang="en-GB" b="1" dirty="0">
                <a:solidFill>
                  <a:srgbClr val="231F20"/>
                </a:solidFill>
                <a:latin typeface="Arial" panose="020B0604020202020204" pitchFamily="34" charset="0"/>
                <a:cs typeface="Arial" panose="020B0604020202020204" pitchFamily="34" charset="0"/>
              </a:rPr>
              <a:t>If you </a:t>
            </a:r>
            <a:r>
              <a:rPr lang="en-GB" b="1" u="sng" dirty="0">
                <a:solidFill>
                  <a:srgbClr val="231F20"/>
                </a:solidFill>
                <a:uFill>
                  <a:solidFill>
                    <a:schemeClr val="tx1"/>
                  </a:solidFill>
                </a:uFill>
                <a:latin typeface="Arial" panose="020B0604020202020204" pitchFamily="34" charset="0"/>
                <a:cs typeface="Arial" panose="020B0604020202020204" pitchFamily="34" charset="0"/>
              </a:rPr>
              <a:t>hear</a:t>
            </a:r>
            <a:r>
              <a:rPr lang="en-GB" b="1" dirty="0">
                <a:solidFill>
                  <a:srgbClr val="231F20"/>
                </a:solidFill>
                <a:uFill>
                  <a:solidFill>
                    <a:schemeClr val="tx1"/>
                  </a:solidFill>
                </a:uFill>
                <a:latin typeface="Arial" panose="020B0604020202020204" pitchFamily="34" charset="0"/>
                <a:cs typeface="Arial" panose="020B0604020202020204" pitchFamily="34" charset="0"/>
              </a:rPr>
              <a:t> the </a:t>
            </a:r>
            <a:r>
              <a:rPr lang="en-GB" b="1" dirty="0">
                <a:solidFill>
                  <a:srgbClr val="231F20"/>
                </a:solidFill>
                <a:latin typeface="Arial" panose="020B0604020202020204" pitchFamily="34" charset="0"/>
                <a:cs typeface="Arial" panose="020B0604020202020204" pitchFamily="34" charset="0"/>
              </a:rPr>
              <a:t>fire alarm</a:t>
            </a:r>
          </a:p>
        </p:txBody>
      </p:sp>
      <p:sp>
        <p:nvSpPr>
          <p:cNvPr id="9" name="TextBox 8">
            <a:extLst>
              <a:ext uri="{FF2B5EF4-FFF2-40B4-BE49-F238E27FC236}">
                <a16:creationId xmlns:a16="http://schemas.microsoft.com/office/drawing/2014/main" id="{9681A2FC-FA3D-455A-BD88-EC52B2BB2CBA}"/>
              </a:ext>
            </a:extLst>
          </p:cNvPr>
          <p:cNvSpPr txBox="1"/>
          <p:nvPr/>
        </p:nvSpPr>
        <p:spPr>
          <a:xfrm>
            <a:off x="704675" y="1613972"/>
            <a:ext cx="10972800" cy="3370666"/>
          </a:xfrm>
          <a:prstGeom prst="rect">
            <a:avLst/>
          </a:prstGeom>
          <a:noFill/>
        </p:spPr>
        <p:txBody>
          <a:bodyPr wrap="square">
            <a:spAutoFit/>
          </a:bodyPr>
          <a:lstStyle/>
          <a:p>
            <a:pPr marL="342900" lvl="0" indent="-342900">
              <a:lnSpc>
                <a:spcPct val="150000"/>
              </a:lnSpc>
              <a:buFont typeface="+mj-lt"/>
              <a:buAutoNum type="arabicPeriod"/>
            </a:pPr>
            <a:r>
              <a:rPr lang="en-GB" sz="1600" dirty="0">
                <a:solidFill>
                  <a:srgbClr val="231F20"/>
                </a:solidFill>
                <a:latin typeface="Arial" panose="020B0604020202020204" pitchFamily="34" charset="0"/>
                <a:ea typeface="Calibri" panose="020F0502020204030204" pitchFamily="34" charset="0"/>
                <a:cs typeface="Arial" panose="020B0604020202020204" pitchFamily="34" charset="0"/>
              </a:rPr>
              <a:t>E</a:t>
            </a: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vacuate the premises, closing doors behind you and assist disabled users to evacuate the building.</a:t>
            </a:r>
          </a:p>
          <a:p>
            <a:pPr marL="342900" indent="-342900">
              <a:lnSpc>
                <a:spcPct val="150000"/>
              </a:lnSpc>
              <a:buFont typeface="+mj-lt"/>
              <a:buAutoNum type="arabicPeriod"/>
            </a:pPr>
            <a:r>
              <a:rPr lang="en-GB" sz="1600" dirty="0">
                <a:solidFill>
                  <a:srgbClr val="231F20"/>
                </a:solidFill>
                <a:latin typeface="Arial" panose="020B0604020202020204" pitchFamily="34" charset="0"/>
                <a:ea typeface="Times New Roman" panose="02020603050405020304" pitchFamily="18" charset="0"/>
                <a:cs typeface="Arial" panose="020B0604020202020204" pitchFamily="34" charset="0"/>
              </a:rPr>
              <a:t>Do not try to use lifts</a:t>
            </a:r>
          </a:p>
          <a:p>
            <a:pPr marL="342900" indent="-342900">
              <a:lnSpc>
                <a:spcPct val="150000"/>
              </a:lnSpc>
              <a:buFont typeface="+mj-lt"/>
              <a:buAutoNum type="arabicPeriod"/>
            </a:pPr>
            <a:r>
              <a:rPr lang="en-GB" altLang="en-US" sz="1600" dirty="0">
                <a:solidFill>
                  <a:srgbClr val="231F20"/>
                </a:solidFill>
                <a:latin typeface="Arial" panose="020B0604020202020204" pitchFamily="34" charset="0"/>
                <a:cs typeface="Arial" panose="020B0604020202020204" pitchFamily="34" charset="0"/>
              </a:rPr>
              <a:t>If you are a Fire Warden, carry out any assigned duties, otherwise go straight to the assembly point, don’t delay to collect belongings </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Only tackle a fire if you have been trained and it is safe to do so.</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GET OUT and STAY OUT and await the arrival of the Fire Service.</a:t>
            </a:r>
            <a:endParaRPr lang="en-GB" sz="1600" b="1"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Complete a staff roll call.</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mj-lt"/>
              <a:buAutoNum type="arabicPeriod"/>
            </a:pPr>
            <a:r>
              <a:rPr lang="en-GB" sz="16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responsible person (this should be a member of the Premises Fire Safety Management Team) is to brief the Fire Service on arrival.</a:t>
            </a:r>
            <a:endParaRPr lang="en-GB" sz="1600" dirty="0">
              <a:solidFill>
                <a:srgbClr val="231F2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6278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609600" y="274638"/>
            <a:ext cx="10972800" cy="1143000"/>
          </a:xfrm>
        </p:spPr>
        <p:txBody>
          <a:bodyPr/>
          <a:lstStyle/>
          <a:p>
            <a:r>
              <a:rPr lang="en-GB" dirty="0">
                <a:solidFill>
                  <a:srgbClr val="44C3CF"/>
                </a:solidFill>
              </a:rPr>
              <a:t>Fire Fighting Equipment</a:t>
            </a:r>
          </a:p>
        </p:txBody>
      </p:sp>
      <p:sp>
        <p:nvSpPr>
          <p:cNvPr id="22531" name="Rectangle 3"/>
          <p:cNvSpPr>
            <a:spLocks noGrp="1" noChangeArrowheads="1"/>
          </p:cNvSpPr>
          <p:nvPr>
            <p:ph type="body" idx="1"/>
          </p:nvPr>
        </p:nvSpPr>
        <p:spPr>
          <a:xfrm>
            <a:off x="607636" y="1410285"/>
            <a:ext cx="2235574" cy="419797"/>
          </a:xfrm>
          <a:ln w="19050">
            <a:solidFill>
              <a:srgbClr val="99CA3C"/>
            </a:solidFill>
          </a:ln>
        </p:spPr>
        <p:txBody>
          <a:bodyPr>
            <a:normAutofit/>
          </a:bodyPr>
          <a:lstStyle/>
          <a:p>
            <a:pPr algn="ctr"/>
            <a:r>
              <a:rPr lang="en-GB" altLang="en-US" sz="2000" dirty="0">
                <a:solidFill>
                  <a:srgbClr val="99CA3C"/>
                </a:solidFill>
              </a:rPr>
              <a:t>Water</a:t>
            </a:r>
            <a:endParaRPr lang="en-GB" altLang="en-US" sz="2000" b="1" dirty="0">
              <a:solidFill>
                <a:srgbClr val="99CA3C"/>
              </a:solidFill>
            </a:endParaRPr>
          </a:p>
        </p:txBody>
      </p:sp>
      <p:pic>
        <p:nvPicPr>
          <p:cNvPr id="16" name="Picture 7" descr="Water Fire Extinguisher">
            <a:extLst>
              <a:ext uri="{FF2B5EF4-FFF2-40B4-BE49-F238E27FC236}">
                <a16:creationId xmlns:a16="http://schemas.microsoft.com/office/drawing/2014/main" id="{3C94709B-7A3A-4DE4-8321-9D0247615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74" y="2218826"/>
            <a:ext cx="955500" cy="1813536"/>
          </a:xfrm>
          <a:prstGeom prst="rect">
            <a:avLst/>
          </a:prstGeom>
          <a:noFill/>
          <a:ln w="12700" algn="ctr">
            <a:solidFill>
              <a:srgbClr val="99CA3C"/>
            </a:solidFill>
            <a:miter lim="800000"/>
            <a:headEnd/>
            <a:tailEnd/>
          </a:ln>
          <a:extLst>
            <a:ext uri="{909E8E84-426E-40DD-AFC4-6F175D3DCCD1}">
              <a14:hiddenFill xmlns:a14="http://schemas.microsoft.com/office/drawing/2010/main">
                <a:solidFill>
                  <a:srgbClr val="FFFFFF"/>
                </a:solidFill>
              </a14:hiddenFill>
            </a:ext>
          </a:extLst>
        </p:spPr>
      </p:pic>
      <p:sp>
        <p:nvSpPr>
          <p:cNvPr id="15" name="Content Placeholder 4"/>
          <p:cNvSpPr>
            <a:spLocks noGrp="1"/>
          </p:cNvSpPr>
          <p:nvPr>
            <p:ph sz="half" idx="2"/>
          </p:nvPr>
        </p:nvSpPr>
        <p:spPr>
          <a:xfrm>
            <a:off x="79981" y="4561097"/>
            <a:ext cx="3015086" cy="1143000"/>
          </a:xfrm>
        </p:spPr>
        <p:txBody>
          <a:bodyPr>
            <a:noAutofit/>
          </a:bodyPr>
          <a:lstStyle/>
          <a:p>
            <a:pPr marL="0" indent="0" algn="ctr">
              <a:buFontTx/>
              <a:buNone/>
            </a:pPr>
            <a:r>
              <a:rPr lang="en-GB" altLang="en-US" sz="1600" dirty="0">
                <a:solidFill>
                  <a:srgbClr val="231F20"/>
                </a:solidFill>
              </a:rPr>
              <a:t>Used on fires involving paper, wood, textiles etc. Water should </a:t>
            </a:r>
            <a:r>
              <a:rPr lang="en-GB" altLang="en-US" sz="1600" b="1" u="sng" dirty="0">
                <a:solidFill>
                  <a:srgbClr val="231F20"/>
                </a:solidFill>
              </a:rPr>
              <a:t>not</a:t>
            </a:r>
            <a:r>
              <a:rPr lang="en-GB" altLang="en-US" sz="1600" dirty="0">
                <a:solidFill>
                  <a:srgbClr val="231F20"/>
                </a:solidFill>
              </a:rPr>
              <a:t> be used on flammable liquids or electrical equipment.</a:t>
            </a:r>
            <a:endParaRPr lang="en-GB" altLang="en-US" sz="1600" b="1" dirty="0">
              <a:solidFill>
                <a:srgbClr val="231F20"/>
              </a:solidFill>
            </a:endParaRPr>
          </a:p>
        </p:txBody>
      </p:sp>
      <p:sp>
        <p:nvSpPr>
          <p:cNvPr id="10" name="Rectangle 3"/>
          <p:cNvSpPr>
            <a:spLocks noGrp="1" noChangeArrowheads="1"/>
          </p:cNvSpPr>
          <p:nvPr>
            <p:ph type="body" idx="1"/>
          </p:nvPr>
        </p:nvSpPr>
        <p:spPr>
          <a:xfrm>
            <a:off x="3616402" y="1417638"/>
            <a:ext cx="2236639" cy="434086"/>
          </a:xfrm>
          <a:ln w="19050">
            <a:solidFill>
              <a:srgbClr val="99CA3C"/>
            </a:solidFill>
          </a:ln>
        </p:spPr>
        <p:txBody>
          <a:bodyPr>
            <a:noAutofit/>
          </a:bodyPr>
          <a:lstStyle/>
          <a:p>
            <a:pPr algn="ctr"/>
            <a:r>
              <a:rPr lang="en-GB" altLang="en-US" sz="2000" dirty="0">
                <a:solidFill>
                  <a:srgbClr val="99CA3C"/>
                </a:solidFill>
              </a:rPr>
              <a:t>CO2</a:t>
            </a:r>
            <a:endParaRPr lang="en-GB" altLang="en-US" sz="2000" b="1" dirty="0">
              <a:solidFill>
                <a:srgbClr val="99CA3C"/>
              </a:solidFill>
            </a:endParaRPr>
          </a:p>
        </p:txBody>
      </p:sp>
      <p:pic>
        <p:nvPicPr>
          <p:cNvPr id="17" name="Picture 6" descr="CO2 Fire Extinguisher">
            <a:extLst>
              <a:ext uri="{FF2B5EF4-FFF2-40B4-BE49-F238E27FC236}">
                <a16:creationId xmlns:a16="http://schemas.microsoft.com/office/drawing/2014/main" id="{004A486D-CB0C-467C-B5BC-0603810BF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64" r="18669"/>
          <a:stretch/>
        </p:blipFill>
        <p:spPr bwMode="auto">
          <a:xfrm>
            <a:off x="4256971" y="2218826"/>
            <a:ext cx="955500" cy="1813536"/>
          </a:xfrm>
          <a:prstGeom prst="rect">
            <a:avLst/>
          </a:prstGeom>
          <a:noFill/>
          <a:ln w="12700" algn="ctr">
            <a:solidFill>
              <a:srgbClr val="99CA3C"/>
            </a:solidFill>
            <a:miter lim="800000"/>
            <a:headEnd/>
            <a:tailEnd/>
          </a:ln>
          <a:extLst>
            <a:ext uri="{909E8E84-426E-40DD-AFC4-6F175D3DCCD1}">
              <a14:hiddenFill xmlns:a14="http://schemas.microsoft.com/office/drawing/2010/main">
                <a:solidFill>
                  <a:srgbClr val="FFFFFF"/>
                </a:solidFill>
              </a14:hiddenFill>
            </a:ext>
          </a:extLst>
        </p:spPr>
      </p:pic>
      <p:sp>
        <p:nvSpPr>
          <p:cNvPr id="20" name="Content Placeholder 4">
            <a:extLst>
              <a:ext uri="{FF2B5EF4-FFF2-40B4-BE49-F238E27FC236}">
                <a16:creationId xmlns:a16="http://schemas.microsoft.com/office/drawing/2014/main" id="{3010C82A-EB26-493A-BF47-59E7BC169AA7}"/>
              </a:ext>
            </a:extLst>
          </p:cNvPr>
          <p:cNvSpPr txBox="1">
            <a:spLocks/>
          </p:cNvSpPr>
          <p:nvPr/>
        </p:nvSpPr>
        <p:spPr>
          <a:xfrm>
            <a:off x="3227178" y="4560501"/>
            <a:ext cx="3015086" cy="1051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231F20"/>
                </a:solidFill>
              </a:rPr>
              <a:t>U</a:t>
            </a:r>
            <a:r>
              <a:rPr lang="en-GB" sz="1600" dirty="0">
                <a:solidFill>
                  <a:srgbClr val="231F20"/>
                </a:solidFill>
                <a:latin typeface="Arial" panose="020B0604020202020204" pitchFamily="34" charset="0"/>
                <a:cs typeface="Arial" panose="020B0604020202020204" pitchFamily="34" charset="0"/>
              </a:rPr>
              <a:t>sed on live electrical fires and flammable liquids. CO2 may </a:t>
            </a:r>
            <a:r>
              <a:rPr lang="en-GB" sz="1600" b="1" u="sng" dirty="0">
                <a:solidFill>
                  <a:srgbClr val="231F20"/>
                </a:solidFill>
                <a:latin typeface="Arial" panose="020B0604020202020204" pitchFamily="34" charset="0"/>
                <a:cs typeface="Arial" panose="020B0604020202020204" pitchFamily="34" charset="0"/>
              </a:rPr>
              <a:t>not</a:t>
            </a:r>
            <a:r>
              <a:rPr lang="en-GB" sz="1600" dirty="0">
                <a:solidFill>
                  <a:srgbClr val="231F20"/>
                </a:solidFill>
                <a:latin typeface="Arial" panose="020B0604020202020204" pitchFamily="34" charset="0"/>
                <a:cs typeface="Arial" panose="020B0604020202020204" pitchFamily="34" charset="0"/>
              </a:rPr>
              <a:t> be effective on oil or fat fires in pans.</a:t>
            </a:r>
          </a:p>
        </p:txBody>
      </p:sp>
      <p:sp>
        <p:nvSpPr>
          <p:cNvPr id="11" name="Rectangle 3"/>
          <p:cNvSpPr>
            <a:spLocks noGrp="1" noChangeArrowheads="1"/>
          </p:cNvSpPr>
          <p:nvPr>
            <p:ph type="body" idx="1"/>
          </p:nvPr>
        </p:nvSpPr>
        <p:spPr>
          <a:xfrm>
            <a:off x="6626234" y="1410285"/>
            <a:ext cx="2235574" cy="429323"/>
          </a:xfrm>
          <a:ln w="19050">
            <a:solidFill>
              <a:srgbClr val="99CA3C"/>
            </a:solidFill>
          </a:ln>
        </p:spPr>
        <p:txBody>
          <a:bodyPr>
            <a:noAutofit/>
          </a:bodyPr>
          <a:lstStyle/>
          <a:p>
            <a:pPr algn="ctr"/>
            <a:r>
              <a:rPr lang="en-GB" altLang="en-US" sz="2000" b="1" dirty="0">
                <a:solidFill>
                  <a:srgbClr val="99CA3C"/>
                </a:solidFill>
              </a:rPr>
              <a:t>Foam</a:t>
            </a:r>
          </a:p>
        </p:txBody>
      </p:sp>
      <p:pic>
        <p:nvPicPr>
          <p:cNvPr id="18" name="Picture 8" descr="Foam Fire Extinguisher">
            <a:extLst>
              <a:ext uri="{FF2B5EF4-FFF2-40B4-BE49-F238E27FC236}">
                <a16:creationId xmlns:a16="http://schemas.microsoft.com/office/drawing/2014/main" id="{E663F016-9817-47BF-A0B6-537EC2289A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43"/>
          <a:stretch/>
        </p:blipFill>
        <p:spPr bwMode="auto">
          <a:xfrm>
            <a:off x="7218161" y="2218826"/>
            <a:ext cx="1051182" cy="1827094"/>
          </a:xfrm>
          <a:prstGeom prst="rect">
            <a:avLst/>
          </a:prstGeom>
          <a:noFill/>
          <a:ln w="12700" algn="ctr">
            <a:solidFill>
              <a:srgbClr val="99CA3C"/>
            </a:solidFill>
            <a:miter lim="800000"/>
            <a:headEnd/>
            <a:tailEnd/>
          </a:ln>
          <a:extLst>
            <a:ext uri="{909E8E84-426E-40DD-AFC4-6F175D3DCCD1}">
              <a14:hiddenFill xmlns:a14="http://schemas.microsoft.com/office/drawing/2010/main">
                <a:solidFill>
                  <a:srgbClr val="FFFFFF"/>
                </a:solidFill>
              </a14:hiddenFill>
            </a:ext>
          </a:extLst>
        </p:spPr>
      </p:pic>
      <p:sp>
        <p:nvSpPr>
          <p:cNvPr id="21" name="Content Placeholder 4">
            <a:extLst>
              <a:ext uri="{FF2B5EF4-FFF2-40B4-BE49-F238E27FC236}">
                <a16:creationId xmlns:a16="http://schemas.microsoft.com/office/drawing/2014/main" id="{454303CF-B4DA-4C57-B3A8-FAA6398A4897}"/>
              </a:ext>
            </a:extLst>
          </p:cNvPr>
          <p:cNvSpPr txBox="1">
            <a:spLocks/>
          </p:cNvSpPr>
          <p:nvPr/>
        </p:nvSpPr>
        <p:spPr>
          <a:xfrm>
            <a:off x="6236209" y="4567256"/>
            <a:ext cx="3015086" cy="10510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231F20"/>
                </a:solidFill>
              </a:rPr>
              <a:t>U</a:t>
            </a:r>
            <a:r>
              <a:rPr lang="en-GB" sz="1600" dirty="0">
                <a:solidFill>
                  <a:srgbClr val="231F20"/>
                </a:solidFill>
                <a:latin typeface="Arial" panose="020B0604020202020204" pitchFamily="34" charset="0"/>
                <a:cs typeface="Arial" panose="020B0604020202020204" pitchFamily="34" charset="0"/>
              </a:rPr>
              <a:t>sed as water but can also be used on flammable liquids. Foam should </a:t>
            </a:r>
            <a:r>
              <a:rPr lang="en-GB" sz="1600" b="1" u="sng" dirty="0">
                <a:solidFill>
                  <a:srgbClr val="231F20"/>
                </a:solidFill>
                <a:latin typeface="Arial" panose="020B0604020202020204" pitchFamily="34" charset="0"/>
                <a:cs typeface="Arial" panose="020B0604020202020204" pitchFamily="34" charset="0"/>
              </a:rPr>
              <a:t>not</a:t>
            </a:r>
            <a:r>
              <a:rPr lang="en-GB" sz="1600" dirty="0">
                <a:solidFill>
                  <a:srgbClr val="231F20"/>
                </a:solidFill>
                <a:latin typeface="Arial" panose="020B0604020202020204" pitchFamily="34" charset="0"/>
                <a:cs typeface="Arial" panose="020B0604020202020204" pitchFamily="34" charset="0"/>
              </a:rPr>
              <a:t> be used on electrical equipment.</a:t>
            </a:r>
          </a:p>
        </p:txBody>
      </p:sp>
      <p:sp>
        <p:nvSpPr>
          <p:cNvPr id="13" name="Rectangle 3">
            <a:extLst>
              <a:ext uri="{FF2B5EF4-FFF2-40B4-BE49-F238E27FC236}">
                <a16:creationId xmlns:a16="http://schemas.microsoft.com/office/drawing/2014/main" id="{0811277D-1B66-4A20-AAA8-63B667E7969C}"/>
              </a:ext>
            </a:extLst>
          </p:cNvPr>
          <p:cNvSpPr txBox="1">
            <a:spLocks noChangeArrowheads="1"/>
          </p:cNvSpPr>
          <p:nvPr/>
        </p:nvSpPr>
        <p:spPr>
          <a:xfrm>
            <a:off x="9491436" y="1410285"/>
            <a:ext cx="2235574" cy="429323"/>
          </a:xfrm>
          <a:prstGeom prst="rect">
            <a:avLst/>
          </a:prstGeom>
          <a:ln w="19050">
            <a:solidFill>
              <a:srgbClr val="99CA3C"/>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9ACA3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ltLang="en-US" sz="1800" dirty="0">
                <a:solidFill>
                  <a:srgbClr val="99CA3C"/>
                </a:solidFill>
              </a:rPr>
              <a:t>Fire Blanket</a:t>
            </a:r>
          </a:p>
        </p:txBody>
      </p:sp>
      <p:pic>
        <p:nvPicPr>
          <p:cNvPr id="25" name="Picture 4" descr="Fire Blanket">
            <a:extLst>
              <a:ext uri="{FF2B5EF4-FFF2-40B4-BE49-F238E27FC236}">
                <a16:creationId xmlns:a16="http://schemas.microsoft.com/office/drawing/2014/main" id="{4270C80F-88D7-4F55-A94A-190365048A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390" r="13390"/>
          <a:stretch/>
        </p:blipFill>
        <p:spPr bwMode="auto">
          <a:xfrm>
            <a:off x="10145919" y="2218826"/>
            <a:ext cx="1051182" cy="1828931"/>
          </a:xfrm>
          <a:prstGeom prst="rect">
            <a:avLst/>
          </a:prstGeom>
          <a:noFill/>
          <a:ln w="12700" algn="ctr">
            <a:solidFill>
              <a:srgbClr val="99CA3C"/>
            </a:solidFill>
            <a:miter lim="800000"/>
            <a:headEnd/>
            <a:tailEnd/>
          </a:ln>
          <a:extLst>
            <a:ext uri="{909E8E84-426E-40DD-AFC4-6F175D3DCCD1}">
              <a14:hiddenFill xmlns:a14="http://schemas.microsoft.com/office/drawing/2010/main">
                <a:solidFill>
                  <a:srgbClr val="FFFFFF"/>
                </a:solidFill>
              </a14:hiddenFill>
            </a:ext>
          </a:extLst>
        </p:spPr>
      </p:pic>
      <p:sp>
        <p:nvSpPr>
          <p:cNvPr id="24" name="Content Placeholder 4">
            <a:extLst>
              <a:ext uri="{FF2B5EF4-FFF2-40B4-BE49-F238E27FC236}">
                <a16:creationId xmlns:a16="http://schemas.microsoft.com/office/drawing/2014/main" id="{E01F02B7-6986-4D84-95C8-FC020AB42C16}"/>
              </a:ext>
            </a:extLst>
          </p:cNvPr>
          <p:cNvSpPr txBox="1">
            <a:spLocks/>
          </p:cNvSpPr>
          <p:nvPr/>
        </p:nvSpPr>
        <p:spPr>
          <a:xfrm>
            <a:off x="9096933" y="4560501"/>
            <a:ext cx="3015086" cy="12006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231F20"/>
                </a:solidFill>
              </a:rPr>
              <a:t>U</a:t>
            </a:r>
            <a:r>
              <a:rPr lang="en-GB" sz="1600" dirty="0">
                <a:solidFill>
                  <a:srgbClr val="231F20"/>
                </a:solidFill>
                <a:latin typeface="Arial" panose="020B0604020202020204" pitchFamily="34" charset="0"/>
                <a:cs typeface="Arial" panose="020B0604020202020204" pitchFamily="34" charset="0"/>
              </a:rPr>
              <a:t>sed to smother small fires in pans or involving a person’s clothing etc.</a:t>
            </a:r>
          </a:p>
        </p:txBody>
      </p:sp>
    </p:spTree>
    <p:extLst>
      <p:ext uri="{BB962C8B-B14F-4D97-AF65-F5344CB8AC3E}">
        <p14:creationId xmlns:p14="http://schemas.microsoft.com/office/powerpoint/2010/main" val="237457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4"/>
          <p:cNvSpPr txBox="1">
            <a:spLocks noChangeArrowheads="1"/>
          </p:cNvSpPr>
          <p:nvPr/>
        </p:nvSpPr>
        <p:spPr bwMode="auto">
          <a:xfrm>
            <a:off x="216524" y="1264312"/>
            <a:ext cx="1072814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rgbClr val="C8013C"/>
                </a:solidFill>
                <a:latin typeface="Arial" panose="020B0604020202020204" pitchFamily="34" charset="0"/>
              </a:defRPr>
            </a:lvl1pPr>
            <a:lvl2pPr eaLnBrk="0" hangingPunct="0">
              <a:defRPr sz="2000">
                <a:solidFill>
                  <a:srgbClr val="C8013C"/>
                </a:solidFill>
                <a:latin typeface="Arial" panose="020B0604020202020204" pitchFamily="34" charset="0"/>
              </a:defRPr>
            </a:lvl2pPr>
            <a:lvl3pPr marL="1143000" indent="-228600" eaLnBrk="0" hangingPunct="0">
              <a:defRPr sz="2000">
                <a:solidFill>
                  <a:srgbClr val="C8013C"/>
                </a:solidFill>
                <a:latin typeface="Arial" panose="020B0604020202020204" pitchFamily="34" charset="0"/>
              </a:defRPr>
            </a:lvl3pPr>
            <a:lvl4pPr marL="1600200" indent="-228600" eaLnBrk="0" hangingPunct="0">
              <a:defRPr sz="2000">
                <a:solidFill>
                  <a:srgbClr val="C8013C"/>
                </a:solidFill>
                <a:latin typeface="Arial" panose="020B0604020202020204" pitchFamily="34" charset="0"/>
              </a:defRPr>
            </a:lvl4pPr>
            <a:lvl5pPr marL="2057400" indent="-228600" eaLnBrk="0" hangingPunct="0">
              <a:defRPr sz="2000">
                <a:solidFill>
                  <a:srgbClr val="C8013C"/>
                </a:solidFill>
                <a:latin typeface="Arial" panose="020B0604020202020204" pitchFamily="34" charset="0"/>
              </a:defRPr>
            </a:lvl5pPr>
            <a:lvl6pPr marL="2514600" indent="-228600" eaLnBrk="0" fontAlgn="base" hangingPunct="0">
              <a:spcBef>
                <a:spcPct val="0"/>
              </a:spcBef>
              <a:spcAft>
                <a:spcPct val="0"/>
              </a:spcAft>
              <a:defRPr sz="2000">
                <a:solidFill>
                  <a:srgbClr val="C8013C"/>
                </a:solidFill>
                <a:latin typeface="Arial" panose="020B0604020202020204" pitchFamily="34" charset="0"/>
              </a:defRPr>
            </a:lvl6pPr>
            <a:lvl7pPr marL="2971800" indent="-228600" eaLnBrk="0" fontAlgn="base" hangingPunct="0">
              <a:spcBef>
                <a:spcPct val="0"/>
              </a:spcBef>
              <a:spcAft>
                <a:spcPct val="0"/>
              </a:spcAft>
              <a:defRPr sz="2000">
                <a:solidFill>
                  <a:srgbClr val="C8013C"/>
                </a:solidFill>
                <a:latin typeface="Arial" panose="020B0604020202020204" pitchFamily="34" charset="0"/>
              </a:defRPr>
            </a:lvl7pPr>
            <a:lvl8pPr marL="3429000" indent="-228600" eaLnBrk="0" fontAlgn="base" hangingPunct="0">
              <a:spcBef>
                <a:spcPct val="0"/>
              </a:spcBef>
              <a:spcAft>
                <a:spcPct val="0"/>
              </a:spcAft>
              <a:defRPr sz="2000">
                <a:solidFill>
                  <a:srgbClr val="C8013C"/>
                </a:solidFill>
                <a:latin typeface="Arial" panose="020B0604020202020204" pitchFamily="34" charset="0"/>
              </a:defRPr>
            </a:lvl8pPr>
            <a:lvl9pPr marL="3886200" indent="-228600" eaLnBrk="0" fontAlgn="base" hangingPunct="0">
              <a:spcBef>
                <a:spcPct val="0"/>
              </a:spcBef>
              <a:spcAft>
                <a:spcPct val="0"/>
              </a:spcAft>
              <a:defRPr sz="2000">
                <a:solidFill>
                  <a:srgbClr val="C8013C"/>
                </a:solidFill>
                <a:latin typeface="Arial" panose="020B0604020202020204" pitchFamily="34" charset="0"/>
              </a:defRPr>
            </a:lvl9pPr>
          </a:lstStyle>
          <a:p>
            <a:pPr marL="800100" lvl="1" indent="-342900" eaLnBrk="1" hangingPunct="1">
              <a:lnSpc>
                <a:spcPct val="150000"/>
              </a:lnSpc>
              <a:spcBef>
                <a:spcPct val="50000"/>
              </a:spcBef>
              <a:buFont typeface="Arial" panose="020B0604020202020204" pitchFamily="34" charset="0"/>
              <a:buChar char="•"/>
            </a:pPr>
            <a:r>
              <a:rPr lang="en-GB" altLang="en-US" sz="1800" dirty="0">
                <a:solidFill>
                  <a:srgbClr val="231F20"/>
                </a:solidFill>
                <a:cs typeface="Arial" panose="020B0604020202020204" pitchFamily="34" charset="0"/>
              </a:rPr>
              <a:t>How to raise the alarm</a:t>
            </a:r>
          </a:p>
          <a:p>
            <a:pPr marL="800100" lvl="1" indent="-342900" eaLnBrk="1" hangingPunct="1">
              <a:lnSpc>
                <a:spcPct val="150000"/>
              </a:lnSpc>
              <a:spcBef>
                <a:spcPct val="50000"/>
              </a:spcBef>
              <a:buFont typeface="Arial" panose="020B0604020202020204" pitchFamily="34" charset="0"/>
              <a:buChar char="•"/>
            </a:pPr>
            <a:r>
              <a:rPr lang="en-GB" altLang="en-US" sz="1800" dirty="0">
                <a:solidFill>
                  <a:srgbClr val="231F20"/>
                </a:solidFill>
                <a:cs typeface="Arial" panose="020B0604020202020204" pitchFamily="34" charset="0"/>
              </a:rPr>
              <a:t>The nearest exit route from your location</a:t>
            </a:r>
          </a:p>
          <a:p>
            <a:pPr marL="800100" lvl="1" indent="-342900" eaLnBrk="1" hangingPunct="1">
              <a:lnSpc>
                <a:spcPct val="150000"/>
              </a:lnSpc>
              <a:spcBef>
                <a:spcPct val="50000"/>
              </a:spcBef>
              <a:buFont typeface="Arial" panose="020B0604020202020204" pitchFamily="34" charset="0"/>
              <a:buChar char="•"/>
            </a:pPr>
            <a:r>
              <a:rPr lang="en-GB" altLang="en-US" sz="1800" dirty="0">
                <a:solidFill>
                  <a:srgbClr val="231F20"/>
                </a:solidFill>
                <a:cs typeface="Arial" panose="020B0604020202020204" pitchFamily="34" charset="0"/>
              </a:rPr>
              <a:t>Location of Fire Alarm Call Points &amp; Fire Extinguishers</a:t>
            </a:r>
          </a:p>
          <a:p>
            <a:pPr marL="800100" lvl="1" indent="-342900" eaLnBrk="1" hangingPunct="1">
              <a:lnSpc>
                <a:spcPct val="150000"/>
              </a:lnSpc>
              <a:spcBef>
                <a:spcPct val="50000"/>
              </a:spcBef>
              <a:buFont typeface="Arial" panose="020B0604020202020204" pitchFamily="34" charset="0"/>
              <a:buChar char="•"/>
            </a:pPr>
            <a:r>
              <a:rPr lang="en-GB" altLang="en-US" sz="1800" dirty="0">
                <a:solidFill>
                  <a:srgbClr val="231F20"/>
                </a:solidFill>
                <a:cs typeface="Arial" panose="020B0604020202020204" pitchFamily="34" charset="0"/>
              </a:rPr>
              <a:t>Your Evacuation Procedure and Assembly Point</a:t>
            </a:r>
          </a:p>
          <a:p>
            <a:pPr marL="800100" lvl="1" indent="-342900" eaLnBrk="1" hangingPunct="1">
              <a:lnSpc>
                <a:spcPct val="150000"/>
              </a:lnSpc>
              <a:spcBef>
                <a:spcPct val="50000"/>
              </a:spcBef>
              <a:buFont typeface="Arial" panose="020B0604020202020204" pitchFamily="34" charset="0"/>
              <a:buChar char="•"/>
            </a:pPr>
            <a:r>
              <a:rPr lang="en-GB" altLang="en-US" sz="1800" dirty="0">
                <a:solidFill>
                  <a:srgbClr val="231F20"/>
                </a:solidFill>
                <a:cs typeface="Arial" panose="020B0604020202020204" pitchFamily="34" charset="0"/>
              </a:rPr>
              <a:t>Your Fire Marshals or Wardens</a:t>
            </a:r>
          </a:p>
          <a:p>
            <a:pPr marL="800100" lvl="1" indent="-342900" eaLnBrk="1" hangingPunct="1">
              <a:lnSpc>
                <a:spcPct val="150000"/>
              </a:lnSpc>
              <a:spcBef>
                <a:spcPct val="50000"/>
              </a:spcBef>
              <a:buFont typeface="Arial" panose="020B0604020202020204" pitchFamily="34" charset="0"/>
              <a:buChar char="•"/>
            </a:pPr>
            <a:r>
              <a:rPr lang="en-GB" altLang="en-US" sz="1800" dirty="0">
                <a:solidFill>
                  <a:srgbClr val="231F20"/>
                </a:solidFill>
                <a:cs typeface="Arial" panose="020B0604020202020204" pitchFamily="34" charset="0"/>
              </a:rPr>
              <a:t>Emergency telephone numbers</a:t>
            </a:r>
          </a:p>
          <a:p>
            <a:pPr lvl="1" eaLnBrk="1" hangingPunct="1">
              <a:spcBef>
                <a:spcPct val="50000"/>
              </a:spcBef>
              <a:buClr>
                <a:srgbClr val="9ACA3B"/>
              </a:buClr>
            </a:pPr>
            <a:endParaRPr lang="en-GB" altLang="en-US" sz="1800" dirty="0">
              <a:solidFill>
                <a:srgbClr val="231F20"/>
              </a:solidFill>
              <a:cs typeface="Arial" panose="020B0604020202020204" pitchFamily="34" charset="0"/>
            </a:endParaRPr>
          </a:p>
          <a:p>
            <a:pPr marL="0" indent="0" algn="ctr">
              <a:lnSpc>
                <a:spcPct val="100000"/>
              </a:lnSpc>
              <a:spcBef>
                <a:spcPts val="0"/>
              </a:spcBef>
              <a:spcAft>
                <a:spcPts val="600"/>
              </a:spcAft>
              <a:buNone/>
            </a:pPr>
            <a:r>
              <a:rPr lang="en-GB" sz="1800" dirty="0">
                <a:solidFill>
                  <a:srgbClr val="231F20"/>
                </a:solidFill>
              </a:rPr>
              <a:t>If you are unsure about any of the above, please discuss it with your line manager or contact the </a:t>
            </a:r>
            <a:r>
              <a:rPr lang="en-GB" sz="1800" b="1" dirty="0">
                <a:solidFill>
                  <a:srgbClr val="231F20"/>
                </a:solidFill>
              </a:rPr>
              <a:t>QSHE - Environmental and Fire Risk Compliance Service</a:t>
            </a:r>
            <a:r>
              <a:rPr lang="en-GB" sz="1800" dirty="0">
                <a:solidFill>
                  <a:srgbClr val="231F20"/>
                </a:solidFill>
              </a:rPr>
              <a:t> on 028 9047 5899 or email at </a:t>
            </a:r>
            <a:r>
              <a:rPr lang="en-GB" sz="1800" u="sng" dirty="0">
                <a:solidFill>
                  <a:srgbClr val="231F20"/>
                </a:solidFill>
              </a:rPr>
              <a:t>EAEnvironmentalCompliance@eani.org.uk </a:t>
            </a:r>
          </a:p>
        </p:txBody>
      </p:sp>
      <p:sp>
        <p:nvSpPr>
          <p:cNvPr id="4" name="Title 1"/>
          <p:cNvSpPr txBox="1">
            <a:spLocks noGrp="1"/>
          </p:cNvSpPr>
          <p:nvPr>
            <p:ph type="title" idx="4294967295"/>
          </p:nvPr>
        </p:nvSpPr>
        <p:spPr>
          <a:xfrm>
            <a:off x="609600" y="274638"/>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44C3CF"/>
                </a:solidFill>
                <a:effectLst/>
                <a:uLnTx/>
                <a:uFillTx/>
                <a:latin typeface="Arial" panose="020B0604020202020204" pitchFamily="34" charset="0"/>
                <a:ea typeface="+mj-ea"/>
                <a:cs typeface="Arial" panose="020B0604020202020204" pitchFamily="34" charset="0"/>
              </a:rPr>
              <a:t>What you need to know</a:t>
            </a:r>
          </a:p>
        </p:txBody>
      </p:sp>
      <p:grpSp>
        <p:nvGrpSpPr>
          <p:cNvPr id="8" name="Group 7" descr="Manual call point, call 999, fire exit sign, assembly point with fire warden ">
            <a:extLst>
              <a:ext uri="{FF2B5EF4-FFF2-40B4-BE49-F238E27FC236}">
                <a16:creationId xmlns:a16="http://schemas.microsoft.com/office/drawing/2014/main" id="{17CF4DE6-D52E-4437-96C4-733EE48F8094}"/>
              </a:ext>
            </a:extLst>
          </p:cNvPr>
          <p:cNvGrpSpPr/>
          <p:nvPr/>
        </p:nvGrpSpPr>
        <p:grpSpPr>
          <a:xfrm>
            <a:off x="7526832" y="846138"/>
            <a:ext cx="3417833" cy="3790684"/>
            <a:chOff x="7727732" y="772964"/>
            <a:chExt cx="3417833" cy="3790684"/>
          </a:xfrm>
        </p:grpSpPr>
        <p:pic>
          <p:nvPicPr>
            <p:cNvPr id="5" name="Picture 2" descr="Banner Signs - Fire Exit Running Man &amp; Arrow Down | Seton">
              <a:extLst>
                <a:ext uri="{FF2B5EF4-FFF2-40B4-BE49-F238E27FC236}">
                  <a16:creationId xmlns:a16="http://schemas.microsoft.com/office/drawing/2014/main" id="{4A5F17EB-2908-421D-9E39-B6B47488C8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9" t="12714" r="4215" b="11918"/>
            <a:stretch/>
          </p:blipFill>
          <p:spPr bwMode="auto">
            <a:xfrm>
              <a:off x="7727732" y="1851998"/>
              <a:ext cx="3397541" cy="1409676"/>
            </a:xfrm>
            <a:prstGeom prst="rect">
              <a:avLst/>
            </a:prstGeom>
            <a:ln>
              <a:solidFill>
                <a:srgbClr val="9ACA3B"/>
              </a:solid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9E905DE-FD99-40B1-A9C2-56E0CEAA46E4}"/>
                </a:ext>
              </a:extLst>
            </p:cNvPr>
            <p:cNvPicPr>
              <a:picLocks noChangeAspect="1"/>
            </p:cNvPicPr>
            <p:nvPr/>
          </p:nvPicPr>
          <p:blipFill>
            <a:blip r:embed="rId3"/>
            <a:stretch>
              <a:fillRect/>
            </a:stretch>
          </p:blipFill>
          <p:spPr>
            <a:xfrm>
              <a:off x="7748024" y="778812"/>
              <a:ext cx="1140266" cy="1224839"/>
            </a:xfrm>
            <a:prstGeom prst="rect">
              <a:avLst/>
            </a:prstGeom>
            <a:ln>
              <a:solidFill>
                <a:srgbClr val="9ACA3B"/>
              </a:solidFill>
            </a:ln>
            <a:effectLst>
              <a:softEdge rad="112500"/>
            </a:effectLst>
          </p:spPr>
        </p:pic>
        <p:pic>
          <p:nvPicPr>
            <p:cNvPr id="4102" name="Picture 6" descr="The Role of a Fire Warden - PRT-Training | Fire Safety Training">
              <a:extLst>
                <a:ext uri="{FF2B5EF4-FFF2-40B4-BE49-F238E27FC236}">
                  <a16:creationId xmlns:a16="http://schemas.microsoft.com/office/drawing/2014/main" id="{4F895791-66E7-4ED9-BB1F-57671B0FAE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748024" y="3150057"/>
              <a:ext cx="3377249" cy="1413591"/>
            </a:xfrm>
            <a:prstGeom prst="rect">
              <a:avLst/>
            </a:prstGeom>
            <a:ln>
              <a:solidFill>
                <a:srgbClr val="9ACA3B"/>
              </a:solid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How to call for help, whatever the emergency, wherever you are">
              <a:extLst>
                <a:ext uri="{FF2B5EF4-FFF2-40B4-BE49-F238E27FC236}">
                  <a16:creationId xmlns:a16="http://schemas.microsoft.com/office/drawing/2014/main" id="{B791D9F0-DE55-43A4-8C52-C5CD92693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8781" y="772964"/>
              <a:ext cx="2426784" cy="1224839"/>
            </a:xfrm>
            <a:prstGeom prst="rect">
              <a:avLst/>
            </a:prstGeom>
            <a:ln>
              <a:solidFill>
                <a:srgbClr val="9ACA3B"/>
              </a:solid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41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99CA3C"/>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72930-957F-4418-BF4A-994B3F8471AE}"/>
              </a:ext>
            </a:extLst>
          </p:cNvPr>
          <p:cNvSpPr txBox="1">
            <a:spLocks noGrp="1"/>
          </p:cNvSpPr>
          <p:nvPr>
            <p:ph type="title" idx="4294967295"/>
          </p:nvPr>
        </p:nvSpPr>
        <p:spPr>
          <a:xfrm>
            <a:off x="497058" y="1336119"/>
            <a:ext cx="11197883" cy="41857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 for taking the time to complete this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Please note </a:t>
            </a:r>
            <a:r>
              <a:rPr kumimoji="0" lang="en-GB" sz="2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that in order to register as having successfully completed </a:t>
            </a: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training, you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MUST</a:t>
            </a: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fill out and submit the ‘Confirmation of Training Completion – Basic Fire Safety Awareness Training Form’.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If you have any queries, please </a:t>
            </a: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the </a:t>
            </a:r>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QSHE - Environmental and Fire Risk Compliance Service</a:t>
            </a: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on </a:t>
            </a:r>
            <a:r>
              <a:rPr lang="en-GB" sz="2400" dirty="0">
                <a:solidFill>
                  <a:schemeClr val="bg1"/>
                </a:solidFill>
                <a:ea typeface="+mn-ea"/>
              </a:rPr>
              <a:t>028 9047 5899</a:t>
            </a: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or email at </a:t>
            </a:r>
            <a:r>
              <a:rPr kumimoji="0" lang="en-GB" sz="2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EAEnvironmentalCompliance@eani.org.uk </a:t>
            </a:r>
            <a:endParaRPr kumimoji="0" lang="en-US" altLang="en-US" sz="2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A"/>
              </a:solidFill>
              <a:effectLst/>
              <a:uLnTx/>
              <a:uFillTx/>
              <a:latin typeface="Open Sans"/>
              <a:ea typeface="+mn-ea"/>
              <a:cs typeface="+mn-cs"/>
            </a:endParaRPr>
          </a:p>
        </p:txBody>
      </p:sp>
    </p:spTree>
    <p:extLst>
      <p:ext uri="{BB962C8B-B14F-4D97-AF65-F5344CB8AC3E}">
        <p14:creationId xmlns:p14="http://schemas.microsoft.com/office/powerpoint/2010/main" val="398635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D541-EC37-40C9-B8D9-E3E97A107E8F}"/>
              </a:ext>
            </a:extLst>
          </p:cNvPr>
          <p:cNvSpPr>
            <a:spLocks noGrp="1"/>
          </p:cNvSpPr>
          <p:nvPr>
            <p:ph type="title"/>
          </p:nvPr>
        </p:nvSpPr>
        <p:spPr>
          <a:xfrm>
            <a:off x="838200" y="365125"/>
            <a:ext cx="10515600" cy="1325563"/>
          </a:xfrm>
        </p:spPr>
        <p:txBody>
          <a:bodyPr anchor="ctr">
            <a:normAutofit/>
          </a:bodyPr>
          <a:lstStyle/>
          <a:p>
            <a:r>
              <a:rPr lang="en-GB" dirty="0">
                <a:solidFill>
                  <a:srgbClr val="44C3CF"/>
                </a:solidFill>
              </a:rPr>
              <a:t>Introduction</a:t>
            </a:r>
          </a:p>
        </p:txBody>
      </p:sp>
      <p:sp>
        <p:nvSpPr>
          <p:cNvPr id="3" name="Content Placeholder 2">
            <a:extLst>
              <a:ext uri="{FF2B5EF4-FFF2-40B4-BE49-F238E27FC236}">
                <a16:creationId xmlns:a16="http://schemas.microsoft.com/office/drawing/2014/main" id="{D9FED644-DCF8-43DC-93CB-55E5DE79542F}"/>
              </a:ext>
            </a:extLst>
          </p:cNvPr>
          <p:cNvSpPr>
            <a:spLocks noGrp="1"/>
          </p:cNvSpPr>
          <p:nvPr>
            <p:ph sz="half" idx="1"/>
          </p:nvPr>
        </p:nvSpPr>
        <p:spPr>
          <a:xfrm>
            <a:off x="838199" y="1452765"/>
            <a:ext cx="5956883" cy="3952470"/>
          </a:xfrm>
        </p:spPr>
        <p:txBody>
          <a:bodyPr>
            <a:normAutofit fontScale="92500" lnSpcReduction="20000"/>
          </a:bodyPr>
          <a:lstStyle/>
          <a:p>
            <a:pPr>
              <a:lnSpc>
                <a:spcPct val="150000"/>
              </a:lnSpc>
            </a:pPr>
            <a:r>
              <a:rPr lang="en-GB" sz="1500" dirty="0">
                <a:solidFill>
                  <a:srgbClr val="231F20"/>
                </a:solidFill>
              </a:rPr>
              <a:t>The</a:t>
            </a:r>
            <a:r>
              <a:rPr lang="en-GB" sz="1500" b="1" dirty="0">
                <a:solidFill>
                  <a:srgbClr val="231F20"/>
                </a:solidFill>
              </a:rPr>
              <a:t> Fire Service (Northern Ireland) Order </a:t>
            </a:r>
            <a:r>
              <a:rPr lang="en-GB" sz="1500" dirty="0">
                <a:solidFill>
                  <a:srgbClr val="231F20"/>
                </a:solidFill>
              </a:rPr>
              <a:t>came into effect in 2006 &amp; the </a:t>
            </a:r>
            <a:r>
              <a:rPr lang="en-GB" sz="1500" b="1" dirty="0">
                <a:solidFill>
                  <a:srgbClr val="231F20"/>
                </a:solidFill>
              </a:rPr>
              <a:t>Fire Safety Regulations (Northern Ireland) </a:t>
            </a:r>
            <a:r>
              <a:rPr lang="en-GB" sz="1500" dirty="0">
                <a:solidFill>
                  <a:srgbClr val="231F20"/>
                </a:solidFill>
              </a:rPr>
              <a:t>came into effect in 2010. </a:t>
            </a:r>
          </a:p>
          <a:p>
            <a:pPr>
              <a:lnSpc>
                <a:spcPct val="150000"/>
              </a:lnSpc>
            </a:pPr>
            <a:r>
              <a:rPr lang="en-GB" sz="1500" dirty="0">
                <a:solidFill>
                  <a:srgbClr val="231F20"/>
                </a:solidFill>
              </a:rPr>
              <a:t>Education Authority (EA) has a statutory obligation to provide all employees with this training. This training will help minimise the risk of fire and protect staff from harm. </a:t>
            </a:r>
          </a:p>
          <a:p>
            <a:pPr lvl="1">
              <a:lnSpc>
                <a:spcPct val="150000"/>
              </a:lnSpc>
            </a:pPr>
            <a:r>
              <a:rPr lang="en-GB" sz="1500" b="1" dirty="0">
                <a:solidFill>
                  <a:srgbClr val="231F20"/>
                </a:solidFill>
              </a:rPr>
              <a:t>Health and Safety at Work (NI) Order 1978</a:t>
            </a:r>
          </a:p>
          <a:p>
            <a:pPr lvl="1">
              <a:lnSpc>
                <a:spcPct val="150000"/>
              </a:lnSpc>
            </a:pPr>
            <a:r>
              <a:rPr lang="en-GB" sz="1500" b="1" dirty="0">
                <a:solidFill>
                  <a:srgbClr val="231F20"/>
                </a:solidFill>
              </a:rPr>
              <a:t>Management of Health and Safety at Work Regulations (NI) 2000</a:t>
            </a:r>
          </a:p>
          <a:p>
            <a:pPr>
              <a:lnSpc>
                <a:spcPct val="150000"/>
              </a:lnSpc>
            </a:pPr>
            <a:r>
              <a:rPr lang="en-GB" sz="1500" dirty="0">
                <a:solidFill>
                  <a:srgbClr val="231F20"/>
                </a:solidFill>
              </a:rPr>
              <a:t>Every year there are approximately 650 workplace fires in Northern Ireland.  Many of these fires could have been avoided if fire hazards were properly controlled. </a:t>
            </a:r>
          </a:p>
          <a:p>
            <a:endParaRPr lang="en-GB" sz="1500" dirty="0"/>
          </a:p>
        </p:txBody>
      </p:sp>
      <p:pic>
        <p:nvPicPr>
          <p:cNvPr id="5" name="Content Placeholder 4" descr="Northern Ireland Fire and Rescue 2019/20 Performance Statistics">
            <a:extLst>
              <a:ext uri="{FF2B5EF4-FFF2-40B4-BE49-F238E27FC236}">
                <a16:creationId xmlns:a16="http://schemas.microsoft.com/office/drawing/2014/main" id="{E71C6B04-A61E-4F38-80E9-7049F7543AFF}"/>
              </a:ext>
            </a:extLst>
          </p:cNvPr>
          <p:cNvPicPr>
            <a:picLocks noGrp="1" noChangeAspect="1"/>
          </p:cNvPicPr>
          <p:nvPr>
            <p:ph sz="half" idx="2"/>
          </p:nvPr>
        </p:nvPicPr>
        <p:blipFill>
          <a:blip r:embed="rId2"/>
          <a:stretch>
            <a:fillRect/>
          </a:stretch>
        </p:blipFill>
        <p:spPr>
          <a:xfrm>
            <a:off x="7042444" y="1452765"/>
            <a:ext cx="4654092" cy="3952470"/>
          </a:xfrm>
          <a:prstGeom prst="rect">
            <a:avLst/>
          </a:prstGeom>
          <a:noFill/>
          <a:ln w="12700">
            <a:solidFill>
              <a:srgbClr val="99CA3C"/>
            </a:solidFill>
          </a:ln>
        </p:spPr>
      </p:pic>
    </p:spTree>
    <p:extLst>
      <p:ext uri="{BB962C8B-B14F-4D97-AF65-F5344CB8AC3E}">
        <p14:creationId xmlns:p14="http://schemas.microsoft.com/office/powerpoint/2010/main" val="146437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F838-F3EF-483C-BE35-417DC3EA6A15}"/>
              </a:ext>
            </a:extLst>
          </p:cNvPr>
          <p:cNvSpPr>
            <a:spLocks noGrp="1"/>
          </p:cNvSpPr>
          <p:nvPr>
            <p:ph type="title"/>
          </p:nvPr>
        </p:nvSpPr>
        <p:spPr/>
        <p:txBody>
          <a:bodyPr>
            <a:normAutofit/>
          </a:bodyPr>
          <a:lstStyle/>
          <a:p>
            <a:r>
              <a:rPr lang="en-GB" dirty="0">
                <a:solidFill>
                  <a:srgbClr val="44C3CF"/>
                </a:solidFill>
              </a:rPr>
              <a:t>Fires develop with frightening speed! </a:t>
            </a:r>
          </a:p>
        </p:txBody>
      </p:sp>
      <p:pic>
        <p:nvPicPr>
          <p:cNvPr id="4" name="tree3202402web" descr="Video that demonstrates how quickly fire can spread">
            <a:hlinkClick r:id="" action="ppaction://media"/>
            <a:extLst>
              <a:ext uri="{FF2B5EF4-FFF2-40B4-BE49-F238E27FC236}">
                <a16:creationId xmlns:a16="http://schemas.microsoft.com/office/drawing/2014/main" id="{0437C9EB-1B57-4113-B04F-B70E956261B0}"/>
              </a:ext>
              <a:ext uri="{C183D7F6-B498-43B3-948B-1728B52AA6E4}">
                <adec:decorative xmlns:adec="http://schemas.microsoft.com/office/drawing/2017/decorative" val="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70449" y="1408022"/>
            <a:ext cx="5851102" cy="3989388"/>
          </a:xfrm>
          <a:ln>
            <a:solidFill>
              <a:srgbClr val="99CA3C"/>
            </a:solidFill>
          </a:ln>
        </p:spPr>
      </p:pic>
    </p:spTree>
    <p:extLst>
      <p:ext uri="{BB962C8B-B14F-4D97-AF65-F5344CB8AC3E}">
        <p14:creationId xmlns:p14="http://schemas.microsoft.com/office/powerpoint/2010/main" val="9916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4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100000" mute="1">
                <p:cTn id="1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EA3A-FAD1-437F-8C5D-9E26A5CF76FF}"/>
              </a:ext>
            </a:extLst>
          </p:cNvPr>
          <p:cNvSpPr>
            <a:spLocks noGrp="1"/>
          </p:cNvSpPr>
          <p:nvPr>
            <p:ph type="title"/>
          </p:nvPr>
        </p:nvSpPr>
        <p:spPr/>
        <p:txBody>
          <a:bodyPr/>
          <a:lstStyle/>
          <a:p>
            <a:r>
              <a:rPr lang="en-GB" dirty="0">
                <a:solidFill>
                  <a:srgbClr val="44C3CF"/>
                </a:solidFill>
              </a:rPr>
              <a:t>The Fire Triangle</a:t>
            </a:r>
          </a:p>
        </p:txBody>
      </p:sp>
      <p:sp>
        <p:nvSpPr>
          <p:cNvPr id="4" name="Content Placeholder 3">
            <a:extLst>
              <a:ext uri="{FF2B5EF4-FFF2-40B4-BE49-F238E27FC236}">
                <a16:creationId xmlns:a16="http://schemas.microsoft.com/office/drawing/2014/main" id="{1F0A8F46-A3DA-4096-B1FD-451F3E22506C}"/>
              </a:ext>
            </a:extLst>
          </p:cNvPr>
          <p:cNvSpPr>
            <a:spLocks noGrp="1"/>
          </p:cNvSpPr>
          <p:nvPr>
            <p:ph sz="half" idx="1"/>
          </p:nvPr>
        </p:nvSpPr>
        <p:spPr>
          <a:xfrm>
            <a:off x="838200" y="1480961"/>
            <a:ext cx="5181600" cy="4087407"/>
          </a:xfrm>
        </p:spPr>
        <p:txBody>
          <a:bodyPr>
            <a:normAutofit fontScale="70000" lnSpcReduction="20000"/>
          </a:bodyPr>
          <a:lstStyle/>
          <a:p>
            <a:pPr marL="0" indent="0">
              <a:buNone/>
            </a:pPr>
            <a:r>
              <a:rPr lang="en-GB" dirty="0">
                <a:solidFill>
                  <a:srgbClr val="231F20"/>
                </a:solidFill>
              </a:rPr>
              <a:t>Fire is a chemical reaction involving three components:</a:t>
            </a:r>
          </a:p>
          <a:p>
            <a:pPr lvl="1"/>
            <a:r>
              <a:rPr lang="en-GB" b="1" dirty="0">
                <a:solidFill>
                  <a:srgbClr val="231F20"/>
                </a:solidFill>
              </a:rPr>
              <a:t>Oxygen</a:t>
            </a:r>
          </a:p>
          <a:p>
            <a:pPr lvl="1"/>
            <a:r>
              <a:rPr lang="en-GB" b="1" dirty="0">
                <a:solidFill>
                  <a:srgbClr val="231F20"/>
                </a:solidFill>
              </a:rPr>
              <a:t>Heat</a:t>
            </a:r>
          </a:p>
          <a:p>
            <a:pPr lvl="1"/>
            <a:r>
              <a:rPr lang="en-GB" b="1" dirty="0">
                <a:solidFill>
                  <a:srgbClr val="231F20"/>
                </a:solidFill>
              </a:rPr>
              <a:t>Fuel</a:t>
            </a:r>
          </a:p>
          <a:p>
            <a:pPr marL="457200" lvl="1" indent="0">
              <a:buNone/>
            </a:pPr>
            <a:endParaRPr lang="en-GB" b="1" dirty="0">
              <a:solidFill>
                <a:srgbClr val="231F20"/>
              </a:solidFill>
            </a:endParaRPr>
          </a:p>
          <a:p>
            <a:pPr marL="0" indent="0">
              <a:buNone/>
            </a:pPr>
            <a:r>
              <a:rPr lang="en-GB" dirty="0">
                <a:solidFill>
                  <a:srgbClr val="231F20"/>
                </a:solidFill>
              </a:rPr>
              <a:t>All three of these elements must be present at the same time for a fire to start. </a:t>
            </a:r>
          </a:p>
          <a:p>
            <a:pPr marL="0" indent="0">
              <a:buNone/>
            </a:pPr>
            <a:endParaRPr lang="en-GB" dirty="0">
              <a:solidFill>
                <a:srgbClr val="231F20"/>
              </a:solidFill>
            </a:endParaRPr>
          </a:p>
          <a:p>
            <a:pPr marL="0" indent="0">
              <a:buNone/>
            </a:pPr>
            <a:r>
              <a:rPr lang="en-GB" dirty="0">
                <a:solidFill>
                  <a:srgbClr val="231F20"/>
                </a:solidFill>
              </a:rPr>
              <a:t>Taking steps to avoid these three elements from mixing will significantly reduce the chances of a fire occurring.</a:t>
            </a:r>
          </a:p>
          <a:p>
            <a:pPr marL="0" indent="0">
              <a:buNone/>
            </a:pPr>
            <a:endParaRPr lang="en-GB" dirty="0">
              <a:solidFill>
                <a:srgbClr val="231F20"/>
              </a:solidFill>
            </a:endParaRPr>
          </a:p>
          <a:p>
            <a:pPr marL="0" indent="0">
              <a:buNone/>
            </a:pPr>
            <a:r>
              <a:rPr lang="en-GB" b="1" dirty="0">
                <a:solidFill>
                  <a:srgbClr val="231F20"/>
                </a:solidFill>
              </a:rPr>
              <a:t>If you remove any of these components a </a:t>
            </a:r>
            <a:r>
              <a:rPr lang="en-GB" b="1" u="sng" dirty="0">
                <a:solidFill>
                  <a:srgbClr val="231F20"/>
                </a:solidFill>
              </a:rPr>
              <a:t>fire will go out.</a:t>
            </a:r>
          </a:p>
          <a:p>
            <a:endParaRPr lang="en-GB" dirty="0"/>
          </a:p>
        </p:txBody>
      </p:sp>
      <p:pic>
        <p:nvPicPr>
          <p:cNvPr id="6" name="Content Placeholder 5" descr="Fire triangle &#10;Heat &#10;Oxygen&#10;Fuel">
            <a:extLst>
              <a:ext uri="{FF2B5EF4-FFF2-40B4-BE49-F238E27FC236}">
                <a16:creationId xmlns:a16="http://schemas.microsoft.com/office/drawing/2014/main" id="{B6C83AF9-F7B9-4EF3-A9DC-B0F99141410A}"/>
              </a:ext>
            </a:extLst>
          </p:cNvPr>
          <p:cNvPicPr>
            <a:picLocks noGrp="1" noChangeAspect="1"/>
          </p:cNvPicPr>
          <p:nvPr>
            <p:ph sz="half" idx="2"/>
          </p:nvPr>
        </p:nvPicPr>
        <p:blipFill>
          <a:blip r:embed="rId2"/>
          <a:stretch>
            <a:fillRect/>
          </a:stretch>
        </p:blipFill>
        <p:spPr>
          <a:xfrm>
            <a:off x="6482332" y="1480962"/>
            <a:ext cx="5216309" cy="4087407"/>
          </a:xfrm>
          <a:prstGeom prst="rect">
            <a:avLst/>
          </a:prstGeom>
          <a:ln w="12700">
            <a:solidFill>
              <a:srgbClr val="99CA3C"/>
            </a:solidFill>
          </a:ln>
        </p:spPr>
      </p:pic>
    </p:spTree>
    <p:extLst>
      <p:ext uri="{BB962C8B-B14F-4D97-AF65-F5344CB8AC3E}">
        <p14:creationId xmlns:p14="http://schemas.microsoft.com/office/powerpoint/2010/main" val="42538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609600" y="274638"/>
            <a:ext cx="10972800" cy="1143000"/>
          </a:xfrm>
        </p:spPr>
        <p:txBody>
          <a:bodyPr/>
          <a:lstStyle/>
          <a:p>
            <a:r>
              <a:rPr lang="en-GB" dirty="0">
                <a:solidFill>
                  <a:srgbClr val="44C3CF"/>
                </a:solidFill>
              </a:rPr>
              <a:t>Breaking the Fire Triangle</a:t>
            </a:r>
          </a:p>
        </p:txBody>
      </p:sp>
      <p:sp>
        <p:nvSpPr>
          <p:cNvPr id="22531" name="Rectangle 3"/>
          <p:cNvSpPr>
            <a:spLocks noGrp="1" noChangeArrowheads="1"/>
          </p:cNvSpPr>
          <p:nvPr>
            <p:ph type="body" idx="1"/>
          </p:nvPr>
        </p:nvSpPr>
        <p:spPr>
          <a:xfrm>
            <a:off x="744881" y="1452231"/>
            <a:ext cx="3012958" cy="419797"/>
          </a:xfrm>
          <a:ln w="19050">
            <a:solidFill>
              <a:srgbClr val="99CA3C"/>
            </a:solidFill>
          </a:ln>
        </p:spPr>
        <p:txBody>
          <a:bodyPr>
            <a:normAutofit/>
          </a:bodyPr>
          <a:lstStyle/>
          <a:p>
            <a:pPr algn="ctr"/>
            <a:r>
              <a:rPr lang="en-GB" altLang="en-US" sz="2000" dirty="0">
                <a:solidFill>
                  <a:srgbClr val="99CA3C"/>
                </a:solidFill>
              </a:rPr>
              <a:t>Remove the Oxygen</a:t>
            </a:r>
            <a:endParaRPr lang="en-GB" altLang="en-US" sz="2000" b="1" dirty="0">
              <a:solidFill>
                <a:srgbClr val="99CA3C"/>
              </a:solidFill>
            </a:endParaRPr>
          </a:p>
        </p:txBody>
      </p:sp>
      <p:pic>
        <p:nvPicPr>
          <p:cNvPr id="2050" name="Picture 2" descr="Oxygen Facts">
            <a:extLst>
              <a:ext uri="{FF2B5EF4-FFF2-40B4-BE49-F238E27FC236}">
                <a16:creationId xmlns:a16="http://schemas.microsoft.com/office/drawing/2014/main" id="{0E09D090-9F42-4C94-B6E4-28F068440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64" t="21108" r="20846" b="18018"/>
          <a:stretch/>
        </p:blipFill>
        <p:spPr bwMode="auto">
          <a:xfrm>
            <a:off x="1522264" y="2294249"/>
            <a:ext cx="1458191" cy="1329187"/>
          </a:xfrm>
          <a:prstGeom prst="rect">
            <a:avLst/>
          </a:prstGeom>
          <a:noFill/>
          <a:ln w="12700">
            <a:solidFill>
              <a:srgbClr val="99CA3C"/>
            </a:solidFill>
          </a:ln>
          <a:extLst>
            <a:ext uri="{909E8E84-426E-40DD-AFC4-6F175D3DCCD1}">
              <a14:hiddenFill xmlns:a14="http://schemas.microsoft.com/office/drawing/2010/main">
                <a:solidFill>
                  <a:srgbClr val="FFFFFF"/>
                </a:solidFill>
              </a14:hiddenFill>
            </a:ext>
          </a:extLst>
        </p:spPr>
      </p:pic>
      <p:sp>
        <p:nvSpPr>
          <p:cNvPr id="15" name="Content Placeholder 4"/>
          <p:cNvSpPr>
            <a:spLocks noGrp="1"/>
          </p:cNvSpPr>
          <p:nvPr>
            <p:ph sz="half" idx="2"/>
          </p:nvPr>
        </p:nvSpPr>
        <p:spPr>
          <a:xfrm>
            <a:off x="744881" y="3885632"/>
            <a:ext cx="3015086" cy="1745734"/>
          </a:xfrm>
        </p:spPr>
        <p:txBody>
          <a:bodyPr>
            <a:noAutofit/>
          </a:bodyPr>
          <a:lstStyle/>
          <a:p>
            <a:pPr marL="0" indent="0">
              <a:lnSpc>
                <a:spcPct val="100000"/>
              </a:lnSpc>
              <a:spcBef>
                <a:spcPts val="0"/>
              </a:spcBef>
              <a:buNone/>
            </a:pPr>
            <a:r>
              <a:rPr lang="en-GB" altLang="en-US" sz="1600" dirty="0">
                <a:solidFill>
                  <a:srgbClr val="231F20"/>
                </a:solidFill>
              </a:rPr>
              <a:t>Oxygen is required for a fire to burn.  Oxygen is all around us.</a:t>
            </a:r>
          </a:p>
          <a:p>
            <a:pPr marL="0" indent="0">
              <a:lnSpc>
                <a:spcPct val="100000"/>
              </a:lnSpc>
              <a:spcBef>
                <a:spcPts val="0"/>
              </a:spcBef>
              <a:buNone/>
            </a:pPr>
            <a:endParaRPr lang="en-GB" altLang="en-US" sz="1000" dirty="0">
              <a:solidFill>
                <a:srgbClr val="231F20"/>
              </a:solidFill>
            </a:endParaRPr>
          </a:p>
          <a:p>
            <a:pPr marL="0" indent="0">
              <a:lnSpc>
                <a:spcPct val="100000"/>
              </a:lnSpc>
              <a:spcBef>
                <a:spcPts val="0"/>
              </a:spcBef>
              <a:buNone/>
            </a:pPr>
            <a:r>
              <a:rPr lang="en-GB" altLang="en-US" sz="1600" dirty="0">
                <a:solidFill>
                  <a:srgbClr val="231F20"/>
                </a:solidFill>
              </a:rPr>
              <a:t>In order to remove the oxygen:</a:t>
            </a:r>
          </a:p>
          <a:p>
            <a:pPr>
              <a:lnSpc>
                <a:spcPct val="100000"/>
              </a:lnSpc>
              <a:spcBef>
                <a:spcPts val="0"/>
              </a:spcBef>
            </a:pPr>
            <a:r>
              <a:rPr lang="en-GB" altLang="en-US" sz="1600" dirty="0">
                <a:solidFill>
                  <a:srgbClr val="231F20"/>
                </a:solidFill>
              </a:rPr>
              <a:t>Cover with foam or a fire blanket</a:t>
            </a:r>
          </a:p>
          <a:p>
            <a:pPr>
              <a:lnSpc>
                <a:spcPct val="100000"/>
              </a:lnSpc>
              <a:spcBef>
                <a:spcPts val="0"/>
              </a:spcBef>
            </a:pPr>
            <a:r>
              <a:rPr lang="en-GB" altLang="en-US" sz="1600" dirty="0">
                <a:solidFill>
                  <a:srgbClr val="231F20"/>
                </a:solidFill>
              </a:rPr>
              <a:t>Use a CO</a:t>
            </a:r>
            <a:r>
              <a:rPr lang="en-GB" altLang="en-US" sz="1600" baseline="-25000" dirty="0">
                <a:solidFill>
                  <a:srgbClr val="231F20"/>
                </a:solidFill>
              </a:rPr>
              <a:t>2</a:t>
            </a:r>
            <a:r>
              <a:rPr lang="en-GB" altLang="en-US" sz="1600" dirty="0">
                <a:solidFill>
                  <a:srgbClr val="231F20"/>
                </a:solidFill>
              </a:rPr>
              <a:t> Extinguisher.</a:t>
            </a:r>
          </a:p>
        </p:txBody>
      </p:sp>
      <p:sp>
        <p:nvSpPr>
          <p:cNvPr id="10" name="Rectangle 3"/>
          <p:cNvSpPr>
            <a:spLocks noGrp="1" noChangeArrowheads="1"/>
          </p:cNvSpPr>
          <p:nvPr>
            <p:ph type="body" idx="1"/>
          </p:nvPr>
        </p:nvSpPr>
        <p:spPr>
          <a:xfrm>
            <a:off x="4638368" y="1452231"/>
            <a:ext cx="3015086" cy="434086"/>
          </a:xfrm>
          <a:ln w="19050">
            <a:solidFill>
              <a:srgbClr val="99CA3C"/>
            </a:solidFill>
          </a:ln>
        </p:spPr>
        <p:txBody>
          <a:bodyPr>
            <a:noAutofit/>
          </a:bodyPr>
          <a:lstStyle/>
          <a:p>
            <a:pPr algn="ctr"/>
            <a:r>
              <a:rPr lang="en-GB" altLang="en-US" sz="2000" dirty="0">
                <a:solidFill>
                  <a:srgbClr val="99CA3C"/>
                </a:solidFill>
              </a:rPr>
              <a:t>Remove the Heat</a:t>
            </a:r>
            <a:endParaRPr lang="en-GB" altLang="en-US" sz="2000" b="1" dirty="0">
              <a:solidFill>
                <a:srgbClr val="99CA3C"/>
              </a:solidFill>
            </a:endParaRPr>
          </a:p>
        </p:txBody>
      </p:sp>
      <p:pic>
        <p:nvPicPr>
          <p:cNvPr id="22" name="Picture 21" descr="Lit Match Vector Clipart image - Free stock photo - Publi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904" y="2301012"/>
            <a:ext cx="1458191" cy="1329187"/>
          </a:xfrm>
          <a:prstGeom prst="rect">
            <a:avLst/>
          </a:prstGeom>
          <a:ln w="12700">
            <a:solidFill>
              <a:srgbClr val="99CA3C"/>
            </a:solidFill>
          </a:ln>
        </p:spPr>
      </p:pic>
      <p:sp>
        <p:nvSpPr>
          <p:cNvPr id="27" name="Content Placeholder 4"/>
          <p:cNvSpPr>
            <a:spLocks noGrp="1"/>
          </p:cNvSpPr>
          <p:nvPr>
            <p:ph sz="half" idx="2"/>
          </p:nvPr>
        </p:nvSpPr>
        <p:spPr>
          <a:xfrm>
            <a:off x="4656097" y="3885632"/>
            <a:ext cx="3015086" cy="861513"/>
          </a:xfrm>
        </p:spPr>
        <p:txBody>
          <a:bodyPr>
            <a:noAutofit/>
          </a:bodyPr>
          <a:lstStyle/>
          <a:p>
            <a:pPr marL="0" indent="0">
              <a:lnSpc>
                <a:spcPct val="100000"/>
              </a:lnSpc>
              <a:spcBef>
                <a:spcPts val="0"/>
              </a:spcBef>
              <a:buNone/>
            </a:pPr>
            <a:r>
              <a:rPr lang="en-GB" altLang="en-US" sz="1600" dirty="0"/>
              <a:t>Removing the ignition source - flames, electrical sparks etc. can help to put a fire out.</a:t>
            </a:r>
          </a:p>
        </p:txBody>
      </p:sp>
      <p:sp>
        <p:nvSpPr>
          <p:cNvPr id="11" name="Rectangle 3"/>
          <p:cNvSpPr>
            <a:spLocks noGrp="1" noChangeArrowheads="1"/>
          </p:cNvSpPr>
          <p:nvPr>
            <p:ph type="body" idx="1"/>
          </p:nvPr>
        </p:nvSpPr>
        <p:spPr>
          <a:xfrm>
            <a:off x="8533983" y="1452231"/>
            <a:ext cx="3015086" cy="429323"/>
          </a:xfrm>
          <a:ln w="19050">
            <a:solidFill>
              <a:srgbClr val="99CA3C"/>
            </a:solidFill>
          </a:ln>
        </p:spPr>
        <p:txBody>
          <a:bodyPr>
            <a:noAutofit/>
          </a:bodyPr>
          <a:lstStyle/>
          <a:p>
            <a:pPr algn="ctr"/>
            <a:r>
              <a:rPr lang="en-GB" altLang="en-US" sz="2000" dirty="0">
                <a:solidFill>
                  <a:srgbClr val="99CA3C"/>
                </a:solidFill>
              </a:rPr>
              <a:t>Remove the Fuel</a:t>
            </a:r>
            <a:endParaRPr lang="en-GB" altLang="en-US" sz="2000" b="1" dirty="0">
              <a:solidFill>
                <a:srgbClr val="99CA3C"/>
              </a:solidFill>
            </a:endParaRPr>
          </a:p>
        </p:txBody>
      </p:sp>
      <p:pic>
        <p:nvPicPr>
          <p:cNvPr id="23" name="Picture 22" descr="Free vector graphic: Folder, Files, Paper, Office - Fre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5761" y="2301012"/>
            <a:ext cx="1458191" cy="1315662"/>
          </a:xfrm>
          <a:prstGeom prst="rect">
            <a:avLst/>
          </a:prstGeom>
          <a:ln w="12700">
            <a:solidFill>
              <a:srgbClr val="99CA3C"/>
            </a:solidFill>
          </a:ln>
        </p:spPr>
      </p:pic>
      <p:sp>
        <p:nvSpPr>
          <p:cNvPr id="26" name="Content Placeholder 4"/>
          <p:cNvSpPr>
            <a:spLocks noGrp="1"/>
          </p:cNvSpPr>
          <p:nvPr>
            <p:ph sz="half" idx="2"/>
          </p:nvPr>
        </p:nvSpPr>
        <p:spPr>
          <a:xfrm>
            <a:off x="8567314" y="3885632"/>
            <a:ext cx="3015086" cy="2029522"/>
          </a:xfrm>
        </p:spPr>
        <p:txBody>
          <a:bodyPr>
            <a:noAutofit/>
          </a:bodyPr>
          <a:lstStyle/>
          <a:p>
            <a:pPr marL="0" indent="0">
              <a:lnSpc>
                <a:spcPct val="100000"/>
              </a:lnSpc>
              <a:spcBef>
                <a:spcPts val="0"/>
              </a:spcBef>
              <a:buNone/>
            </a:pPr>
            <a:r>
              <a:rPr lang="en-GB" altLang="en-US" sz="1600" dirty="0">
                <a:solidFill>
                  <a:srgbClr val="231F20"/>
                </a:solidFill>
              </a:rPr>
              <a:t>Fuel is anything that will burn - most things that you will find at work.</a:t>
            </a:r>
          </a:p>
          <a:p>
            <a:pPr marL="0" indent="0">
              <a:lnSpc>
                <a:spcPct val="100000"/>
              </a:lnSpc>
              <a:spcBef>
                <a:spcPts val="0"/>
              </a:spcBef>
              <a:buNone/>
            </a:pPr>
            <a:endParaRPr lang="en-GB" altLang="en-US" sz="1600" dirty="0">
              <a:solidFill>
                <a:srgbClr val="231F20"/>
              </a:solidFill>
            </a:endParaRPr>
          </a:p>
          <a:p>
            <a:pPr marL="0" indent="0">
              <a:lnSpc>
                <a:spcPct val="100000"/>
              </a:lnSpc>
              <a:spcBef>
                <a:spcPts val="0"/>
              </a:spcBef>
              <a:buNone/>
            </a:pPr>
            <a:r>
              <a:rPr lang="en-GB" altLang="en-US" sz="1600" dirty="0">
                <a:solidFill>
                  <a:srgbClr val="231F20"/>
                </a:solidFill>
              </a:rPr>
              <a:t>Remove combustibles from the area of the fire or turn off gas.  </a:t>
            </a:r>
          </a:p>
        </p:txBody>
      </p:sp>
    </p:spTree>
    <p:extLst>
      <p:ext uri="{BB962C8B-B14F-4D97-AF65-F5344CB8AC3E}">
        <p14:creationId xmlns:p14="http://schemas.microsoft.com/office/powerpoint/2010/main" val="14611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609600" y="274638"/>
            <a:ext cx="10972800" cy="1143000"/>
          </a:xfrm>
        </p:spPr>
        <p:txBody>
          <a:bodyPr/>
          <a:lstStyle/>
          <a:p>
            <a:r>
              <a:rPr lang="en-GB" dirty="0">
                <a:solidFill>
                  <a:srgbClr val="44C3CF"/>
                </a:solidFill>
              </a:rPr>
              <a:t>Common Causes of Fire at Work</a:t>
            </a:r>
          </a:p>
        </p:txBody>
      </p:sp>
      <p:sp>
        <p:nvSpPr>
          <p:cNvPr id="22531" name="Rectangle 3"/>
          <p:cNvSpPr>
            <a:spLocks noGrp="1" noChangeArrowheads="1"/>
          </p:cNvSpPr>
          <p:nvPr>
            <p:ph type="body" idx="1"/>
          </p:nvPr>
        </p:nvSpPr>
        <p:spPr>
          <a:xfrm>
            <a:off x="607636" y="1410285"/>
            <a:ext cx="2235574" cy="419797"/>
          </a:xfrm>
          <a:ln w="19050">
            <a:solidFill>
              <a:srgbClr val="9ACA3B"/>
            </a:solidFill>
          </a:ln>
        </p:spPr>
        <p:txBody>
          <a:bodyPr>
            <a:normAutofit/>
          </a:bodyPr>
          <a:lstStyle/>
          <a:p>
            <a:pPr algn="ctr"/>
            <a:r>
              <a:rPr lang="en-GB" altLang="en-US" sz="2000" dirty="0">
                <a:solidFill>
                  <a:srgbClr val="99CA3C"/>
                </a:solidFill>
              </a:rPr>
              <a:t>Arson</a:t>
            </a:r>
            <a:endParaRPr lang="en-GB" altLang="en-US" sz="2000" b="1" dirty="0">
              <a:solidFill>
                <a:srgbClr val="99CA3C"/>
              </a:solidFill>
            </a:endParaRPr>
          </a:p>
        </p:txBody>
      </p:sp>
      <p:pic>
        <p:nvPicPr>
          <p:cNvPr id="2050" name="Picture 2" descr="Arson">
            <a:extLst>
              <a:ext uri="{FF2B5EF4-FFF2-40B4-BE49-F238E27FC236}">
                <a16:creationId xmlns:a16="http://schemas.microsoft.com/office/drawing/2014/main" id="{0E09D090-9F42-4C94-B6E4-28F068440EC7}"/>
              </a:ext>
            </a:extLst>
          </p:cNvPr>
          <p:cNvPicPr>
            <a:picLocks noChangeAspect="1" noChangeArrowheads="1"/>
          </p:cNvPicPr>
          <p:nvPr/>
        </p:nvPicPr>
        <p:blipFill rotWithShape="1">
          <a:blip r:embed="rId2"/>
          <a:srcRect l="23661"/>
          <a:stretch/>
        </p:blipFill>
        <p:spPr bwMode="auto">
          <a:xfrm>
            <a:off x="996327" y="2203888"/>
            <a:ext cx="1458191" cy="1339006"/>
          </a:xfrm>
          <a:prstGeom prst="rect">
            <a:avLst/>
          </a:prstGeom>
          <a:noFill/>
          <a:ln w="12700">
            <a:solidFill>
              <a:srgbClr val="99CA3C"/>
            </a:solidFill>
          </a:ln>
          <a:extLst>
            <a:ext uri="{909E8E84-426E-40DD-AFC4-6F175D3DCCD1}">
              <a14:hiddenFill xmlns:a14="http://schemas.microsoft.com/office/drawing/2010/main">
                <a:solidFill>
                  <a:srgbClr val="FFFFFF"/>
                </a:solidFill>
              </a14:hiddenFill>
            </a:ext>
          </a:extLst>
        </p:spPr>
      </p:pic>
      <p:sp>
        <p:nvSpPr>
          <p:cNvPr id="15" name="Content Placeholder 4"/>
          <p:cNvSpPr>
            <a:spLocks noGrp="1"/>
          </p:cNvSpPr>
          <p:nvPr>
            <p:ph sz="half" idx="2"/>
          </p:nvPr>
        </p:nvSpPr>
        <p:spPr>
          <a:xfrm>
            <a:off x="217879" y="3685202"/>
            <a:ext cx="3015086" cy="2119980"/>
          </a:xfrm>
        </p:spPr>
        <p:txBody>
          <a:bodyPr>
            <a:noAutofit/>
          </a:bodyPr>
          <a:lstStyle/>
          <a:p>
            <a:pPr marL="0" indent="0" algn="ctr">
              <a:lnSpc>
                <a:spcPct val="100000"/>
              </a:lnSpc>
              <a:spcBef>
                <a:spcPts val="0"/>
              </a:spcBef>
              <a:buNone/>
            </a:pPr>
            <a:r>
              <a:rPr lang="en-GB" altLang="en-US" sz="1600" dirty="0">
                <a:solidFill>
                  <a:srgbClr val="231F20"/>
                </a:solidFill>
              </a:rPr>
              <a:t>66% of fires in Northern Ireland are classified as malicious.</a:t>
            </a:r>
          </a:p>
          <a:p>
            <a:pPr marL="0" indent="0" algn="ctr">
              <a:lnSpc>
                <a:spcPct val="100000"/>
              </a:lnSpc>
              <a:spcBef>
                <a:spcPts val="0"/>
              </a:spcBef>
              <a:buNone/>
            </a:pPr>
            <a:endParaRPr lang="en-GB" altLang="en-US" sz="1600" dirty="0">
              <a:solidFill>
                <a:srgbClr val="231F20"/>
              </a:solidFill>
            </a:endParaRPr>
          </a:p>
          <a:p>
            <a:pPr algn="ctr">
              <a:lnSpc>
                <a:spcPct val="100000"/>
              </a:lnSpc>
              <a:spcBef>
                <a:spcPts val="0"/>
              </a:spcBef>
            </a:pPr>
            <a:r>
              <a:rPr lang="en-GB" altLang="en-US" sz="1600" dirty="0">
                <a:solidFill>
                  <a:srgbClr val="231F20"/>
                </a:solidFill>
              </a:rPr>
              <a:t>Make sure buildings are secure when you leave</a:t>
            </a:r>
          </a:p>
          <a:p>
            <a:pPr algn="ctr">
              <a:lnSpc>
                <a:spcPct val="100000"/>
              </a:lnSpc>
              <a:spcBef>
                <a:spcPts val="0"/>
              </a:spcBef>
            </a:pPr>
            <a:r>
              <a:rPr lang="en-GB" altLang="en-US" sz="1600" dirty="0">
                <a:solidFill>
                  <a:srgbClr val="231F20"/>
                </a:solidFill>
              </a:rPr>
              <a:t>Keep bins away from buildings</a:t>
            </a:r>
          </a:p>
          <a:p>
            <a:pPr algn="ctr">
              <a:lnSpc>
                <a:spcPct val="100000"/>
              </a:lnSpc>
              <a:spcBef>
                <a:spcPts val="0"/>
              </a:spcBef>
            </a:pPr>
            <a:r>
              <a:rPr lang="en-GB" altLang="en-US" sz="1600" dirty="0">
                <a:solidFill>
                  <a:srgbClr val="231F20"/>
                </a:solidFill>
              </a:rPr>
              <a:t>Report suspicious activity</a:t>
            </a:r>
          </a:p>
        </p:txBody>
      </p:sp>
      <p:sp>
        <p:nvSpPr>
          <p:cNvPr id="10" name="Rectangle 3"/>
          <p:cNvSpPr>
            <a:spLocks noGrp="1" noChangeArrowheads="1"/>
          </p:cNvSpPr>
          <p:nvPr>
            <p:ph type="body" idx="1"/>
          </p:nvPr>
        </p:nvSpPr>
        <p:spPr>
          <a:xfrm>
            <a:off x="3616402" y="1417638"/>
            <a:ext cx="2236639" cy="434086"/>
          </a:xfrm>
          <a:ln w="19050">
            <a:solidFill>
              <a:srgbClr val="99CA3C"/>
            </a:solidFill>
          </a:ln>
        </p:spPr>
        <p:txBody>
          <a:bodyPr>
            <a:noAutofit/>
          </a:bodyPr>
          <a:lstStyle/>
          <a:p>
            <a:pPr algn="ctr"/>
            <a:r>
              <a:rPr lang="en-GB" altLang="en-US" sz="2000" dirty="0">
                <a:solidFill>
                  <a:srgbClr val="99CA3C"/>
                </a:solidFill>
              </a:rPr>
              <a:t>Smoking</a:t>
            </a:r>
            <a:endParaRPr lang="en-GB" altLang="en-US" sz="2000" b="1" dirty="0">
              <a:solidFill>
                <a:srgbClr val="99CA3C"/>
              </a:solidFill>
            </a:endParaRPr>
          </a:p>
        </p:txBody>
      </p:sp>
      <p:pic>
        <p:nvPicPr>
          <p:cNvPr id="22" name="Picture 21" descr="Cigarette"/>
          <p:cNvPicPr>
            <a:picLocks noChangeAspect="1"/>
          </p:cNvPicPr>
          <p:nvPr/>
        </p:nvPicPr>
        <p:blipFill rotWithShape="1">
          <a:blip r:embed="rId3"/>
          <a:srcRect l="30725" r="17490" b="6556"/>
          <a:stretch/>
        </p:blipFill>
        <p:spPr>
          <a:xfrm>
            <a:off x="4005625" y="2196700"/>
            <a:ext cx="1458191" cy="1315661"/>
          </a:xfrm>
          <a:prstGeom prst="rect">
            <a:avLst/>
          </a:prstGeom>
          <a:ln w="12700">
            <a:solidFill>
              <a:srgbClr val="99CA3C"/>
            </a:solidFill>
          </a:ln>
        </p:spPr>
      </p:pic>
      <p:sp>
        <p:nvSpPr>
          <p:cNvPr id="20" name="Content Placeholder 4">
            <a:extLst>
              <a:ext uri="{FF2B5EF4-FFF2-40B4-BE49-F238E27FC236}">
                <a16:creationId xmlns:a16="http://schemas.microsoft.com/office/drawing/2014/main" id="{3010C82A-EB26-493A-BF47-59E7BC169AA7}"/>
              </a:ext>
            </a:extLst>
          </p:cNvPr>
          <p:cNvSpPr txBox="1">
            <a:spLocks/>
          </p:cNvSpPr>
          <p:nvPr/>
        </p:nvSpPr>
        <p:spPr>
          <a:xfrm>
            <a:off x="3232965" y="3694628"/>
            <a:ext cx="3015086" cy="174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altLang="en-US" sz="1600" dirty="0">
                <a:solidFill>
                  <a:srgbClr val="231F20"/>
                </a:solidFill>
              </a:rPr>
              <a:t>Smoking related fires are on the decline.  </a:t>
            </a:r>
          </a:p>
          <a:p>
            <a:pPr marL="0" indent="0" algn="ctr">
              <a:lnSpc>
                <a:spcPct val="100000"/>
              </a:lnSpc>
              <a:spcBef>
                <a:spcPts val="0"/>
              </a:spcBef>
              <a:buFont typeface="Arial" panose="020B0604020202020204" pitchFamily="34" charset="0"/>
              <a:buNone/>
            </a:pPr>
            <a:endParaRPr lang="en-GB" altLang="en-US" sz="1600" dirty="0">
              <a:solidFill>
                <a:srgbClr val="231F20"/>
              </a:solidFill>
            </a:endParaRPr>
          </a:p>
          <a:p>
            <a:pPr marL="0" indent="0" algn="ctr">
              <a:lnSpc>
                <a:spcPct val="100000"/>
              </a:lnSpc>
              <a:spcBef>
                <a:spcPts val="0"/>
              </a:spcBef>
              <a:buFont typeface="Arial" panose="020B0604020202020204" pitchFamily="34" charset="0"/>
              <a:buNone/>
            </a:pPr>
            <a:r>
              <a:rPr lang="en-GB" altLang="en-US" sz="1600" dirty="0">
                <a:solidFill>
                  <a:srgbClr val="231F20"/>
                </a:solidFill>
              </a:rPr>
              <a:t>At work, you must only smoke in designated smoking areas and never inside any EA buildings.</a:t>
            </a:r>
          </a:p>
        </p:txBody>
      </p:sp>
      <p:sp>
        <p:nvSpPr>
          <p:cNvPr id="11" name="Rectangle 3"/>
          <p:cNvSpPr>
            <a:spLocks noGrp="1" noChangeArrowheads="1"/>
          </p:cNvSpPr>
          <p:nvPr>
            <p:ph type="body" idx="1"/>
          </p:nvPr>
        </p:nvSpPr>
        <p:spPr>
          <a:xfrm>
            <a:off x="6626234" y="1410285"/>
            <a:ext cx="2235574" cy="429323"/>
          </a:xfrm>
          <a:ln w="19050">
            <a:solidFill>
              <a:srgbClr val="99CA3C"/>
            </a:solidFill>
          </a:ln>
        </p:spPr>
        <p:txBody>
          <a:bodyPr>
            <a:noAutofit/>
          </a:bodyPr>
          <a:lstStyle/>
          <a:p>
            <a:pPr algn="ctr"/>
            <a:r>
              <a:rPr lang="en-GB" altLang="en-US" sz="2000" dirty="0">
                <a:solidFill>
                  <a:srgbClr val="99CA3C"/>
                </a:solidFill>
              </a:rPr>
              <a:t>Kitchen Fires</a:t>
            </a:r>
            <a:endParaRPr lang="en-GB" altLang="en-US" sz="2000" b="1" dirty="0">
              <a:solidFill>
                <a:srgbClr val="99CA3C"/>
              </a:solidFill>
            </a:endParaRPr>
          </a:p>
        </p:txBody>
      </p:sp>
      <p:pic>
        <p:nvPicPr>
          <p:cNvPr id="23" name="Picture 22" descr="Kitchen Fire"/>
          <p:cNvPicPr>
            <a:picLocks noChangeAspect="1"/>
          </p:cNvPicPr>
          <p:nvPr/>
        </p:nvPicPr>
        <p:blipFill rotWithShape="1">
          <a:blip r:embed="rId4"/>
          <a:srcRect l="1760" t="21565" r="7752" b="24106"/>
          <a:stretch/>
        </p:blipFill>
        <p:spPr>
          <a:xfrm>
            <a:off x="7014658" y="2203888"/>
            <a:ext cx="1458191" cy="1315661"/>
          </a:xfrm>
          <a:prstGeom prst="rect">
            <a:avLst/>
          </a:prstGeom>
          <a:ln w="12700">
            <a:solidFill>
              <a:srgbClr val="99CA3C"/>
            </a:solidFill>
          </a:ln>
        </p:spPr>
      </p:pic>
      <p:sp>
        <p:nvSpPr>
          <p:cNvPr id="21" name="Content Placeholder 4">
            <a:extLst>
              <a:ext uri="{FF2B5EF4-FFF2-40B4-BE49-F238E27FC236}">
                <a16:creationId xmlns:a16="http://schemas.microsoft.com/office/drawing/2014/main" id="{454303CF-B4DA-4C57-B3A8-FAA6398A4897}"/>
              </a:ext>
            </a:extLst>
          </p:cNvPr>
          <p:cNvSpPr txBox="1">
            <a:spLocks/>
          </p:cNvSpPr>
          <p:nvPr/>
        </p:nvSpPr>
        <p:spPr>
          <a:xfrm>
            <a:off x="6236210" y="3684419"/>
            <a:ext cx="3015086" cy="174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dirty="0">
                <a:solidFill>
                  <a:srgbClr val="231F20"/>
                </a:solidFill>
                <a:latin typeface="Arial" panose="020B0604020202020204" pitchFamily="34" charset="0"/>
                <a:cs typeface="Arial" panose="020B0604020202020204" pitchFamily="34" charset="0"/>
              </a:rPr>
              <a:t>When cooking, never leave appliances unattended. This includes </a:t>
            </a:r>
            <a:r>
              <a:rPr lang="en-GB" sz="1600" b="1" dirty="0">
                <a:solidFill>
                  <a:srgbClr val="231F20"/>
                </a:solidFill>
                <a:latin typeface="Arial" panose="020B0604020202020204" pitchFamily="34" charset="0"/>
                <a:cs typeface="Arial" panose="020B0604020202020204" pitchFamily="34" charset="0"/>
              </a:rPr>
              <a:t>toasters.</a:t>
            </a:r>
            <a:endParaRPr lang="en-GB" sz="1600" dirty="0">
              <a:solidFill>
                <a:srgbClr val="231F20"/>
              </a:solidFill>
              <a:latin typeface="Arial" panose="020B0604020202020204" pitchFamily="34" charset="0"/>
              <a:cs typeface="Arial" panose="020B0604020202020204" pitchFamily="34" charset="0"/>
            </a:endParaRPr>
          </a:p>
        </p:txBody>
      </p:sp>
      <p:sp>
        <p:nvSpPr>
          <p:cNvPr id="13" name="Rectangle 3">
            <a:extLst>
              <a:ext uri="{FF2B5EF4-FFF2-40B4-BE49-F238E27FC236}">
                <a16:creationId xmlns:a16="http://schemas.microsoft.com/office/drawing/2014/main" id="{0811277D-1B66-4A20-AAA8-63B667E7969C}"/>
              </a:ext>
            </a:extLst>
          </p:cNvPr>
          <p:cNvSpPr txBox="1">
            <a:spLocks noChangeArrowheads="1"/>
          </p:cNvSpPr>
          <p:nvPr/>
        </p:nvSpPr>
        <p:spPr>
          <a:xfrm>
            <a:off x="9491436" y="1410285"/>
            <a:ext cx="2235574" cy="429323"/>
          </a:xfrm>
          <a:prstGeom prst="rect">
            <a:avLst/>
          </a:prstGeom>
          <a:ln w="19050">
            <a:solidFill>
              <a:srgbClr val="99CA3C"/>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9ACA3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ltLang="en-US" sz="2000" dirty="0">
                <a:solidFill>
                  <a:srgbClr val="99CA3C"/>
                </a:solidFill>
              </a:rPr>
              <a:t>Electrical Faults</a:t>
            </a:r>
          </a:p>
        </p:txBody>
      </p:sp>
      <p:pic>
        <p:nvPicPr>
          <p:cNvPr id="14" name="Picture 13" descr="Electrical Socket overload">
            <a:extLst>
              <a:ext uri="{FF2B5EF4-FFF2-40B4-BE49-F238E27FC236}">
                <a16:creationId xmlns:a16="http://schemas.microsoft.com/office/drawing/2014/main" id="{7601C076-5C49-4004-9012-10971CFDAF8D}"/>
              </a:ext>
            </a:extLst>
          </p:cNvPr>
          <p:cNvPicPr>
            <a:picLocks noChangeAspect="1"/>
          </p:cNvPicPr>
          <p:nvPr/>
        </p:nvPicPr>
        <p:blipFill rotWithShape="1">
          <a:blip r:embed="rId5"/>
          <a:srcRect l="21215" r="21215"/>
          <a:stretch/>
        </p:blipFill>
        <p:spPr>
          <a:xfrm>
            <a:off x="9875382" y="2196700"/>
            <a:ext cx="1458191" cy="1325563"/>
          </a:xfrm>
          <a:prstGeom prst="rect">
            <a:avLst/>
          </a:prstGeom>
          <a:ln w="12700">
            <a:solidFill>
              <a:srgbClr val="99CA3C"/>
            </a:solidFill>
          </a:ln>
        </p:spPr>
      </p:pic>
      <p:sp>
        <p:nvSpPr>
          <p:cNvPr id="24" name="Content Placeholder 4">
            <a:extLst>
              <a:ext uri="{FF2B5EF4-FFF2-40B4-BE49-F238E27FC236}">
                <a16:creationId xmlns:a16="http://schemas.microsoft.com/office/drawing/2014/main" id="{E01F02B7-6986-4D84-95C8-FC020AB42C16}"/>
              </a:ext>
            </a:extLst>
          </p:cNvPr>
          <p:cNvSpPr txBox="1">
            <a:spLocks/>
          </p:cNvSpPr>
          <p:nvPr/>
        </p:nvSpPr>
        <p:spPr>
          <a:xfrm>
            <a:off x="9096934" y="3684419"/>
            <a:ext cx="3015086" cy="174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altLang="en-US" sz="1600" dirty="0">
                <a:solidFill>
                  <a:srgbClr val="231F20"/>
                </a:solidFill>
              </a:rPr>
              <a:t>Due to:</a:t>
            </a:r>
          </a:p>
          <a:p>
            <a:pPr algn="ctr">
              <a:lnSpc>
                <a:spcPct val="100000"/>
              </a:lnSpc>
              <a:spcBef>
                <a:spcPts val="0"/>
              </a:spcBef>
            </a:pPr>
            <a:r>
              <a:rPr lang="en-GB" altLang="en-US" sz="1600" dirty="0">
                <a:solidFill>
                  <a:srgbClr val="231F20"/>
                </a:solidFill>
              </a:rPr>
              <a:t>Overloaded sockets</a:t>
            </a:r>
          </a:p>
          <a:p>
            <a:pPr algn="ctr">
              <a:lnSpc>
                <a:spcPct val="100000"/>
              </a:lnSpc>
              <a:spcBef>
                <a:spcPts val="0"/>
              </a:spcBef>
            </a:pPr>
            <a:r>
              <a:rPr lang="en-GB" altLang="en-US" sz="1600" dirty="0">
                <a:solidFill>
                  <a:srgbClr val="231F20"/>
                </a:solidFill>
              </a:rPr>
              <a:t>Misuse of adaptors</a:t>
            </a:r>
          </a:p>
          <a:p>
            <a:pPr algn="ctr">
              <a:lnSpc>
                <a:spcPct val="100000"/>
              </a:lnSpc>
              <a:spcBef>
                <a:spcPts val="0"/>
              </a:spcBef>
            </a:pPr>
            <a:r>
              <a:rPr lang="en-GB" altLang="en-US" sz="1600" dirty="0">
                <a:solidFill>
                  <a:srgbClr val="231F20"/>
                </a:solidFill>
              </a:rPr>
              <a:t>Faulty wiring / frayed cables</a:t>
            </a:r>
          </a:p>
          <a:p>
            <a:pPr algn="ctr">
              <a:lnSpc>
                <a:spcPct val="100000"/>
              </a:lnSpc>
              <a:spcBef>
                <a:spcPts val="0"/>
              </a:spcBef>
            </a:pPr>
            <a:r>
              <a:rPr lang="en-GB" altLang="en-US" sz="1600" dirty="0">
                <a:solidFill>
                  <a:srgbClr val="231F20"/>
                </a:solidFill>
              </a:rPr>
              <a:t>Misuse of extension leads</a:t>
            </a:r>
          </a:p>
          <a:p>
            <a:pPr algn="ctr">
              <a:lnSpc>
                <a:spcPct val="100000"/>
              </a:lnSpc>
              <a:spcBef>
                <a:spcPts val="0"/>
              </a:spcBef>
            </a:pPr>
            <a:r>
              <a:rPr lang="en-GB" altLang="en-US" sz="1600" dirty="0">
                <a:solidFill>
                  <a:srgbClr val="231F20"/>
                </a:solidFill>
              </a:rPr>
              <a:t>Damaged plugs</a:t>
            </a:r>
          </a:p>
          <a:p>
            <a:pPr algn="ctr">
              <a:lnSpc>
                <a:spcPct val="100000"/>
              </a:lnSpc>
              <a:spcBef>
                <a:spcPts val="0"/>
              </a:spcBef>
            </a:pPr>
            <a:r>
              <a:rPr lang="en-GB" altLang="en-US" sz="1600" dirty="0">
                <a:solidFill>
                  <a:srgbClr val="231F20"/>
                </a:solidFill>
              </a:rPr>
              <a:t>Incorrect fuses</a:t>
            </a:r>
          </a:p>
          <a:p>
            <a:pPr algn="ctr">
              <a:lnSpc>
                <a:spcPct val="100000"/>
              </a:lnSpc>
              <a:spcBef>
                <a:spcPts val="0"/>
              </a:spcBef>
            </a:pPr>
            <a:r>
              <a:rPr lang="en-GB" altLang="en-US" sz="1600" dirty="0">
                <a:solidFill>
                  <a:srgbClr val="231F20"/>
                </a:solidFill>
              </a:rPr>
              <a:t>Overheating</a:t>
            </a:r>
          </a:p>
        </p:txBody>
      </p:sp>
    </p:spTree>
    <p:extLst>
      <p:ext uri="{BB962C8B-B14F-4D97-AF65-F5344CB8AC3E}">
        <p14:creationId xmlns:p14="http://schemas.microsoft.com/office/powerpoint/2010/main" val="12352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D9F9-0FA8-4A13-A3FE-69ACB242BF4E}"/>
              </a:ext>
            </a:extLst>
          </p:cNvPr>
          <p:cNvSpPr>
            <a:spLocks noGrp="1"/>
          </p:cNvSpPr>
          <p:nvPr>
            <p:ph type="title"/>
          </p:nvPr>
        </p:nvSpPr>
        <p:spPr/>
        <p:txBody>
          <a:bodyPr/>
          <a:lstStyle/>
          <a:p>
            <a:r>
              <a:rPr lang="en-GB" dirty="0"/>
              <a:t>Human Behaviour</a:t>
            </a:r>
          </a:p>
        </p:txBody>
      </p:sp>
      <p:sp>
        <p:nvSpPr>
          <p:cNvPr id="3" name="Content Placeholder 2">
            <a:extLst>
              <a:ext uri="{FF2B5EF4-FFF2-40B4-BE49-F238E27FC236}">
                <a16:creationId xmlns:a16="http://schemas.microsoft.com/office/drawing/2014/main" id="{BD7E9989-9EEB-445C-AC3F-D587D32A5E4F}"/>
              </a:ext>
            </a:extLst>
          </p:cNvPr>
          <p:cNvSpPr>
            <a:spLocks noGrp="1"/>
          </p:cNvSpPr>
          <p:nvPr>
            <p:ph idx="1"/>
          </p:nvPr>
        </p:nvSpPr>
        <p:spPr>
          <a:xfrm>
            <a:off x="637309" y="1404847"/>
            <a:ext cx="9077142" cy="3988766"/>
          </a:xfrm>
        </p:spPr>
        <p:txBody>
          <a:bodyPr>
            <a:normAutofit fontScale="62500" lnSpcReduction="20000"/>
          </a:bodyPr>
          <a:lstStyle/>
          <a:p>
            <a:pPr marL="0" indent="0">
              <a:buNone/>
            </a:pPr>
            <a:r>
              <a:rPr lang="en-GB" dirty="0">
                <a:solidFill>
                  <a:srgbClr val="231F20"/>
                </a:solidFill>
              </a:rPr>
              <a:t>Human behaviour is a common reason why workplace fires start.  This may be through negligent actions, carelessness, ignorance and vandalism.</a:t>
            </a:r>
          </a:p>
          <a:p>
            <a:endParaRPr lang="en-GB" dirty="0">
              <a:solidFill>
                <a:srgbClr val="231F20"/>
              </a:solidFill>
            </a:endParaRPr>
          </a:p>
          <a:p>
            <a:pPr marL="0" indent="0">
              <a:buNone/>
            </a:pPr>
            <a:r>
              <a:rPr lang="en-GB" dirty="0">
                <a:solidFill>
                  <a:srgbClr val="231F20"/>
                </a:solidFill>
              </a:rPr>
              <a:t>Negligent actions such as stacking combustible materials on heated equipment.</a:t>
            </a:r>
          </a:p>
          <a:p>
            <a:endParaRPr lang="en-GB" dirty="0">
              <a:solidFill>
                <a:srgbClr val="231F20"/>
              </a:solidFill>
            </a:endParaRPr>
          </a:p>
          <a:p>
            <a:pPr marL="0" indent="0">
              <a:buNone/>
            </a:pPr>
            <a:r>
              <a:rPr lang="en-GB" dirty="0">
                <a:solidFill>
                  <a:srgbClr val="231F20"/>
                </a:solidFill>
              </a:rPr>
              <a:t>Reckless behaviour during a fire evacuation:</a:t>
            </a:r>
          </a:p>
          <a:p>
            <a:r>
              <a:rPr lang="en-GB" dirty="0">
                <a:solidFill>
                  <a:srgbClr val="231F20"/>
                </a:solidFill>
              </a:rPr>
              <a:t>Using a familiar route even though it is not the fastest nor the safest.</a:t>
            </a:r>
          </a:p>
          <a:p>
            <a:r>
              <a:rPr lang="en-GB" dirty="0">
                <a:solidFill>
                  <a:srgbClr val="231F20"/>
                </a:solidFill>
              </a:rPr>
              <a:t>Reacting slowly or not at all. Perhaps assuming a fire alarm is a fault or drill.</a:t>
            </a:r>
          </a:p>
          <a:p>
            <a:r>
              <a:rPr lang="en-GB" dirty="0">
                <a:solidFill>
                  <a:srgbClr val="231F20"/>
                </a:solidFill>
              </a:rPr>
              <a:t>Instinctively, looking to others to take the lead.</a:t>
            </a:r>
          </a:p>
          <a:p>
            <a:r>
              <a:rPr lang="en-GB" dirty="0">
                <a:solidFill>
                  <a:srgbClr val="231F20"/>
                </a:solidFill>
              </a:rPr>
              <a:t>2 ½ minutes is the accepted time to evacuate an entire building of its occupants</a:t>
            </a:r>
          </a:p>
          <a:p>
            <a:endParaRPr lang="en-GB" dirty="0">
              <a:solidFill>
                <a:srgbClr val="231F20"/>
              </a:solidFill>
            </a:endParaRPr>
          </a:p>
          <a:p>
            <a:pPr marL="0" indent="0">
              <a:buNone/>
            </a:pPr>
            <a:r>
              <a:rPr lang="en-GB" b="1" dirty="0">
                <a:solidFill>
                  <a:srgbClr val="231F20"/>
                </a:solidFill>
              </a:rPr>
              <a:t>YOU NEED TO ACT </a:t>
            </a:r>
            <a:r>
              <a:rPr lang="en-GB" b="1" u="sng" dirty="0">
                <a:solidFill>
                  <a:srgbClr val="231F20"/>
                </a:solidFill>
              </a:rPr>
              <a:t>QUICKLY AND SAFELY </a:t>
            </a:r>
            <a:r>
              <a:rPr lang="en-GB" b="1" dirty="0">
                <a:solidFill>
                  <a:srgbClr val="231F20"/>
                </a:solidFill>
              </a:rPr>
              <a:t>IN THE EVENT OF A FIRE!</a:t>
            </a:r>
          </a:p>
          <a:p>
            <a:endParaRPr lang="en-GB" dirty="0"/>
          </a:p>
        </p:txBody>
      </p:sp>
      <p:pic>
        <p:nvPicPr>
          <p:cNvPr id="5" name="Picture 4" descr="Stopwatch with time motion blur">
            <a:extLst>
              <a:ext uri="{FF2B5EF4-FFF2-40B4-BE49-F238E27FC236}">
                <a16:creationId xmlns:a16="http://schemas.microsoft.com/office/drawing/2014/main" id="{CFD5B4BC-C8F1-43AC-8D39-67934B85EE4E}"/>
              </a:ext>
            </a:extLst>
          </p:cNvPr>
          <p:cNvPicPr>
            <a:picLocks noChangeAspect="1"/>
          </p:cNvPicPr>
          <p:nvPr/>
        </p:nvPicPr>
        <p:blipFill>
          <a:blip r:embed="rId2">
            <a:alphaModFix amt="20000"/>
          </a:blip>
          <a:stretch>
            <a:fillRect/>
          </a:stretch>
        </p:blipFill>
        <p:spPr>
          <a:xfrm>
            <a:off x="9353725" y="1275177"/>
            <a:ext cx="2871763" cy="4307645"/>
          </a:xfrm>
          <a:prstGeom prst="rect">
            <a:avLst/>
          </a:prstGeom>
          <a:ln>
            <a:noFill/>
          </a:ln>
          <a:effectLst>
            <a:softEdge rad="112500"/>
          </a:effectLst>
        </p:spPr>
      </p:pic>
    </p:spTree>
    <p:extLst>
      <p:ext uri="{BB962C8B-B14F-4D97-AF65-F5344CB8AC3E}">
        <p14:creationId xmlns:p14="http://schemas.microsoft.com/office/powerpoint/2010/main" val="243702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anchor="ctr">
            <a:normAutofit/>
          </a:bodyPr>
          <a:lstStyle/>
          <a:p>
            <a:r>
              <a:rPr lang="en-GB" dirty="0">
                <a:solidFill>
                  <a:srgbClr val="44C3CF"/>
                </a:solidFill>
              </a:rPr>
              <a:t>Consequences of Fire at Work</a:t>
            </a:r>
          </a:p>
        </p:txBody>
      </p:sp>
      <p:sp>
        <p:nvSpPr>
          <p:cNvPr id="5" name="Content Placeholder 4"/>
          <p:cNvSpPr>
            <a:spLocks noGrp="1"/>
          </p:cNvSpPr>
          <p:nvPr>
            <p:ph sz="half" idx="1"/>
          </p:nvPr>
        </p:nvSpPr>
        <p:spPr>
          <a:xfrm>
            <a:off x="838201" y="1590733"/>
            <a:ext cx="5181600" cy="3952470"/>
          </a:xfrm>
        </p:spPr>
        <p:txBody>
          <a:bodyPr>
            <a:normAutofit/>
          </a:bodyPr>
          <a:lstStyle/>
          <a:p>
            <a:pPr marL="0" indent="0">
              <a:lnSpc>
                <a:spcPct val="150000"/>
              </a:lnSpc>
              <a:buNone/>
            </a:pPr>
            <a:r>
              <a:rPr lang="en-GB" sz="1800" dirty="0">
                <a:solidFill>
                  <a:srgbClr val="231F20"/>
                </a:solidFill>
              </a:rPr>
              <a:t>Fire can cause:</a:t>
            </a:r>
          </a:p>
          <a:p>
            <a:pPr>
              <a:lnSpc>
                <a:spcPct val="150000"/>
              </a:lnSpc>
            </a:pPr>
            <a:r>
              <a:rPr lang="en-GB" sz="1800" b="1" u="sng" dirty="0">
                <a:solidFill>
                  <a:srgbClr val="231F20"/>
                </a:solidFill>
              </a:rPr>
              <a:t>Death</a:t>
            </a:r>
            <a:r>
              <a:rPr lang="en-GB" sz="1800" dirty="0">
                <a:solidFill>
                  <a:srgbClr val="231F20"/>
                </a:solidFill>
              </a:rPr>
              <a:t> or </a:t>
            </a:r>
            <a:r>
              <a:rPr lang="en-GB" sz="1800" b="1" u="sng" dirty="0">
                <a:solidFill>
                  <a:srgbClr val="231F20"/>
                </a:solidFill>
              </a:rPr>
              <a:t>serious injury </a:t>
            </a:r>
            <a:r>
              <a:rPr lang="en-GB" sz="1800" dirty="0">
                <a:solidFill>
                  <a:srgbClr val="231F20"/>
                </a:solidFill>
              </a:rPr>
              <a:t>either by smoke inhalation or through burns</a:t>
            </a:r>
            <a:endParaRPr lang="en-GB" sz="1800" b="1" u="sng" dirty="0">
              <a:solidFill>
                <a:srgbClr val="231F20"/>
              </a:solidFill>
            </a:endParaRPr>
          </a:p>
          <a:p>
            <a:pPr>
              <a:lnSpc>
                <a:spcPct val="150000"/>
              </a:lnSpc>
            </a:pPr>
            <a:r>
              <a:rPr lang="en-GB" sz="1800" dirty="0">
                <a:solidFill>
                  <a:srgbClr val="231F20"/>
                </a:solidFill>
              </a:rPr>
              <a:t>Physical and mental trauma to employees</a:t>
            </a:r>
            <a:endParaRPr lang="en-GB" sz="1800" b="1" dirty="0">
              <a:solidFill>
                <a:srgbClr val="231F20"/>
              </a:solidFill>
            </a:endParaRPr>
          </a:p>
          <a:p>
            <a:pPr>
              <a:lnSpc>
                <a:spcPct val="150000"/>
              </a:lnSpc>
            </a:pPr>
            <a:r>
              <a:rPr lang="en-GB" sz="1800" dirty="0">
                <a:solidFill>
                  <a:srgbClr val="231F20"/>
                </a:solidFill>
              </a:rPr>
              <a:t>Expensive damage to buildings</a:t>
            </a:r>
          </a:p>
          <a:p>
            <a:pPr lvl="1">
              <a:lnSpc>
                <a:spcPct val="150000"/>
              </a:lnSpc>
            </a:pPr>
            <a:r>
              <a:rPr lang="en-GB" sz="1800" dirty="0">
                <a:solidFill>
                  <a:srgbClr val="231F20"/>
                </a:solidFill>
              </a:rPr>
              <a:t>£100m cost to Primark in wake of 2018 store fire in Belfast.</a:t>
            </a:r>
          </a:p>
          <a:p>
            <a:pPr>
              <a:lnSpc>
                <a:spcPct val="150000"/>
              </a:lnSpc>
            </a:pPr>
            <a:r>
              <a:rPr lang="en-GB" sz="1800" dirty="0">
                <a:solidFill>
                  <a:srgbClr val="231F20"/>
                </a:solidFill>
              </a:rPr>
              <a:t>Damage to the environment.</a:t>
            </a:r>
          </a:p>
        </p:txBody>
      </p:sp>
      <p:pic>
        <p:nvPicPr>
          <p:cNvPr id="20" name="Picture 19" descr="Primark (Bank Buildings) fire, Belfast -... © Albert ..."/>
          <p:cNvPicPr>
            <a:picLocks noChangeAspect="1"/>
          </p:cNvPicPr>
          <p:nvPr/>
        </p:nvPicPr>
        <p:blipFill rotWithShape="1">
          <a:blip r:embed="rId2">
            <a:extLst>
              <a:ext uri="{28A0092B-C50C-407E-A947-70E740481C1C}">
                <a14:useLocalDpi xmlns:a14="http://schemas.microsoft.com/office/drawing/2010/main" val="0"/>
              </a:ext>
            </a:extLst>
          </a:blip>
          <a:srcRect l="8432" r="10943"/>
          <a:stretch/>
        </p:blipFill>
        <p:spPr>
          <a:xfrm>
            <a:off x="6172199" y="1590733"/>
            <a:ext cx="5181600" cy="3952470"/>
          </a:xfrm>
          <a:prstGeom prst="rect">
            <a:avLst/>
          </a:prstGeom>
          <a:noFill/>
          <a:ln w="12700">
            <a:solidFill>
              <a:srgbClr val="99CA3C"/>
            </a:solidFill>
          </a:ln>
        </p:spPr>
      </p:pic>
    </p:spTree>
    <p:extLst>
      <p:ext uri="{BB962C8B-B14F-4D97-AF65-F5344CB8AC3E}">
        <p14:creationId xmlns:p14="http://schemas.microsoft.com/office/powerpoint/2010/main" val="52281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1279567-7756-2043-8AED-A4B1046F099C}" vid="{7228855C-5417-7E45-8238-F31EFA8E8E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0E5F4144FFE94986609A34939CED64" ma:contentTypeVersion="4" ma:contentTypeDescription="Create a new document." ma:contentTypeScope="" ma:versionID="949e895d749312dcb24c8b96a89241ff">
  <xsd:schema xmlns:xsd="http://www.w3.org/2001/XMLSchema" xmlns:xs="http://www.w3.org/2001/XMLSchema" xmlns:p="http://schemas.microsoft.com/office/2006/metadata/properties" xmlns:ns2="98967fd4-2394-463b-aa5f-0aa5ecac90f4" targetNamespace="http://schemas.microsoft.com/office/2006/metadata/properties" ma:root="true" ma:fieldsID="e37de12d7dbe01ea2466d55c2a7fe34c" ns2:_="">
    <xsd:import namespace="98967fd4-2394-463b-aa5f-0aa5ecac90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67fd4-2394-463b-aa5f-0aa5ecac9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C93ECD-59F8-42A4-9605-4A4E9A68595F}">
  <ds:schemaRefs>
    <ds:schemaRef ds:uri="http://schemas.microsoft.com/sharepoint/v3/contenttype/forms"/>
  </ds:schemaRefs>
</ds:datastoreItem>
</file>

<file path=customXml/itemProps2.xml><?xml version="1.0" encoding="utf-8"?>
<ds:datastoreItem xmlns:ds="http://schemas.openxmlformats.org/officeDocument/2006/customXml" ds:itemID="{B4E73C5D-2752-4396-9CDE-0CFA4992F07D}">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98967fd4-2394-463b-aa5f-0aa5ecac90f4"/>
    <ds:schemaRef ds:uri="http://purl.org/dc/dcmitype/"/>
  </ds:schemaRefs>
</ds:datastoreItem>
</file>

<file path=customXml/itemProps3.xml><?xml version="1.0" encoding="utf-8"?>
<ds:datastoreItem xmlns:ds="http://schemas.openxmlformats.org/officeDocument/2006/customXml" ds:itemID="{F8233C15-15A1-4CB7-BB17-D66C01096A6A}"/>
</file>

<file path=docProps/app.xml><?xml version="1.0" encoding="utf-8"?>
<Properties xmlns="http://schemas.openxmlformats.org/officeDocument/2006/extended-properties" xmlns:vt="http://schemas.openxmlformats.org/officeDocument/2006/docPropsVTypes">
  <TotalTime>279</TotalTime>
  <Words>2180</Words>
  <Application>Microsoft Office PowerPoint</Application>
  <PresentationFormat>Widescreen</PresentationFormat>
  <Paragraphs>246</Paragraphs>
  <Slides>25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Open Sans</vt:lpstr>
      <vt:lpstr>Office Theme</vt:lpstr>
      <vt:lpstr> Basic Fire Safety Awareness Training </vt:lpstr>
      <vt:lpstr>Learning Outcomes</vt:lpstr>
      <vt:lpstr>Introduction</vt:lpstr>
      <vt:lpstr>Fires develop with frightening speed! </vt:lpstr>
      <vt:lpstr>The Fire Triangle</vt:lpstr>
      <vt:lpstr>Breaking the Fire Triangle</vt:lpstr>
      <vt:lpstr>Common Causes of Fire at Work</vt:lpstr>
      <vt:lpstr>Human Behaviour</vt:lpstr>
      <vt:lpstr>Consequences of Fire at Work</vt:lpstr>
      <vt:lpstr>Grenfell Tower Fire</vt:lpstr>
      <vt:lpstr>Grenfell Tower Fire – What went wrong?</vt:lpstr>
      <vt:lpstr>Fire Prevention </vt:lpstr>
      <vt:lpstr>Fire Protection </vt:lpstr>
      <vt:lpstr>Typical Fire Safety Problems</vt:lpstr>
      <vt:lpstr>Fire Door Integrity</vt:lpstr>
      <vt:lpstr>Fire Door Integrity</vt:lpstr>
      <vt:lpstr>Fire Safety Management – The Fire Alarm</vt:lpstr>
      <vt:lpstr>Fire Safety Management – Manual Call Point</vt:lpstr>
      <vt:lpstr>Fire Safety Management – Safe Escapes</vt:lpstr>
      <vt:lpstr>Fire Safety Management – Emergency Lights</vt:lpstr>
      <vt:lpstr>If you discover a fire</vt:lpstr>
      <vt:lpstr>Fire Essentials</vt:lpstr>
      <vt:lpstr>Fire Fighting Equipment</vt:lpstr>
      <vt:lpstr>What you need to know</vt:lpstr>
      <vt:lpstr>Thank you for taking the time to complete this training  Please note that in order to register as having successfully completed this training, you MUST fill out and submit the ‘Confirmation of Training Completion – Basic Fire Safety Awareness Training Form’.  If you have any queries, please contact the QSHE - Environmental and Fire Risk Compliance Service on 028 9047 5899 or email at EAEnvironmentalCompliance@eani.org.uk   </vt:lpstr>
    </vt:vector>
  </TitlesOfParts>
  <Company>Education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Fire Safety Awareness Training</dc:title>
  <dc:subject>Fire Safety</dc:subject>
  <dc:creator>Environmental and Fire Risk Compliance Service</dc:creator>
  <cp:lastModifiedBy>Leo Thomson</cp:lastModifiedBy>
  <cp:revision>11</cp:revision>
  <dcterms:created xsi:type="dcterms:W3CDTF">2022-08-25T11:30:56Z</dcterms:created>
  <dcterms:modified xsi:type="dcterms:W3CDTF">2025-01-28T16:12:37Z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0x0101008E0E5F4144FFE94986609A34939CED64</vt:lpwstr>
  </property>
</Properties>
</file>