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4"/>
    <p:sldMasterId id="2147483785" r:id="rId5"/>
  </p:sldMasterIdLst>
  <p:notesMasterIdLst>
    <p:notesMasterId r:id="rId39"/>
  </p:notesMasterIdLst>
  <p:sldIdLst>
    <p:sldId id="687" r:id="rId6"/>
    <p:sldId id="257" r:id="rId7"/>
    <p:sldId id="261" r:id="rId8"/>
    <p:sldId id="652" r:id="rId9"/>
    <p:sldId id="653" r:id="rId10"/>
    <p:sldId id="654" r:id="rId11"/>
    <p:sldId id="688" r:id="rId12"/>
    <p:sldId id="693" r:id="rId13"/>
    <p:sldId id="686" r:id="rId14"/>
    <p:sldId id="669" r:id="rId15"/>
    <p:sldId id="670" r:id="rId16"/>
    <p:sldId id="689" r:id="rId17"/>
    <p:sldId id="672" r:id="rId18"/>
    <p:sldId id="677" r:id="rId19"/>
    <p:sldId id="678" r:id="rId20"/>
    <p:sldId id="681" r:id="rId21"/>
    <p:sldId id="682" r:id="rId22"/>
    <p:sldId id="683" r:id="rId23"/>
    <p:sldId id="684" r:id="rId24"/>
    <p:sldId id="685" r:id="rId25"/>
    <p:sldId id="286" r:id="rId26"/>
    <p:sldId id="636" r:id="rId27"/>
    <p:sldId id="658" r:id="rId28"/>
    <p:sldId id="659" r:id="rId29"/>
    <p:sldId id="660" r:id="rId30"/>
    <p:sldId id="582" r:id="rId31"/>
    <p:sldId id="663" r:id="rId32"/>
    <p:sldId id="664" r:id="rId33"/>
    <p:sldId id="665" r:id="rId34"/>
    <p:sldId id="485" r:id="rId35"/>
    <p:sldId id="613" r:id="rId36"/>
    <p:sldId id="379" r:id="rId37"/>
    <p:sldId id="69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C3CF"/>
    <a:srgbClr val="99CA3C"/>
    <a:srgbClr val="231F20"/>
    <a:srgbClr val="40D5DC"/>
    <a:srgbClr val="6AD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2F26-D85B-4FA4-AFD4-6382EC9715AB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8CCD5-30F3-4F09-816B-035A1EE7CD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28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EB67-8565-FD4C-94A2-84F5F595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9" y="274638"/>
            <a:ext cx="10515600" cy="1133384"/>
          </a:xfrm>
        </p:spPr>
        <p:txBody>
          <a:bodyPr/>
          <a:lstStyle>
            <a:lvl1pPr>
              <a:defRPr>
                <a:solidFill>
                  <a:srgbClr val="6ADE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DF2A-16CF-E04E-BC39-2728D59B8AA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86F09A-8769-1446-B1F0-8001113A8464}"/>
              </a:ext>
            </a:extLst>
          </p:cNvPr>
          <p:cNvSpPr txBox="1">
            <a:spLocks/>
          </p:cNvSpPr>
          <p:nvPr userDrawn="1"/>
        </p:nvSpPr>
        <p:spPr>
          <a:xfrm>
            <a:off x="8153400" y="6355028"/>
            <a:ext cx="111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372DA1-5C04-C44B-8484-8C88969ED1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A19044-06DC-294E-AFB3-E8C6A4C558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074" y="6087873"/>
            <a:ext cx="2319405" cy="630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795CD4-FD88-554F-8F18-D45A174874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789" y="6022722"/>
            <a:ext cx="2186471" cy="7808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0A7659-CB47-DB42-9AA7-CA28A7B90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829"/>
          <a:stretch/>
        </p:blipFill>
        <p:spPr>
          <a:xfrm>
            <a:off x="0" y="5913032"/>
            <a:ext cx="7543800" cy="72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A7E3B8-2688-5144-B044-D083AE96C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8384"/>
          <a:stretch/>
        </p:blipFill>
        <p:spPr>
          <a:xfrm>
            <a:off x="7543800" y="5909352"/>
            <a:ext cx="46482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2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EB67-8565-FD4C-94A2-84F5F595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9" y="274638"/>
            <a:ext cx="10515600" cy="113338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DF2A-16CF-E04E-BC39-2728D59B8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86F09A-8769-1446-B1F0-8001113A8464}"/>
              </a:ext>
            </a:extLst>
          </p:cNvPr>
          <p:cNvSpPr txBox="1">
            <a:spLocks/>
          </p:cNvSpPr>
          <p:nvPr userDrawn="1"/>
        </p:nvSpPr>
        <p:spPr>
          <a:xfrm>
            <a:off x="8153400" y="6355028"/>
            <a:ext cx="111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372DA1-5C04-C44B-8484-8C88969ED1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A19044-06DC-294E-AFB3-E8C6A4C558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074" y="6087873"/>
            <a:ext cx="2319405" cy="630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795CD4-FD88-554F-8F18-D45A174874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789" y="6022722"/>
            <a:ext cx="2186471" cy="7808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0A7659-CB47-DB42-9AA7-CA28A7B90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829"/>
          <a:stretch/>
        </p:blipFill>
        <p:spPr>
          <a:xfrm>
            <a:off x="0" y="5913032"/>
            <a:ext cx="7543800" cy="72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A7E3B8-2688-5144-B044-D083AE96C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8384"/>
          <a:stretch/>
        </p:blipFill>
        <p:spPr>
          <a:xfrm>
            <a:off x="7543800" y="5909352"/>
            <a:ext cx="46482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33696C-674F-824E-A710-D4C8C11E00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C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29784-E9F3-E347-8EA8-04F5A2323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19DF6-C540-614F-8683-608A982F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6085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19507-02AF-CC4D-8FA2-77371983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55028"/>
            <a:ext cx="1119809" cy="365125"/>
          </a:xfrm>
          <a:prstGeom prst="rect">
            <a:avLst/>
          </a:prstGeom>
        </p:spPr>
        <p:txBody>
          <a:bodyPr/>
          <a:lstStyle/>
          <a:p>
            <a:fld id="{E9372DA1-5C04-C44B-8484-8C88969ED19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9F1DE8-A21E-6949-A33E-77F581D28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829"/>
          <a:stretch/>
        </p:blipFill>
        <p:spPr>
          <a:xfrm>
            <a:off x="0" y="5841046"/>
            <a:ext cx="7543800" cy="72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D79FDC-1C29-A64C-93AF-BE9A4AE1F6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384"/>
          <a:stretch/>
        </p:blipFill>
        <p:spPr>
          <a:xfrm>
            <a:off x="7543800" y="5837366"/>
            <a:ext cx="4648200" cy="7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2B5A8A-7D17-1143-8151-5F2D2DC63E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6373" y="5981985"/>
            <a:ext cx="2266304" cy="8423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141CDE-E183-EF4B-B539-8D96AB2644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639" y="6116638"/>
            <a:ext cx="2220206" cy="60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EF2B-5BD9-8D4D-9F32-5CC737BD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78C04-59FC-E34D-AB0B-666AD0AA9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524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8ACFF-6EFB-6B4C-AC7C-790B051C7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524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D391EF-BCA6-3446-8932-90D87AEFF2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074" y="6087873"/>
            <a:ext cx="2319405" cy="630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5EE110-4104-474E-B84A-5FC2AD99A0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789" y="6022722"/>
            <a:ext cx="2186471" cy="780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244144-342B-9345-A461-53557959A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829"/>
          <a:stretch/>
        </p:blipFill>
        <p:spPr>
          <a:xfrm>
            <a:off x="0" y="5913032"/>
            <a:ext cx="7543800" cy="72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0113B6-BD6E-6345-80D5-B9708FFF3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8384"/>
          <a:stretch/>
        </p:blipFill>
        <p:spPr>
          <a:xfrm>
            <a:off x="7543800" y="5909352"/>
            <a:ext cx="46482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ACBD9-87C1-B94B-ACCF-A9AA1CEF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F32ED-5F27-1540-9DD0-7094810CE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ACA3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EA0D1-9CCA-3F48-9710-F297AD998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056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9A50C-E5DA-5F43-A301-2F03813C3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ACA3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BD6D3-8A82-904C-B43B-D9525462A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019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734B70-AA78-CD44-BAD9-8096ED33A3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074" y="6087873"/>
            <a:ext cx="2319405" cy="630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B86CD4-DB9B-7A4D-BD22-CD124E78F4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789" y="6022722"/>
            <a:ext cx="2186471" cy="7808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043139-97B0-7A45-96BC-5AB647BB2C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829"/>
          <a:stretch/>
        </p:blipFill>
        <p:spPr>
          <a:xfrm>
            <a:off x="0" y="5913032"/>
            <a:ext cx="7543800" cy="72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8163F7-DD75-D44C-A205-510A30B3B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8384"/>
          <a:stretch/>
        </p:blipFill>
        <p:spPr>
          <a:xfrm>
            <a:off x="7543800" y="5909352"/>
            <a:ext cx="4648200" cy="76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AB0F651-8497-C14A-8F47-964B3BBC20AB}"/>
              </a:ext>
            </a:extLst>
          </p:cNvPr>
          <p:cNvSpPr txBox="1">
            <a:spLocks/>
          </p:cNvSpPr>
          <p:nvPr userDrawn="1"/>
        </p:nvSpPr>
        <p:spPr>
          <a:xfrm>
            <a:off x="8153400" y="6355028"/>
            <a:ext cx="111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372DA1-5C04-C44B-8484-8C88969ED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2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C5C8E-9384-3D4F-ACA5-D51F75612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6ED1E4-461A-E441-AE59-0C458163E8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074" y="6087873"/>
            <a:ext cx="2319405" cy="630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C50258-ED1D-D146-8C2E-7B6EC11FDA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789" y="6022722"/>
            <a:ext cx="2186471" cy="780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45D11A-AA56-7649-B4FF-4EDB81B69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829"/>
          <a:stretch/>
        </p:blipFill>
        <p:spPr>
          <a:xfrm>
            <a:off x="0" y="5913032"/>
            <a:ext cx="7543800" cy="72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81409D-059B-EF42-8AF4-59D2793966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8384"/>
          <a:stretch/>
        </p:blipFill>
        <p:spPr>
          <a:xfrm>
            <a:off x="7543800" y="5909352"/>
            <a:ext cx="4648200" cy="762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314E035-BF22-4F48-841A-6E58B4A7C61D}"/>
              </a:ext>
            </a:extLst>
          </p:cNvPr>
          <p:cNvSpPr txBox="1">
            <a:spLocks/>
          </p:cNvSpPr>
          <p:nvPr userDrawn="1"/>
        </p:nvSpPr>
        <p:spPr>
          <a:xfrm>
            <a:off x="8153400" y="6355028"/>
            <a:ext cx="111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372DA1-5C04-C44B-8484-8C88969ED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C3A0CA-681A-5746-BD22-6912714F1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074" y="6087873"/>
            <a:ext cx="2319405" cy="630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F75ED9-6D00-864B-B176-A76DB99D42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789" y="6022722"/>
            <a:ext cx="2186471" cy="78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FD5FB3-681A-0A44-B0C4-7371804D5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829"/>
          <a:stretch/>
        </p:blipFill>
        <p:spPr>
          <a:xfrm>
            <a:off x="0" y="5913032"/>
            <a:ext cx="7543800" cy="72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6ABC32-DB25-8449-B01A-CD2158EA6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8384"/>
          <a:stretch/>
        </p:blipFill>
        <p:spPr>
          <a:xfrm>
            <a:off x="7543800" y="5909352"/>
            <a:ext cx="4648200" cy="762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3BF7CF7-37E7-8A4D-9031-86328169C60D}"/>
              </a:ext>
            </a:extLst>
          </p:cNvPr>
          <p:cNvSpPr txBox="1">
            <a:spLocks/>
          </p:cNvSpPr>
          <p:nvPr userDrawn="1"/>
        </p:nvSpPr>
        <p:spPr>
          <a:xfrm>
            <a:off x="8153400" y="6355028"/>
            <a:ext cx="111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372DA1-5C04-C44B-8484-8C88969ED1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4C3D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41C5C8E-9384-3D4F-ACA5-D51F75612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07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3E0D-01F8-FA4E-B685-A52E882B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E63C4-2746-804C-8E68-A0E0D83FA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ECB6B-96EB-9E43-A791-29DE62688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9ACA3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E07DEB6-95EF-4743-8AEC-326B042E33FD}"/>
              </a:ext>
            </a:extLst>
          </p:cNvPr>
          <p:cNvSpPr txBox="1">
            <a:spLocks/>
          </p:cNvSpPr>
          <p:nvPr userDrawn="1"/>
        </p:nvSpPr>
        <p:spPr>
          <a:xfrm>
            <a:off x="8153400" y="6355028"/>
            <a:ext cx="111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372DA1-5C04-C44B-8484-8C88969ED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7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E775D-A309-F441-BE1F-7E7047D7E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270A9-454C-3940-8551-63DECFB26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DFACD-EA45-FE4A-8C8B-639F0A858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9ACA3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3829DD-0291-0F40-89E8-5915601D24F0}"/>
              </a:ext>
            </a:extLst>
          </p:cNvPr>
          <p:cNvSpPr txBox="1">
            <a:spLocks/>
          </p:cNvSpPr>
          <p:nvPr userDrawn="1"/>
        </p:nvSpPr>
        <p:spPr>
          <a:xfrm>
            <a:off x="8153400" y="6355028"/>
            <a:ext cx="111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372DA1-5C04-C44B-8484-8C88969ED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9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7E6D-E5DA-1444-84CC-FAEEC89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451C0A-D632-BA41-BBBD-9C0E8D1F9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22045D-E2EE-5B43-B3A7-96A677F4A60E}"/>
              </a:ext>
            </a:extLst>
          </p:cNvPr>
          <p:cNvSpPr txBox="1">
            <a:spLocks/>
          </p:cNvSpPr>
          <p:nvPr userDrawn="1"/>
        </p:nvSpPr>
        <p:spPr>
          <a:xfrm>
            <a:off x="8153400" y="6355028"/>
            <a:ext cx="111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372DA1-5C04-C44B-8484-8C88969ED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AC148E-D50F-4243-98C7-8732DB43D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6FB0D9-6397-8E41-8FA0-3AC128977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C45E9D3-F16A-3A4B-8B90-2ED88D5AE000}"/>
              </a:ext>
            </a:extLst>
          </p:cNvPr>
          <p:cNvSpPr txBox="1">
            <a:spLocks/>
          </p:cNvSpPr>
          <p:nvPr userDrawn="1"/>
        </p:nvSpPr>
        <p:spPr>
          <a:xfrm>
            <a:off x="8153400" y="6355028"/>
            <a:ext cx="111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372DA1-5C04-C44B-8484-8C88969ED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EF2B-5BD9-8D4D-9F32-5CC737BD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78C04-59FC-E34D-AB0B-666AD0AA9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524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8ACFF-6EFB-6B4C-AC7C-790B051C7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524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D391EF-BCA6-3446-8932-90D87AEFF2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074" y="6087873"/>
            <a:ext cx="2319405" cy="630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5EE110-4104-474E-B84A-5FC2AD99A0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789" y="6022722"/>
            <a:ext cx="2186471" cy="780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244144-342B-9345-A461-53557959A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829"/>
          <a:stretch/>
        </p:blipFill>
        <p:spPr>
          <a:xfrm>
            <a:off x="0" y="5913032"/>
            <a:ext cx="7543800" cy="72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0113B6-BD6E-6345-80D5-B9708FFF3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8384"/>
          <a:stretch/>
        </p:blipFill>
        <p:spPr>
          <a:xfrm>
            <a:off x="7543800" y="5909352"/>
            <a:ext cx="46482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A19044-06DC-294E-AFB3-E8C6A4C558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074" y="6087873"/>
            <a:ext cx="2319405" cy="63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99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ACBD9-87C1-B94B-ACCF-A9AA1CEF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F32ED-5F27-1540-9DD0-7094810CE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ACA3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EA0D1-9CCA-3F48-9710-F297AD998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056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9A50C-E5DA-5F43-A301-2F03813C3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ACA3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BD6D3-8A82-904C-B43B-D9525462A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019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734B70-AA78-CD44-BAD9-8096ED33A3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074" y="6087873"/>
            <a:ext cx="2319405" cy="630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B86CD4-DB9B-7A4D-BD22-CD124E78F4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789" y="6022722"/>
            <a:ext cx="2186471" cy="7808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043139-97B0-7A45-96BC-5AB647BB2C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829"/>
          <a:stretch/>
        </p:blipFill>
        <p:spPr>
          <a:xfrm>
            <a:off x="0" y="5913032"/>
            <a:ext cx="7543800" cy="72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8163F7-DD75-D44C-A205-510A30B3B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8384"/>
          <a:stretch/>
        </p:blipFill>
        <p:spPr>
          <a:xfrm>
            <a:off x="7543800" y="5909352"/>
            <a:ext cx="4648200" cy="76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AB0F651-8497-C14A-8F47-964B3BBC20AB}"/>
              </a:ext>
            </a:extLst>
          </p:cNvPr>
          <p:cNvSpPr txBox="1">
            <a:spLocks/>
          </p:cNvSpPr>
          <p:nvPr userDrawn="1"/>
        </p:nvSpPr>
        <p:spPr>
          <a:xfrm>
            <a:off x="8153400" y="6355028"/>
            <a:ext cx="111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372DA1-5C04-C44B-8484-8C88969ED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5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C5C8E-9384-3D4F-ACA5-D51F75612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6ED1E4-461A-E441-AE59-0C458163E8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074" y="6087873"/>
            <a:ext cx="2319405" cy="630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C50258-ED1D-D146-8C2E-7B6EC11FDA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789" y="6022722"/>
            <a:ext cx="2186471" cy="780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45D11A-AA56-7649-B4FF-4EDB81B69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829"/>
          <a:stretch/>
        </p:blipFill>
        <p:spPr>
          <a:xfrm>
            <a:off x="0" y="5913032"/>
            <a:ext cx="7543800" cy="72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81409D-059B-EF42-8AF4-59D2793966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8384"/>
          <a:stretch/>
        </p:blipFill>
        <p:spPr>
          <a:xfrm>
            <a:off x="7543800" y="5909352"/>
            <a:ext cx="4648200" cy="762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314E035-BF22-4F48-841A-6E58B4A7C61D}"/>
              </a:ext>
            </a:extLst>
          </p:cNvPr>
          <p:cNvSpPr txBox="1">
            <a:spLocks/>
          </p:cNvSpPr>
          <p:nvPr userDrawn="1"/>
        </p:nvSpPr>
        <p:spPr>
          <a:xfrm>
            <a:off x="8153400" y="6355028"/>
            <a:ext cx="111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372DA1-5C04-C44B-8484-8C88969ED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C3A0CA-681A-5746-BD22-6912714F1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074" y="6087873"/>
            <a:ext cx="2319405" cy="630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F75ED9-6D00-864B-B176-A76DB99D42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789" y="6022722"/>
            <a:ext cx="2186471" cy="78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FD5FB3-681A-0A44-B0C4-7371804D5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829"/>
          <a:stretch/>
        </p:blipFill>
        <p:spPr>
          <a:xfrm>
            <a:off x="0" y="5913032"/>
            <a:ext cx="7543800" cy="72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6ABC32-DB25-8449-B01A-CD2158EA6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8384"/>
          <a:stretch/>
        </p:blipFill>
        <p:spPr>
          <a:xfrm>
            <a:off x="7543800" y="5909352"/>
            <a:ext cx="4648200" cy="762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3BF7CF7-37E7-8A4D-9031-86328169C60D}"/>
              </a:ext>
            </a:extLst>
          </p:cNvPr>
          <p:cNvSpPr txBox="1">
            <a:spLocks/>
          </p:cNvSpPr>
          <p:nvPr userDrawn="1"/>
        </p:nvSpPr>
        <p:spPr>
          <a:xfrm>
            <a:off x="8153400" y="6355028"/>
            <a:ext cx="111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372DA1-5C04-C44B-8484-8C88969ED1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4C3D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41C5C8E-9384-3D4F-ACA5-D51F75612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596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C3A0CA-681A-5746-BD22-6912714F1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074" y="6087873"/>
            <a:ext cx="2319405" cy="630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F75ED9-6D00-864B-B176-A76DB99D42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789" y="6022722"/>
            <a:ext cx="2186471" cy="78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FD5FB3-681A-0A44-B0C4-7371804D5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829"/>
          <a:stretch/>
        </p:blipFill>
        <p:spPr>
          <a:xfrm>
            <a:off x="0" y="5913032"/>
            <a:ext cx="7543800" cy="72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6ABC32-DB25-8449-B01A-CD2158EA6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8384"/>
          <a:stretch/>
        </p:blipFill>
        <p:spPr>
          <a:xfrm>
            <a:off x="7543800" y="5909352"/>
            <a:ext cx="4648200" cy="762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3BF7CF7-37E7-8A4D-9031-86328169C60D}"/>
              </a:ext>
            </a:extLst>
          </p:cNvPr>
          <p:cNvSpPr txBox="1">
            <a:spLocks/>
          </p:cNvSpPr>
          <p:nvPr userDrawn="1"/>
        </p:nvSpPr>
        <p:spPr>
          <a:xfrm>
            <a:off x="8153400" y="6355028"/>
            <a:ext cx="111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372DA1-5C04-C44B-8484-8C88969ED1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4C3D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41C5C8E-9384-3D4F-ACA5-D51F75612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05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C3A0CA-681A-5746-BD22-6912714F1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074" y="6087873"/>
            <a:ext cx="2319405" cy="630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F75ED9-6D00-864B-B176-A76DB99D42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789" y="6022722"/>
            <a:ext cx="2186471" cy="78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FD5FB3-681A-0A44-B0C4-7371804D5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829"/>
          <a:stretch/>
        </p:blipFill>
        <p:spPr>
          <a:xfrm>
            <a:off x="0" y="5913032"/>
            <a:ext cx="7543800" cy="72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6ABC32-DB25-8449-B01A-CD2158EA6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8384"/>
          <a:stretch/>
        </p:blipFill>
        <p:spPr>
          <a:xfrm>
            <a:off x="7543800" y="5909352"/>
            <a:ext cx="4648200" cy="762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3BF7CF7-37E7-8A4D-9031-86328169C60D}"/>
              </a:ext>
            </a:extLst>
          </p:cNvPr>
          <p:cNvSpPr txBox="1">
            <a:spLocks/>
          </p:cNvSpPr>
          <p:nvPr userDrawn="1"/>
        </p:nvSpPr>
        <p:spPr>
          <a:xfrm>
            <a:off x="8153400" y="6355028"/>
            <a:ext cx="111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372DA1-5C04-C44B-8484-8C88969ED1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4C3D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41C5C8E-9384-3D4F-ACA5-D51F75612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90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5156-F80A-4C8F-8103-3CEE0A94D8D5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CEFD-E873-40B4-9C27-3ED70A2C0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86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4BBDA71-1C39-094C-81A4-8EFCEB67BA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AC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7C67D-5476-7041-BB98-327964A64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18B46-DDA3-214B-A876-70BD6052C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C2F874A-B5B3-C94F-AC9F-C3599AB9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269" y="6353066"/>
            <a:ext cx="1252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2B83FE-3B08-2A4C-BA73-0AEA4854E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94E037-06F6-FF40-9D5C-BBCE8A975B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829"/>
          <a:stretch/>
        </p:blipFill>
        <p:spPr>
          <a:xfrm>
            <a:off x="0" y="5913032"/>
            <a:ext cx="7543800" cy="72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89BCF1-03D2-E547-8678-4AC504FEBB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384"/>
          <a:stretch/>
        </p:blipFill>
        <p:spPr>
          <a:xfrm>
            <a:off x="7543800" y="5909352"/>
            <a:ext cx="4648200" cy="76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29E2D1-CA90-D449-B826-5E5DCE14E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6373" y="5981985"/>
            <a:ext cx="2266304" cy="842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3F917F-3D8C-894F-BB09-369410D91E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639" y="6116638"/>
            <a:ext cx="2220206" cy="60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9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C37FE7-F00E-9849-9F40-B7070A8B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2778E-8EB0-8D48-9813-DB09A4AF9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8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092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26" r:id="rId3"/>
    <p:sldLayoutId id="2147483727" r:id="rId4"/>
    <p:sldLayoutId id="2147483728" r:id="rId5"/>
    <p:sldLayoutId id="2147483784" r:id="rId6"/>
    <p:sldLayoutId id="2147483783" r:id="rId7"/>
    <p:sldLayoutId id="214748378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C3D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C37FE7-F00E-9849-9F40-B7070A8B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2778E-8EB0-8D48-9813-DB09A4AF9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8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99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C3D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seni.gov.uk/publications/managing-asbestos-schools-within-northern-ireland" TargetMode="External"/><Relationship Id="rId3" Type="http://schemas.openxmlformats.org/officeDocument/2006/relationships/hyperlink" Target="https://www.legislation.gov.uk/nisr/2005/300/contents/made" TargetMode="External"/><Relationship Id="rId7" Type="http://schemas.openxmlformats.org/officeDocument/2006/relationships/hyperlink" Target="https://www.hseni.gov.uk/" TargetMode="External"/><Relationship Id="rId2" Type="http://schemas.openxmlformats.org/officeDocument/2006/relationships/hyperlink" Target="https://www.legislation.gov.uk/nisr/2012/179/contents/made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hse.gov.uk/asbestos/index.htm" TargetMode="External"/><Relationship Id="rId5" Type="http://schemas.openxmlformats.org/officeDocument/2006/relationships/hyperlink" Target="https://www.hse.gov.uk/pubns/books/hsg227.htm" TargetMode="External"/><Relationship Id="rId4" Type="http://schemas.openxmlformats.org/officeDocument/2006/relationships/hyperlink" Target="https://www.hseni.gov.uk/publications/l143-managing-and-working-asbestos-gb-acop-approved-use-ni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EAEnvironmentalCompliance@eani.org.uk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C3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5DE3-B3E7-42AB-A658-FAD18693C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44" y="1783588"/>
            <a:ext cx="10240511" cy="329082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Basic Asbestos Awareness Training</a:t>
            </a:r>
            <a:br>
              <a:rPr lang="en-GB" sz="4400" b="1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496B5-5702-4087-B1B6-58E271B39AC4}"/>
              </a:ext>
            </a:extLst>
          </p:cNvPr>
          <p:cNvSpPr txBox="1"/>
          <p:nvPr/>
        </p:nvSpPr>
        <p:spPr>
          <a:xfrm>
            <a:off x="9904643" y="5545034"/>
            <a:ext cx="2287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Last reviewed: January 2025</a:t>
            </a:r>
          </a:p>
        </p:txBody>
      </p:sp>
    </p:spTree>
    <p:extLst>
      <p:ext uri="{BB962C8B-B14F-4D97-AF65-F5344CB8AC3E}">
        <p14:creationId xmlns:p14="http://schemas.microsoft.com/office/powerpoint/2010/main" val="40518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013C7B-2B6A-4A9B-A081-9D23DBD399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5901" y="465296"/>
            <a:ext cx="8547249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Duty to Manage</a:t>
            </a: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7D4096-E1A3-419C-9B19-DC5B9406E67E}"/>
              </a:ext>
            </a:extLst>
          </p:cNvPr>
          <p:cNvSpPr txBox="1"/>
          <p:nvPr/>
        </p:nvSpPr>
        <p:spPr>
          <a:xfrm>
            <a:off x="457809" y="1120557"/>
            <a:ext cx="1071306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 4: Duty to Manage Asbestos in Non-Domestic Premises requires the Duty Holder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assessments to determine if Asbestos is present within buildings that were constructed before the year 2000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risks from Asbestos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Asbestos Management Plan showing how the organisation intends to manage the risks from Asbestos including policy and procedures</a:t>
            </a:r>
          </a:p>
          <a:p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the condition of Asbestos containing materials</a:t>
            </a:r>
          </a:p>
          <a:p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013C7B-2B6A-4A9B-A081-9D23DBD399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4001" y="404192"/>
            <a:ext cx="8547249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Duty to Manage</a:t>
            </a:r>
            <a:endParaRPr kumimoji="0" lang="en-GB" sz="4400" b="0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CEEFEB-4714-4D96-8FE1-B4CD9F7E3170}"/>
              </a:ext>
            </a:extLst>
          </p:cNvPr>
          <p:cNvSpPr txBox="1">
            <a:spLocks/>
          </p:cNvSpPr>
          <p:nvPr/>
        </p:nvSpPr>
        <p:spPr>
          <a:xfrm>
            <a:off x="498276" y="985191"/>
            <a:ext cx="10795366" cy="54686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endParaRPr lang="en-GB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ACMs are properly managed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information about the location and condition of any Asbestos material is provided to every person liable to disturb it (including emergency services)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plan at regular, defined intervals, and also if: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reason to suspect the Asbestos Management Plan is no longer valid; or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significant change in the premises to which the plan(s) relate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the policy and procedures detailed in the Asbestos Management Plan are implemented</a:t>
            </a:r>
          </a:p>
          <a:p>
            <a:pPr marL="0" indent="0">
              <a:lnSpc>
                <a:spcPct val="220000"/>
              </a:lnSpc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8851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C053A17-D0E7-48E9-95EB-A303E56617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8276" y="146012"/>
            <a:ext cx="8547249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Managing Asbestos</a:t>
            </a: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E9FC5-1E72-46C3-856D-E364AD741B75}"/>
              </a:ext>
            </a:extLst>
          </p:cNvPr>
          <p:cNvSpPr txBox="1"/>
          <p:nvPr/>
        </p:nvSpPr>
        <p:spPr>
          <a:xfrm>
            <a:off x="498276" y="1210809"/>
            <a:ext cx="1151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comply with its legal obligations EA will</a:t>
            </a:r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3C260-8BA4-400F-8C46-99E19F9363F8}"/>
              </a:ext>
            </a:extLst>
          </p:cNvPr>
          <p:cNvSpPr txBox="1"/>
          <p:nvPr/>
        </p:nvSpPr>
        <p:spPr>
          <a:xfrm>
            <a:off x="384002" y="1687354"/>
            <a:ext cx="11627889" cy="51706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and maintain an up-to-date record of the location, condition, maintenance and removal of all ACMs in EA premises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Undertake remedial action to remove, repair or make safe Asbestos if there is a risk of exposure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Asbestos Containing Materials (ACMs) in a good state of repair and regularly monitor their condition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work undertaken on ACMs is carried out in accordance with legislation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anyone who is liable to disturb ACMs about their condition and location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information, instruction and training as appropriate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written Asbestos Management Plan detailing organisational roles, responsibilities and procedures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Asbestos Management Plan at regular intervals or if changes occur which impacts upon the suitability of the plan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800" dirty="0"/>
          </a:p>
          <a:p>
            <a:pPr marL="342900" lvl="0" indent="-342900">
              <a:buFont typeface="+mj-lt"/>
              <a:buAutoNum type="arabicPeriod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9207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013C7B-2B6A-4A9B-A081-9D23DBD399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3728" y="417249"/>
            <a:ext cx="8547249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Asbestos Surveys</a:t>
            </a: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CEEFEB-4714-4D96-8FE1-B4CD9F7E3170}"/>
              </a:ext>
            </a:extLst>
          </p:cNvPr>
          <p:cNvSpPr txBox="1">
            <a:spLocks/>
          </p:cNvSpPr>
          <p:nvPr/>
        </p:nvSpPr>
        <p:spPr>
          <a:xfrm>
            <a:off x="473728" y="1196988"/>
            <a:ext cx="11244544" cy="5024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GB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Asbestos Management Survey </a:t>
            </a: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general, non-invasive investigation to determine the presence of any ACMs which may be encountered during normal occupancy or foreseeable maintenance activities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Asbestos Reinspection Survey </a:t>
            </a: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determine the up-to-date condition and risk posed by ACMs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Asbestos Refurbishment Survey </a:t>
            </a: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invasive investigation to determine the presence of ACMs which may be encountered during a specific refurbishment or maintenance task which will alter the fabric of the building</a:t>
            </a:r>
            <a:endParaRPr lang="en-GB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Asbestos Demolition Survey</a:t>
            </a: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This survey is to determine all ACMs which may be disturbed when a building (or part of a building) is to be demolished</a:t>
            </a:r>
            <a:endParaRPr lang="en-GB" sz="13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GB" sz="1300" dirty="0"/>
          </a:p>
          <a:p>
            <a:pPr marL="0" indent="0">
              <a:lnSpc>
                <a:spcPct val="220000"/>
              </a:lnSpc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896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013C7B-2B6A-4A9B-A081-9D23DBD399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5115" y="248536"/>
            <a:ext cx="8547249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Asbestos Register</a:t>
            </a: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27BEA1-907C-45B9-90CC-6428AA48D3B3}"/>
              </a:ext>
            </a:extLst>
          </p:cNvPr>
          <p:cNvSpPr txBox="1">
            <a:spLocks/>
          </p:cNvSpPr>
          <p:nvPr/>
        </p:nvSpPr>
        <p:spPr>
          <a:xfrm>
            <a:off x="473665" y="1140847"/>
            <a:ext cx="3800280" cy="54686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Asbestos Register</a:t>
            </a:r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key document that ensures information about the location and condition of any Asbestos material is available to every person liable to disturb it</a:t>
            </a:r>
            <a:endParaRPr lang="en-GB" sz="16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is an example of the standard EA Asbestos Register</a:t>
            </a:r>
          </a:p>
          <a:p>
            <a:pPr marL="0" indent="0">
              <a:lnSpc>
                <a:spcPct val="220000"/>
              </a:lnSpc>
              <a:buNone/>
            </a:pPr>
            <a:endParaRPr lang="en-GB" sz="1300" dirty="0"/>
          </a:p>
          <a:p>
            <a:pPr marL="457200" lvl="1" indent="0">
              <a:lnSpc>
                <a:spcPct val="220000"/>
              </a:lnSpc>
              <a:buNone/>
            </a:pPr>
            <a:endParaRPr lang="en-GB" sz="1300" dirty="0"/>
          </a:p>
          <a:p>
            <a:pPr marL="0" indent="0">
              <a:lnSpc>
                <a:spcPct val="220000"/>
              </a:lnSpc>
              <a:buNone/>
            </a:pPr>
            <a:endParaRPr lang="en-GB" sz="1400" dirty="0"/>
          </a:p>
        </p:txBody>
      </p:sp>
      <p:pic>
        <p:nvPicPr>
          <p:cNvPr id="3" name="Picture 2" descr="The Asbestos Register">
            <a:extLst>
              <a:ext uri="{FF2B5EF4-FFF2-40B4-BE49-F238E27FC236}">
                <a16:creationId xmlns:a16="http://schemas.microsoft.com/office/drawing/2014/main" id="{C1428441-1A26-4065-8BE9-B675470B5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45" y="1266825"/>
            <a:ext cx="7239000" cy="4324350"/>
          </a:xfrm>
          <a:prstGeom prst="rect">
            <a:avLst/>
          </a:prstGeom>
          <a:ln w="12700">
            <a:solidFill>
              <a:srgbClr val="99CA3C"/>
            </a:solidFill>
          </a:ln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7E56274-6F48-43F9-94FC-AB8F25D524C4}"/>
              </a:ext>
            </a:extLst>
          </p:cNvPr>
          <p:cNvSpPr txBox="1">
            <a:spLocks/>
          </p:cNvSpPr>
          <p:nvPr/>
        </p:nvSpPr>
        <p:spPr>
          <a:xfrm>
            <a:off x="473666" y="4046770"/>
            <a:ext cx="3800280" cy="15444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20000"/>
              </a:lnSpc>
              <a:buNone/>
            </a:pPr>
            <a:r>
              <a:rPr lang="en-GB" sz="1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Page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instruction on how to use the Asbestos register.</a:t>
            </a:r>
            <a:endParaRPr lang="en-GB" sz="1600" u="sng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220000"/>
              </a:lnSpc>
              <a:buNone/>
            </a:pPr>
            <a:endParaRPr lang="en-GB" sz="1300" dirty="0"/>
          </a:p>
          <a:p>
            <a:pPr marL="0" indent="0">
              <a:lnSpc>
                <a:spcPct val="220000"/>
              </a:lnSpc>
              <a:buNone/>
            </a:pPr>
            <a:endParaRPr lang="en-GB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129D79-78FA-4201-8416-81BAB89F3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2861" y="1709250"/>
            <a:ext cx="2664476" cy="184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000000"/>
              </a:highligh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A0AFF4-1820-49EC-B1D3-3F8766234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86360" y="1709250"/>
            <a:ext cx="2814170" cy="640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795429-CE57-44C6-961F-E2150BBAC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8556" y="1397794"/>
            <a:ext cx="2814170" cy="640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4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013C7B-2B6A-4A9B-A081-9D23DBD399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8355" y="320348"/>
            <a:ext cx="8547249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Asbestos Register</a:t>
            </a: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559DBA-7111-4FDB-ACF4-2E31C4BED686}"/>
              </a:ext>
            </a:extLst>
          </p:cNvPr>
          <p:cNvSpPr txBox="1">
            <a:spLocks/>
          </p:cNvSpPr>
          <p:nvPr/>
        </p:nvSpPr>
        <p:spPr>
          <a:xfrm>
            <a:off x="548355" y="1175437"/>
            <a:ext cx="3278671" cy="38019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 Page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page will contain useful contact details for EA Asbestos Specialists &amp; School Contacts</a:t>
            </a:r>
          </a:p>
          <a:p>
            <a:pPr marL="457200" lvl="1" indent="0">
              <a:lnSpc>
                <a:spcPct val="220000"/>
              </a:lnSpc>
              <a:buNone/>
            </a:pPr>
            <a:endParaRPr lang="en-GB" sz="1400" dirty="0"/>
          </a:p>
          <a:p>
            <a:pPr marL="0" indent="0">
              <a:lnSpc>
                <a:spcPct val="220000"/>
              </a:lnSpc>
              <a:buNone/>
            </a:pPr>
            <a:endParaRPr lang="en-GB" sz="1400" dirty="0"/>
          </a:p>
        </p:txBody>
      </p:sp>
      <p:grpSp>
        <p:nvGrpSpPr>
          <p:cNvPr id="2" name="Group 1" descr="Contact Page of Asbestos Register">
            <a:extLst>
              <a:ext uri="{FF2B5EF4-FFF2-40B4-BE49-F238E27FC236}">
                <a16:creationId xmlns:a16="http://schemas.microsoft.com/office/drawing/2014/main" id="{9F647B22-21B9-4E7A-8250-741273690A4A}"/>
              </a:ext>
            </a:extLst>
          </p:cNvPr>
          <p:cNvGrpSpPr/>
          <p:nvPr/>
        </p:nvGrpSpPr>
        <p:grpSpPr>
          <a:xfrm>
            <a:off x="3827026" y="1130032"/>
            <a:ext cx="8161991" cy="4404762"/>
            <a:chOff x="2015004" y="1427026"/>
            <a:chExt cx="8161991" cy="4404762"/>
          </a:xfrm>
        </p:grpSpPr>
        <p:pic>
          <p:nvPicPr>
            <p:cNvPr id="4" name="Picture 3" descr="Table&#10;&#10;Description automatically generated">
              <a:extLst>
                <a:ext uri="{FF2B5EF4-FFF2-40B4-BE49-F238E27FC236}">
                  <a16:creationId xmlns:a16="http://schemas.microsoft.com/office/drawing/2014/main" id="{B209C890-6174-43B5-BD76-DE5660C1A9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5" t="13420" r="3876" b="4279"/>
            <a:stretch/>
          </p:blipFill>
          <p:spPr>
            <a:xfrm>
              <a:off x="2015004" y="1427026"/>
              <a:ext cx="8161991" cy="4404762"/>
            </a:xfrm>
            <a:prstGeom prst="rect">
              <a:avLst/>
            </a:prstGeom>
            <a:ln w="12700">
              <a:solidFill>
                <a:srgbClr val="99CA3C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1C9246-5FFC-4569-ACEF-13CE73E5719F}"/>
                </a:ext>
              </a:extLst>
            </p:cNvPr>
            <p:cNvSpPr/>
            <p:nvPr/>
          </p:nvSpPr>
          <p:spPr>
            <a:xfrm>
              <a:off x="4689747" y="1645235"/>
              <a:ext cx="2812506" cy="349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2291A5-A767-4A3A-8D56-CC6D71A26AE1}"/>
                </a:ext>
              </a:extLst>
            </p:cNvPr>
            <p:cNvSpPr/>
            <p:nvPr/>
          </p:nvSpPr>
          <p:spPr>
            <a:xfrm>
              <a:off x="4458633" y="3057162"/>
              <a:ext cx="1861956" cy="6325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AC444D-59C2-48F2-9248-2C02D5CFFA0F}"/>
                </a:ext>
              </a:extLst>
            </p:cNvPr>
            <p:cNvSpPr/>
            <p:nvPr/>
          </p:nvSpPr>
          <p:spPr>
            <a:xfrm>
              <a:off x="6849979" y="3057160"/>
              <a:ext cx="987338" cy="6325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E875C5-E2BE-42E1-AE8A-D05B831BA817}"/>
                </a:ext>
              </a:extLst>
            </p:cNvPr>
            <p:cNvSpPr/>
            <p:nvPr/>
          </p:nvSpPr>
          <p:spPr>
            <a:xfrm>
              <a:off x="7970282" y="3057160"/>
              <a:ext cx="1861956" cy="6325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446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013C7B-2B6A-4A9B-A081-9D23DBD399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9573" y="317331"/>
            <a:ext cx="8547249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Asbestos Register</a:t>
            </a:r>
            <a:endParaRPr kumimoji="0" lang="en-GB" sz="3600" b="1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ontent Placeholder 2" descr="Contractor Signing In Record&#10;&#10;This is a register of all contractors who have attended site and read the register - This procedure helps the EA fulfil our legal obligations&#10;&#10;Any person visiting the property who may come in to contact with the ACMs at the site must be asked to read and sign the Asbestos Register&#10;">
            <a:extLst>
              <a:ext uri="{FF2B5EF4-FFF2-40B4-BE49-F238E27FC236}">
                <a16:creationId xmlns:a16="http://schemas.microsoft.com/office/drawing/2014/main" id="{B4303735-679E-440A-A6AB-7CF5A5D6AC65}"/>
              </a:ext>
            </a:extLst>
          </p:cNvPr>
          <p:cNvSpPr txBox="1">
            <a:spLocks/>
          </p:cNvSpPr>
          <p:nvPr/>
        </p:nvSpPr>
        <p:spPr>
          <a:xfrm>
            <a:off x="275272" y="965403"/>
            <a:ext cx="4182046" cy="41472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 Signing In Record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register of all contractors who have attended site and read the register - This procedure helps the EA fulfil our legal obligations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person visiting the property who may come in to contact with the ACMs at the site must be asked to read and sign the Asbestos Register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ontractor sign-in page of Asbestos Register">
            <a:extLst>
              <a:ext uri="{FF2B5EF4-FFF2-40B4-BE49-F238E27FC236}">
                <a16:creationId xmlns:a16="http://schemas.microsoft.com/office/drawing/2014/main" id="{32F09C81-C5F9-43A8-8A61-45FE79D08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9" t="24213" r="19348" b="8385"/>
          <a:stretch/>
        </p:blipFill>
        <p:spPr>
          <a:xfrm>
            <a:off x="4633198" y="965403"/>
            <a:ext cx="7113935" cy="4319342"/>
          </a:xfrm>
          <a:prstGeom prst="rect">
            <a:avLst/>
          </a:prstGeom>
          <a:ln w="12700">
            <a:solidFill>
              <a:srgbClr val="99CA3C"/>
            </a:solidFill>
          </a:ln>
        </p:spPr>
      </p:pic>
    </p:spTree>
    <p:extLst>
      <p:ext uri="{BB962C8B-B14F-4D97-AF65-F5344CB8AC3E}">
        <p14:creationId xmlns:p14="http://schemas.microsoft.com/office/powerpoint/2010/main" val="149507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013C7B-2B6A-4A9B-A081-9D23DBD399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0000" y="260650"/>
            <a:ext cx="8547249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Asbestos Register</a:t>
            </a:r>
            <a:endParaRPr kumimoji="0" lang="en-GB" sz="4000" b="0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4303735-679E-440A-A6AB-7CF5A5D6AC65}"/>
              </a:ext>
            </a:extLst>
          </p:cNvPr>
          <p:cNvSpPr txBox="1">
            <a:spLocks/>
          </p:cNvSpPr>
          <p:nvPr/>
        </p:nvSpPr>
        <p:spPr>
          <a:xfrm>
            <a:off x="310000" y="1093280"/>
            <a:ext cx="3305655" cy="4975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of No Access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area that hasn’t been assessed for Asbestos MUST be presumed to contain Asbestos until proven otherwise. Areas that haven’t been accessed are listed here</a:t>
            </a:r>
          </a:p>
        </p:txBody>
      </p:sp>
      <p:grpSp>
        <p:nvGrpSpPr>
          <p:cNvPr id="3" name="Group 2" descr="No access area page of Asbestos Register">
            <a:extLst>
              <a:ext uri="{FF2B5EF4-FFF2-40B4-BE49-F238E27FC236}">
                <a16:creationId xmlns:a16="http://schemas.microsoft.com/office/drawing/2014/main" id="{4DC7E403-5E06-42FF-93A9-49C4719DFCF4}"/>
              </a:ext>
            </a:extLst>
          </p:cNvPr>
          <p:cNvGrpSpPr/>
          <p:nvPr/>
        </p:nvGrpSpPr>
        <p:grpSpPr>
          <a:xfrm>
            <a:off x="3696020" y="1266736"/>
            <a:ext cx="8278259" cy="3846641"/>
            <a:chOff x="2774373" y="1837187"/>
            <a:chExt cx="8278259" cy="3846641"/>
          </a:xfrm>
        </p:grpSpPr>
        <p:pic>
          <p:nvPicPr>
            <p:cNvPr id="6" name="Picture 5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BF35897F-8210-43B0-A468-DFF0B81366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2" t="3775" r="1172" b="5620"/>
            <a:stretch/>
          </p:blipFill>
          <p:spPr>
            <a:xfrm>
              <a:off x="2774373" y="1837187"/>
              <a:ext cx="8278259" cy="3846641"/>
            </a:xfrm>
            <a:prstGeom prst="rect">
              <a:avLst/>
            </a:prstGeom>
            <a:ln w="12700">
              <a:solidFill>
                <a:srgbClr val="99CA3C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237FA4-A647-4E66-B72E-392B7AAE2296}"/>
                </a:ext>
              </a:extLst>
            </p:cNvPr>
            <p:cNvSpPr txBox="1"/>
            <p:nvPr/>
          </p:nvSpPr>
          <p:spPr>
            <a:xfrm>
              <a:off x="5575495" y="1837187"/>
              <a:ext cx="2463978" cy="5386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Premises Name:</a:t>
              </a:r>
            </a:p>
            <a:p>
              <a:pPr algn="ctr"/>
              <a:endParaRPr lang="en-GB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41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013C7B-2B6A-4A9B-A081-9D23DBD399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8876" y="311113"/>
            <a:ext cx="11702272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Asbestos Register</a:t>
            </a:r>
            <a:endParaRPr kumimoji="0" lang="en-GB" sz="4000" b="1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4303735-679E-440A-A6AB-7CF5A5D6AC65}"/>
              </a:ext>
            </a:extLst>
          </p:cNvPr>
          <p:cNvSpPr txBox="1">
            <a:spLocks/>
          </p:cNvSpPr>
          <p:nvPr/>
        </p:nvSpPr>
        <p:spPr>
          <a:xfrm>
            <a:off x="528875" y="1103572"/>
            <a:ext cx="5385363" cy="18912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 Plans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register will include floor plans showing the location of ACMs in the building</a:t>
            </a:r>
          </a:p>
        </p:txBody>
      </p:sp>
      <p:pic>
        <p:nvPicPr>
          <p:cNvPr id="3" name="Picture 2" descr="Floor plan of a school">
            <a:extLst>
              <a:ext uri="{FF2B5EF4-FFF2-40B4-BE49-F238E27FC236}">
                <a16:creationId xmlns:a16="http://schemas.microsoft.com/office/drawing/2014/main" id="{A7361E0E-EB86-4939-9278-410DA0C61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3825" r="17217" b="4589"/>
          <a:stretch/>
        </p:blipFill>
        <p:spPr>
          <a:xfrm>
            <a:off x="6015956" y="881977"/>
            <a:ext cx="5171397" cy="4507182"/>
          </a:xfrm>
          <a:prstGeom prst="rect">
            <a:avLst/>
          </a:prstGeom>
          <a:ln w="12700">
            <a:solidFill>
              <a:srgbClr val="99CA3C"/>
            </a:solidFill>
          </a:ln>
        </p:spPr>
      </p:pic>
    </p:spTree>
    <p:extLst>
      <p:ext uri="{BB962C8B-B14F-4D97-AF65-F5344CB8AC3E}">
        <p14:creationId xmlns:p14="http://schemas.microsoft.com/office/powerpoint/2010/main" val="361629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013C7B-2B6A-4A9B-A081-9D23DBD399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2683" y="357422"/>
            <a:ext cx="8547249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Asbestos Register</a:t>
            </a:r>
            <a:endParaRPr kumimoji="0" lang="en-GB" sz="3600" b="1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4303735-679E-440A-A6AB-7CF5A5D6AC65}"/>
              </a:ext>
            </a:extLst>
          </p:cNvPr>
          <p:cNvSpPr txBox="1">
            <a:spLocks/>
          </p:cNvSpPr>
          <p:nvPr/>
        </p:nvSpPr>
        <p:spPr>
          <a:xfrm>
            <a:off x="462682" y="1079424"/>
            <a:ext cx="3840869" cy="46991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Asbestos Register Key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of Asbestos are logged on the Asbestos Register and colour coded</a:t>
            </a:r>
          </a:p>
        </p:txBody>
      </p:sp>
      <p:pic>
        <p:nvPicPr>
          <p:cNvPr id="6" name="Picture 5" descr="Key for colour coded Asbestos Register">
            <a:extLst>
              <a:ext uri="{FF2B5EF4-FFF2-40B4-BE49-F238E27FC236}">
                <a16:creationId xmlns:a16="http://schemas.microsoft.com/office/drawing/2014/main" id="{74E6FC52-17CA-4E1D-B708-3B48A7540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19884" r="6714" b="1347"/>
          <a:stretch/>
        </p:blipFill>
        <p:spPr>
          <a:xfrm>
            <a:off x="4303551" y="1005494"/>
            <a:ext cx="7324726" cy="42231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10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CE3E1-1A61-4E60-9CA3-74AFFE2A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4C3CF"/>
                </a:solidFill>
              </a:rPr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E2A54-FF1A-4F6B-8689-3186520AA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9" y="1135796"/>
            <a:ext cx="10515600" cy="4923023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>
                <a:solidFill>
                  <a:srgbClr val="231F20"/>
                </a:solidFill>
              </a:rPr>
              <a:t>At the end of this session staff should be able to:</a:t>
            </a:r>
            <a:endParaRPr lang="en-GB" sz="400" dirty="0">
              <a:solidFill>
                <a:srgbClr val="231F20"/>
              </a:solidFill>
            </a:endParaRPr>
          </a:p>
          <a:p>
            <a:r>
              <a:rPr lang="en-GB" dirty="0">
                <a:solidFill>
                  <a:srgbClr val="231F20"/>
                </a:solidFill>
              </a:rPr>
              <a:t>Identify the properties of Asbestos</a:t>
            </a:r>
          </a:p>
          <a:p>
            <a:endParaRPr lang="en-GB" sz="1000" dirty="0">
              <a:solidFill>
                <a:srgbClr val="231F20"/>
              </a:solidFill>
            </a:endParaRPr>
          </a:p>
          <a:p>
            <a:r>
              <a:rPr lang="en-GB" dirty="0">
                <a:solidFill>
                  <a:srgbClr val="231F20"/>
                </a:solidFill>
              </a:rPr>
              <a:t>Gain an understanding of the statutory requirement to manage Asbestos</a:t>
            </a:r>
          </a:p>
          <a:p>
            <a:pPr marL="0" indent="0">
              <a:buNone/>
            </a:pPr>
            <a:endParaRPr lang="en-GB" sz="1000" dirty="0">
              <a:solidFill>
                <a:srgbClr val="231F20"/>
              </a:solidFill>
            </a:endParaRPr>
          </a:p>
          <a:p>
            <a:r>
              <a:rPr lang="en-GB" dirty="0">
                <a:solidFill>
                  <a:srgbClr val="231F20"/>
                </a:solidFill>
              </a:rPr>
              <a:t>Identify the Education Authority (EA) management procedures that control the risks from Asbestos</a:t>
            </a:r>
          </a:p>
          <a:p>
            <a:endParaRPr lang="en-GB" sz="1000" dirty="0">
              <a:solidFill>
                <a:srgbClr val="231F20"/>
              </a:solidFill>
            </a:endParaRPr>
          </a:p>
          <a:p>
            <a:r>
              <a:rPr lang="en-GB" dirty="0">
                <a:solidFill>
                  <a:srgbClr val="231F20"/>
                </a:solidFill>
              </a:rPr>
              <a:t>Understand the Effects Asbestos can have on health</a:t>
            </a:r>
          </a:p>
          <a:p>
            <a:endParaRPr lang="en-GB" sz="1000" dirty="0">
              <a:solidFill>
                <a:srgbClr val="231F20"/>
              </a:solidFill>
            </a:endParaRPr>
          </a:p>
          <a:p>
            <a:r>
              <a:rPr lang="en-GB" dirty="0">
                <a:solidFill>
                  <a:srgbClr val="231F20"/>
                </a:solidFill>
              </a:rPr>
              <a:t>Recognise where Asbestos may be found in buildings</a:t>
            </a:r>
          </a:p>
          <a:p>
            <a:endParaRPr lang="en-GB" sz="1000" dirty="0">
              <a:solidFill>
                <a:srgbClr val="231F20"/>
              </a:solidFill>
              <a:highlight>
                <a:srgbClr val="FFFF00"/>
              </a:highlight>
            </a:endParaRPr>
          </a:p>
          <a:p>
            <a:r>
              <a:rPr lang="en-GB" dirty="0">
                <a:solidFill>
                  <a:srgbClr val="231F20"/>
                </a:solidFill>
              </a:rPr>
              <a:t>General procedures to be followed when Asbestos is disturbed</a:t>
            </a:r>
          </a:p>
        </p:txBody>
      </p:sp>
    </p:spTree>
    <p:extLst>
      <p:ext uri="{BB962C8B-B14F-4D97-AF65-F5344CB8AC3E}">
        <p14:creationId xmlns:p14="http://schemas.microsoft.com/office/powerpoint/2010/main" val="163320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013C7B-2B6A-4A9B-A081-9D23DBD399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4101" y="241043"/>
            <a:ext cx="8547249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Asbestos Register</a:t>
            </a: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4303735-679E-440A-A6AB-7CF5A5D6AC65}"/>
              </a:ext>
            </a:extLst>
          </p:cNvPr>
          <p:cNvSpPr txBox="1">
            <a:spLocks/>
          </p:cNvSpPr>
          <p:nvPr/>
        </p:nvSpPr>
        <p:spPr>
          <a:xfrm>
            <a:off x="324101" y="1051144"/>
            <a:ext cx="4113675" cy="46177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Asbestos Items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Asbestos item is listed and includes, where available, a photograph of the product type to assist with its identification </a:t>
            </a:r>
          </a:p>
        </p:txBody>
      </p:sp>
      <p:pic>
        <p:nvPicPr>
          <p:cNvPr id="3" name="Picture 2" descr="Table of Asbestos items">
            <a:extLst>
              <a:ext uri="{FF2B5EF4-FFF2-40B4-BE49-F238E27FC236}">
                <a16:creationId xmlns:a16="http://schemas.microsoft.com/office/drawing/2014/main" id="{2C2A2C8D-3794-4323-9124-ED94D6C87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90" y="889115"/>
            <a:ext cx="7463679" cy="466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B846ABB-D5B7-4F70-8698-27A7F983C2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8277" y="406950"/>
            <a:ext cx="4536504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Effects on Health</a:t>
            </a: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9ED715-2646-4802-A0F7-474B5168D332}"/>
              </a:ext>
            </a:extLst>
          </p:cNvPr>
          <p:cNvSpPr txBox="1">
            <a:spLocks/>
          </p:cNvSpPr>
          <p:nvPr/>
        </p:nvSpPr>
        <p:spPr>
          <a:xfrm>
            <a:off x="498277" y="1251524"/>
            <a:ext cx="10875577" cy="45293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20000"/>
              </a:lnSpc>
              <a:buFont typeface="Wingdings 3" charset="2"/>
              <a:buNone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Asbestos diseases are caused by breathing in very fine, microscopic fibres</a:t>
            </a:r>
          </a:p>
          <a:p>
            <a:pPr marL="0" indent="0">
              <a:buFont typeface="Wingdings 3" charset="2"/>
              <a:buNone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Asbestos accumulates in the lungs several types of respiratory diseases may occur:</a:t>
            </a:r>
          </a:p>
          <a:p>
            <a:pPr marL="0" indent="0">
              <a:buFont typeface="Wingdings 3" charset="2"/>
              <a:buNone/>
            </a:pPr>
            <a:endParaRPr lang="en-GB" sz="20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Asbestosis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Mesothelioma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 Cancer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Pleural Thickening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lnSpc>
                <a:spcPct val="220000"/>
              </a:lnSpc>
              <a:buFont typeface="Wingdings 3" charset="2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116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013C7B-2B6A-4A9B-A081-9D23DBD399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6057" y="507973"/>
            <a:ext cx="4536504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Asbestosis</a:t>
            </a: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CEEFEB-4714-4D96-8FE1-B4CD9F7E3170}"/>
              </a:ext>
            </a:extLst>
          </p:cNvPr>
          <p:cNvSpPr txBox="1">
            <a:spLocks/>
          </p:cNvSpPr>
          <p:nvPr/>
        </p:nvSpPr>
        <p:spPr>
          <a:xfrm>
            <a:off x="447943" y="1393798"/>
            <a:ext cx="8184330" cy="52105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Asbestosis is scarring of the lung tissue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caused by breathing in Asbestos over a period of many years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Resulting in lungs becoming less elastic causing progressive shortness of breath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fatal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are likely to appear approximately 15 to 20 years following exposure          </a:t>
            </a:r>
          </a:p>
        </p:txBody>
      </p:sp>
      <p:pic>
        <p:nvPicPr>
          <p:cNvPr id="29704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806" y="507973"/>
            <a:ext cx="1871662" cy="1771650"/>
          </a:xfrm>
          <a:prstGeom prst="rect">
            <a:avLst/>
          </a:prstGeom>
          <a:noFill/>
          <a:ln w="127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9965806" y="2279623"/>
            <a:ext cx="14896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>
                <a:solidFill>
                  <a:srgbClr val="92D050"/>
                </a:solidFill>
              </a:rPr>
              <a:t>Healthy lung</a:t>
            </a:r>
          </a:p>
        </p:txBody>
      </p:sp>
      <p:pic>
        <p:nvPicPr>
          <p:cNvPr id="29703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618" y="3082475"/>
            <a:ext cx="1847850" cy="1889125"/>
          </a:xfrm>
          <a:prstGeom prst="rect">
            <a:avLst/>
          </a:prstGeom>
          <a:noFill/>
          <a:ln w="127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9545580" y="4971600"/>
            <a:ext cx="1971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>
                <a:solidFill>
                  <a:srgbClr val="92D050"/>
                </a:solidFill>
              </a:rPr>
              <a:t>Lung showing Asbestosis</a:t>
            </a:r>
          </a:p>
        </p:txBody>
      </p:sp>
    </p:spTree>
    <p:extLst>
      <p:ext uri="{BB962C8B-B14F-4D97-AF65-F5344CB8AC3E}">
        <p14:creationId xmlns:p14="http://schemas.microsoft.com/office/powerpoint/2010/main" val="280622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013C7B-2B6A-4A9B-A081-9D23DBD399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4446" y="412621"/>
            <a:ext cx="4536504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Mesothelioma</a:t>
            </a: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CEEFEB-4714-4D96-8FE1-B4CD9F7E3170}"/>
              </a:ext>
            </a:extLst>
          </p:cNvPr>
          <p:cNvSpPr txBox="1">
            <a:spLocks/>
          </p:cNvSpPr>
          <p:nvPr/>
        </p:nvSpPr>
        <p:spPr>
          <a:xfrm>
            <a:off x="498276" y="985192"/>
            <a:ext cx="7161481" cy="49640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Tx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Mesothelioma is a cancer of the lining of the lungs (pleura) or more rarely the abdominal cavity (peritoneum)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caused by, almost exclusively, Asbestos exposure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almost always fatal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are likely to appear approximately 35 to 40 years following exposure</a:t>
            </a:r>
          </a:p>
        </p:txBody>
      </p:sp>
      <p:pic>
        <p:nvPicPr>
          <p:cNvPr id="13" name="Picture 12" descr="lung-mesothelioma-1">
            <a:extLst>
              <a:ext uri="{FF2B5EF4-FFF2-40B4-BE49-F238E27FC236}">
                <a16:creationId xmlns:a16="http://schemas.microsoft.com/office/drawing/2014/main" id="{9C62DD8A-37A8-4EC3-A02D-1E2669FC7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74" y="1681493"/>
            <a:ext cx="3384550" cy="2538412"/>
          </a:xfrm>
          <a:prstGeom prst="rect">
            <a:avLst/>
          </a:prstGeom>
          <a:noFill/>
          <a:ln w="12700">
            <a:solidFill>
              <a:srgbClr val="99CA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2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013C7B-2B6A-4A9B-A081-9D23DBD399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5113" y="447084"/>
            <a:ext cx="4536504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Lung Cancer</a:t>
            </a: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CEEFEB-4714-4D96-8FE1-B4CD9F7E3170}"/>
              </a:ext>
            </a:extLst>
          </p:cNvPr>
          <p:cNvSpPr txBox="1">
            <a:spLocks/>
          </p:cNvSpPr>
          <p:nvPr/>
        </p:nvSpPr>
        <p:spPr>
          <a:xfrm>
            <a:off x="464721" y="1362942"/>
            <a:ext cx="8570223" cy="49640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 Cancer is a malignant tumour of the lungs; this tumour can grow to affect surrounding tissue 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caused by a range of factors, however the likelihood of developing lung cancer is increased if exposed to Asbestos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Smokers who are exposed to Asbestos are about 50–84 times more likely to develop Asbestos-related lung cancer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Avoidance of smoking can be beneficial to health and caution should always be taken to avoid unnecessary Asbestos exposure</a:t>
            </a:r>
          </a:p>
          <a:p>
            <a:pPr marL="0" indent="0">
              <a:lnSpc>
                <a:spcPct val="220000"/>
              </a:lnSpc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 descr="lung cancer lung">
            <a:extLst>
              <a:ext uri="{FF2B5EF4-FFF2-40B4-BE49-F238E27FC236}">
                <a16:creationId xmlns:a16="http://schemas.microsoft.com/office/drawing/2014/main" id="{3A799540-6BDF-44E3-A4C5-5A428CC98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707" y="1904634"/>
            <a:ext cx="2510313" cy="2008497"/>
          </a:xfrm>
          <a:prstGeom prst="rect">
            <a:avLst/>
          </a:prstGeom>
          <a:noFill/>
          <a:ln w="12700">
            <a:solidFill>
              <a:srgbClr val="99CA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1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013C7B-2B6A-4A9B-A081-9D23DBD399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2184" y="433010"/>
            <a:ext cx="9109957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Pleural Thickening</a:t>
            </a: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CEEFEB-4714-4D96-8FE1-B4CD9F7E3170}"/>
              </a:ext>
            </a:extLst>
          </p:cNvPr>
          <p:cNvSpPr txBox="1">
            <a:spLocks/>
          </p:cNvSpPr>
          <p:nvPr/>
        </p:nvSpPr>
        <p:spPr>
          <a:xfrm>
            <a:off x="611931" y="1647996"/>
            <a:ext cx="6511482" cy="36790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Pleural Thickening is a non-malignant disease in which the lining of the lungs (pleura) become scarred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Pleural thickening typically causes discomfort but is generally non fatal</a:t>
            </a:r>
          </a:p>
          <a:p>
            <a:pPr marL="0" indent="0">
              <a:lnSpc>
                <a:spcPct val="220000"/>
              </a:lnSpc>
              <a:buNone/>
            </a:pPr>
            <a:endParaRPr lang="en-GB" sz="1400" dirty="0"/>
          </a:p>
        </p:txBody>
      </p:sp>
      <p:pic>
        <p:nvPicPr>
          <p:cNvPr id="5" name="Picture 8" descr="plaural plaques">
            <a:extLst>
              <a:ext uri="{FF2B5EF4-FFF2-40B4-BE49-F238E27FC236}">
                <a16:creationId xmlns:a16="http://schemas.microsoft.com/office/drawing/2014/main" id="{8A431ED7-4EA7-434A-BDA5-141B17320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000" y="1219617"/>
            <a:ext cx="3433452" cy="3514447"/>
          </a:xfrm>
          <a:prstGeom prst="rect">
            <a:avLst/>
          </a:prstGeom>
          <a:noFill/>
          <a:ln w="12700">
            <a:solidFill>
              <a:srgbClr val="99CA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2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00C509C-EA81-452F-85B6-9A224BBEF6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6749" y="476194"/>
            <a:ext cx="9122801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 ACMs</a:t>
            </a: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351FD0E-141F-4E1D-8321-4E8009B20C11}"/>
              </a:ext>
            </a:extLst>
          </p:cNvPr>
          <p:cNvSpPr txBox="1">
            <a:spLocks/>
          </p:cNvSpPr>
          <p:nvPr/>
        </p:nvSpPr>
        <p:spPr>
          <a:xfrm>
            <a:off x="742429" y="1389383"/>
            <a:ext cx="6572161" cy="54686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Asbestos Sprayed Coating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Loose material with little bonding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potential for airborne fibre release if disturbed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Primarily installed for fire protection</a:t>
            </a:r>
          </a:p>
        </p:txBody>
      </p:sp>
      <p:pic>
        <p:nvPicPr>
          <p:cNvPr id="4098" name="Picture 2" descr="What does asbestos look like?">
            <a:extLst>
              <a:ext uri="{FF2B5EF4-FFF2-40B4-BE49-F238E27FC236}">
                <a16:creationId xmlns:a16="http://schemas.microsoft.com/office/drawing/2014/main" id="{2DD5EA77-445F-4396-BBBA-F7EFC5F87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158" y="1644384"/>
            <a:ext cx="4518561" cy="3042423"/>
          </a:xfrm>
          <a:prstGeom prst="rect">
            <a:avLst/>
          </a:prstGeom>
          <a:noFill/>
          <a:ln w="12700">
            <a:solidFill>
              <a:srgbClr val="99CA3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9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00C509C-EA81-452F-85B6-9A224BBEF6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5885" y="488121"/>
            <a:ext cx="9122801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 ACMs</a:t>
            </a: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351FD0E-141F-4E1D-8321-4E8009B20C11}"/>
              </a:ext>
            </a:extLst>
          </p:cNvPr>
          <p:cNvSpPr txBox="1">
            <a:spLocks/>
          </p:cNvSpPr>
          <p:nvPr/>
        </p:nvSpPr>
        <p:spPr>
          <a:xfrm>
            <a:off x="493272" y="1291061"/>
            <a:ext cx="7336652" cy="546861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Asbestos Lagging (Thermal Insulation)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Installations can include; hand applied or build up insulation, pre-formed sections, insulation slabs and blocks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Commonly found on pipework, calorifiers, vessels, tanks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potential for airborne fibre release if disturbed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Primarily installed for heat insulation</a:t>
            </a:r>
          </a:p>
        </p:txBody>
      </p:sp>
      <p:pic>
        <p:nvPicPr>
          <p:cNvPr id="13316" name="Picture 4" descr="Asbestos Insulation Gallery - Acorn Analytical Services">
            <a:extLst>
              <a:ext uri="{FF2B5EF4-FFF2-40B4-BE49-F238E27FC236}">
                <a16:creationId xmlns:a16="http://schemas.microsoft.com/office/drawing/2014/main" id="{93F6BEA6-D529-4F10-BA54-A60CDE42D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569" y="2090998"/>
            <a:ext cx="4215385" cy="2371154"/>
          </a:xfrm>
          <a:prstGeom prst="rect">
            <a:avLst/>
          </a:prstGeom>
          <a:noFill/>
          <a:ln w="12700">
            <a:solidFill>
              <a:srgbClr val="99CA3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67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00C509C-EA81-452F-85B6-9A224BBEF6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7333" y="376818"/>
            <a:ext cx="9122801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 ACMs</a:t>
            </a: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351FD0E-141F-4E1D-8321-4E8009B20C11}"/>
              </a:ext>
            </a:extLst>
          </p:cNvPr>
          <p:cNvSpPr txBox="1">
            <a:spLocks/>
          </p:cNvSpPr>
          <p:nvPr/>
        </p:nvSpPr>
        <p:spPr>
          <a:xfrm>
            <a:off x="498276" y="1389383"/>
            <a:ext cx="5811326" cy="54686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Asbestos Insulating Board (AIB)</a:t>
            </a:r>
          </a:p>
          <a:p>
            <a:pPr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Widely used product</a:t>
            </a:r>
          </a:p>
          <a:p>
            <a:pPr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installations would be: ceiling materials, wall panelling, boxing or cladding, linings to / within fire doors, firebreaks etc</a:t>
            </a:r>
          </a:p>
          <a:p>
            <a:pPr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potential for airborne fibre release if disturbed</a:t>
            </a:r>
          </a:p>
          <a:p>
            <a:pPr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Primarily installed for fire protection</a:t>
            </a:r>
          </a:p>
          <a:p>
            <a:pPr>
              <a:lnSpc>
                <a:spcPct val="220000"/>
              </a:lnSpc>
            </a:pPr>
            <a:endParaRPr lang="en-GB" sz="1400" dirty="0"/>
          </a:p>
        </p:txBody>
      </p:sp>
      <p:pic>
        <p:nvPicPr>
          <p:cNvPr id="14338" name="Picture 2" descr="Asbestos insulating board">
            <a:extLst>
              <a:ext uri="{FF2B5EF4-FFF2-40B4-BE49-F238E27FC236}">
                <a16:creationId xmlns:a16="http://schemas.microsoft.com/office/drawing/2014/main" id="{EBEBA0A6-194E-4B11-9737-0007E9313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12" y="1128088"/>
            <a:ext cx="2678430" cy="2004646"/>
          </a:xfrm>
          <a:prstGeom prst="rect">
            <a:avLst/>
          </a:prstGeom>
          <a:noFill/>
          <a:ln w="12700">
            <a:solidFill>
              <a:srgbClr val="99CA3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ENV - Damaged Asbestos Insulating Board firebreak - E N V">
            <a:extLst>
              <a:ext uri="{FF2B5EF4-FFF2-40B4-BE49-F238E27FC236}">
                <a16:creationId xmlns:a16="http://schemas.microsoft.com/office/drawing/2014/main" id="{A64ABC58-A2B7-4807-BC7D-C28E77727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652" y="1128088"/>
            <a:ext cx="2678429" cy="2008822"/>
          </a:xfrm>
          <a:prstGeom prst="rect">
            <a:avLst/>
          </a:prstGeom>
          <a:noFill/>
          <a:ln w="12700">
            <a:solidFill>
              <a:srgbClr val="99CA3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Asbestos Survey in Bath Uncovers Asbestos Insulating Board - SPE Surveying">
            <a:extLst>
              <a:ext uri="{FF2B5EF4-FFF2-40B4-BE49-F238E27FC236}">
                <a16:creationId xmlns:a16="http://schemas.microsoft.com/office/drawing/2014/main" id="{555EC3F2-A43F-4F42-BC5D-DBD17783A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437" y="3343307"/>
            <a:ext cx="2678430" cy="2006237"/>
          </a:xfrm>
          <a:prstGeom prst="rect">
            <a:avLst/>
          </a:prstGeom>
          <a:noFill/>
          <a:ln w="12700">
            <a:solidFill>
              <a:srgbClr val="99CA3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43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00C509C-EA81-452F-85B6-9A224BBEF6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8276" y="273619"/>
            <a:ext cx="9122801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 ACMs</a:t>
            </a: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351FD0E-141F-4E1D-8321-4E8009B20C11}"/>
              </a:ext>
            </a:extLst>
          </p:cNvPr>
          <p:cNvSpPr txBox="1">
            <a:spLocks/>
          </p:cNvSpPr>
          <p:nvPr/>
        </p:nvSpPr>
        <p:spPr>
          <a:xfrm>
            <a:off x="498276" y="846583"/>
            <a:ext cx="9772158" cy="7579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20000"/>
              </a:lnSpc>
              <a:buNone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materials considered to have a lower potential for fibre release:</a:t>
            </a:r>
          </a:p>
          <a:p>
            <a:pPr marL="0" indent="0">
              <a:lnSpc>
                <a:spcPct val="220000"/>
              </a:lnSpc>
              <a:buNone/>
            </a:pPr>
            <a:endParaRPr lang="en-GB" sz="20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20000"/>
              </a:lnSpc>
            </a:pPr>
            <a:endParaRPr lang="en-GB" sz="1400" dirty="0">
              <a:solidFill>
                <a:srgbClr val="231F20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16432F1-777B-4761-94FE-AF0DCE862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14" y="1589462"/>
            <a:ext cx="2565821" cy="1949286"/>
          </a:xfrm>
          <a:prstGeom prst="rect">
            <a:avLst/>
          </a:prstGeom>
          <a:noFill/>
          <a:ln w="12700">
            <a:solidFill>
              <a:srgbClr val="99CA3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7C2B15-2C7E-44C1-944F-FF9B5CA1A214}"/>
              </a:ext>
            </a:extLst>
          </p:cNvPr>
          <p:cNvSpPr txBox="1"/>
          <p:nvPr/>
        </p:nvSpPr>
        <p:spPr>
          <a:xfrm>
            <a:off x="1217550" y="3223881"/>
            <a:ext cx="25990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Asbestos cement roof tiles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3EEF8E5-B8C4-49A8-AD1F-CD957124C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19" y="1582372"/>
            <a:ext cx="2599048" cy="1949286"/>
          </a:xfrm>
          <a:prstGeom prst="rect">
            <a:avLst/>
          </a:prstGeom>
          <a:noFill/>
          <a:ln w="12700">
            <a:solidFill>
              <a:srgbClr val="99CA3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653F32-8BE3-4669-8F96-817A3DD62287}"/>
              </a:ext>
            </a:extLst>
          </p:cNvPr>
          <p:cNvSpPr txBox="1"/>
          <p:nvPr/>
        </p:nvSpPr>
        <p:spPr>
          <a:xfrm>
            <a:off x="4755919" y="3237477"/>
            <a:ext cx="25990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Asbestos vinyl floor tiles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810430C5-87C6-4715-82DB-0ABD18264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551" y="1581989"/>
            <a:ext cx="2599048" cy="1949669"/>
          </a:xfrm>
          <a:prstGeom prst="rect">
            <a:avLst/>
          </a:prstGeom>
          <a:noFill/>
          <a:ln w="12700">
            <a:solidFill>
              <a:srgbClr val="99CA3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915256-11B4-4A2B-8B59-7CED802F653C}"/>
              </a:ext>
            </a:extLst>
          </p:cNvPr>
          <p:cNvSpPr txBox="1"/>
          <p:nvPr/>
        </p:nvSpPr>
        <p:spPr>
          <a:xfrm>
            <a:off x="8321551" y="3230971"/>
            <a:ext cx="259904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Asbestos cement roof sheets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35C417-1CCC-4D5F-8D78-00C1A9FDE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12" y="3693691"/>
            <a:ext cx="2587124" cy="1949286"/>
          </a:xfrm>
          <a:prstGeom prst="rect">
            <a:avLst/>
          </a:prstGeom>
          <a:noFill/>
          <a:ln w="12700">
            <a:solidFill>
              <a:srgbClr val="99CA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28971D-7EA1-4383-8727-6E1DB0501D39}"/>
              </a:ext>
            </a:extLst>
          </p:cNvPr>
          <p:cNvSpPr txBox="1"/>
          <p:nvPr/>
        </p:nvSpPr>
        <p:spPr>
          <a:xfrm>
            <a:off x="1202211" y="5296205"/>
            <a:ext cx="258712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Textured coatings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113BC52B-0688-400A-ABB8-2061999E2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8" b="16283"/>
          <a:stretch/>
        </p:blipFill>
        <p:spPr bwMode="auto">
          <a:xfrm>
            <a:off x="4745268" y="3686648"/>
            <a:ext cx="2599047" cy="1949286"/>
          </a:xfrm>
          <a:prstGeom prst="rect">
            <a:avLst/>
          </a:prstGeom>
          <a:noFill/>
          <a:ln w="12700">
            <a:solidFill>
              <a:srgbClr val="99CA3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7A7EB7-9439-499F-94D0-572E73FCF078}"/>
              </a:ext>
            </a:extLst>
          </p:cNvPr>
          <p:cNvSpPr txBox="1"/>
          <p:nvPr/>
        </p:nvSpPr>
        <p:spPr>
          <a:xfrm>
            <a:off x="4723967" y="5355350"/>
            <a:ext cx="259904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Sink pads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EC2F27-701F-4F26-A872-38AE9793E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551" y="3693691"/>
            <a:ext cx="2599047" cy="1949286"/>
          </a:xfrm>
          <a:prstGeom prst="rect">
            <a:avLst/>
          </a:prstGeom>
          <a:noFill/>
          <a:ln w="12700">
            <a:solidFill>
              <a:srgbClr val="99CA3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A6FDFD6-C8A4-446F-9A8E-9D6136FA8E8E}"/>
              </a:ext>
            </a:extLst>
          </p:cNvPr>
          <p:cNvSpPr txBox="1"/>
          <p:nvPr/>
        </p:nvSpPr>
        <p:spPr>
          <a:xfrm>
            <a:off x="8321551" y="5395949"/>
            <a:ext cx="259904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Toilet cisterns</a:t>
            </a:r>
          </a:p>
        </p:txBody>
      </p:sp>
    </p:spTree>
    <p:extLst>
      <p:ext uri="{BB962C8B-B14F-4D97-AF65-F5344CB8AC3E}">
        <p14:creationId xmlns:p14="http://schemas.microsoft.com/office/powerpoint/2010/main" val="176647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77" y="437869"/>
            <a:ext cx="4536504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rgbClr val="44C3CF"/>
                </a:solidFill>
              </a:rPr>
              <a:t>Asbestos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807" y="1252528"/>
            <a:ext cx="9226748" cy="49640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231F20"/>
                </a:solidFill>
              </a:rPr>
              <a:t>Asbestos is a naturally occurring mineral which is mined from the earth and can be broken down to extract fibres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231F20"/>
                </a:solidFill>
              </a:rPr>
              <a:t>Asbestos fibres are extremely durable, resistant to fire and most chemical reactions / breakdowns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231F20"/>
                </a:solidFill>
              </a:rPr>
              <a:t>These qualities were the reason for its popularity and use for many years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231F20"/>
                </a:solidFill>
              </a:rPr>
              <a:t>Asbestos was widely used in all areas of construction including commercial, industrial and domestic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231F20"/>
                </a:solidFill>
              </a:rPr>
              <a:t>Any material or article that contains Asbestos is known as an Asbestos Containing Material (ACM)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231F20"/>
                </a:solidFill>
              </a:rPr>
              <a:t>Asbestos is now strictly regulated, as exposure can be directly and scientifically linked to several lung and respiratory health conditions</a:t>
            </a:r>
          </a:p>
          <a:p>
            <a:pPr>
              <a:lnSpc>
                <a:spcPct val="220000"/>
              </a:lnSpc>
            </a:pPr>
            <a:endParaRPr lang="en-GB" sz="1600" dirty="0">
              <a:solidFill>
                <a:srgbClr val="231F20"/>
              </a:solidFill>
            </a:endParaRPr>
          </a:p>
        </p:txBody>
      </p:sp>
      <p:pic>
        <p:nvPicPr>
          <p:cNvPr id="1028" name="Picture 4" descr="Mining Asbesto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997" y="273619"/>
            <a:ext cx="1900238" cy="1624645"/>
          </a:xfrm>
          <a:prstGeom prst="rect">
            <a:avLst/>
          </a:prstGeom>
          <a:noFill/>
          <a:ln w="12700">
            <a:solidFill>
              <a:srgbClr val="99CA3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Mining of Asbestos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5" b="3491"/>
          <a:stretch/>
        </p:blipFill>
        <p:spPr bwMode="auto">
          <a:xfrm>
            <a:off x="10035997" y="2226692"/>
            <a:ext cx="1900238" cy="1635350"/>
          </a:xfrm>
          <a:prstGeom prst="rect">
            <a:avLst/>
          </a:prstGeom>
          <a:noFill/>
          <a:ln w="12700">
            <a:solidFill>
              <a:srgbClr val="99CA3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Asbestos raw form">
            <a:extLst>
              <a:ext uri="{FF2B5EF4-FFF2-40B4-BE49-F238E27FC236}">
                <a16:creationId xmlns:a16="http://schemas.microsoft.com/office/drawing/2014/main" id="{704118B5-D1E7-4263-A059-182859CB3D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997" y="4190470"/>
            <a:ext cx="1900238" cy="1268023"/>
          </a:xfrm>
          <a:prstGeom prst="rect">
            <a:avLst/>
          </a:prstGeom>
          <a:noFill/>
          <a:ln w="12700">
            <a:solidFill>
              <a:srgbClr val="99CA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93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A4932B2-E7FA-42EB-97B0-DB5EC30F2C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8958" y="481533"/>
            <a:ext cx="11392132" cy="7348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Disturbance of Asbestos</a:t>
            </a:r>
            <a:endParaRPr kumimoji="0" lang="en-GB" sz="4000" b="0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0C4A93-AFBC-49CD-8CFE-AAF1B23DDE07}"/>
              </a:ext>
            </a:extLst>
          </p:cNvPr>
          <p:cNvSpPr txBox="1">
            <a:spLocks/>
          </p:cNvSpPr>
          <p:nvPr/>
        </p:nvSpPr>
        <p:spPr>
          <a:xfrm>
            <a:off x="578958" y="1508579"/>
            <a:ext cx="10680264" cy="384084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3" charset="2"/>
              <a:buNone/>
            </a:pPr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an employee and/or contractor encounters actual, presumed or suspected Asbestos in damaged condition they must: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Cease work and vacate the immediate vicinity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attempt should be made to clean up dust, debris or to remove any tools or equipment from the area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Isolate the area where possible by closing doors / windows and using warning signage and tape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Isolate yourself from others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your line manager who will: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QSHE Environmental and Fire Risk Compliance Service </a:t>
            </a:r>
            <a:r>
              <a:rPr lang="en-GB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guidance and support: 028 9047 5899 </a:t>
            </a:r>
            <a:endParaRPr lang="en-US" altLang="en-US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Tx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20000"/>
              </a:lnSpc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345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76DDC6-A45E-4FD6-B634-B9931C3B38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1223" y="424620"/>
            <a:ext cx="9838420" cy="11741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Please Remember</a:t>
            </a: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3D02C4-9C46-4EA1-9715-3DCDBD3BE0D8}"/>
              </a:ext>
            </a:extLst>
          </p:cNvPr>
          <p:cNvSpPr txBox="1">
            <a:spLocks/>
          </p:cNvSpPr>
          <p:nvPr/>
        </p:nvSpPr>
        <p:spPr>
          <a:xfrm>
            <a:off x="0" y="1447795"/>
            <a:ext cx="12192000" cy="46981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220000"/>
              </a:lnSpc>
              <a:buNone/>
            </a:pPr>
            <a:r>
              <a:rPr lang="en-GB" sz="2800" b="1" u="sng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training does not qualify any person to work on ACMs</a:t>
            </a:r>
          </a:p>
          <a:p>
            <a:pPr marL="0" indent="0" algn="ctr">
              <a:lnSpc>
                <a:spcPct val="220000"/>
              </a:lnSpc>
              <a:buNone/>
            </a:pPr>
            <a:r>
              <a:rPr lang="en-GB" sz="2800" b="1" u="sng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 does not authorise employees to work on Asbestos products</a:t>
            </a:r>
          </a:p>
          <a:p>
            <a:pPr marL="0" indent="0" algn="ctr">
              <a:lnSpc>
                <a:spcPct val="220000"/>
              </a:lnSpc>
              <a:buNone/>
            </a:pPr>
            <a:endParaRPr lang="en-GB" sz="1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20000"/>
              </a:lnSpc>
              <a:buClrTx/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220000"/>
              </a:lnSpc>
              <a:buNone/>
            </a:pPr>
            <a:endParaRPr lang="en-GB" sz="1300" dirty="0"/>
          </a:p>
          <a:p>
            <a:pPr marL="0" indent="0">
              <a:lnSpc>
                <a:spcPct val="220000"/>
              </a:lnSpc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880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4C3CF"/>
                </a:solidFill>
              </a:rPr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482726"/>
            <a:ext cx="10840457" cy="4087564"/>
          </a:xfrm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231F20"/>
                </a:solidFill>
                <a:effectLst/>
                <a:hlinkClick r:id="rId2" tooltip="external link opens in a new window / ta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Control of Asbestos Regulations (Northern Ireland) 2012 - legislation.gov.uk(external link opens in a new window / tab)</a:t>
            </a:r>
            <a:endParaRPr lang="en-GB" sz="1200" b="0" i="0" dirty="0">
              <a:solidFill>
                <a:srgbClr val="231F20"/>
              </a:solidFill>
              <a:effectLst/>
            </a:endParaRP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200" b="0" i="0" u="sng" dirty="0">
                <a:solidFill>
                  <a:srgbClr val="231F20"/>
                </a:solidFill>
                <a:effectLst/>
                <a:hlinkClick r:id="rId3" tooltip="external link opens in a new window / ta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Hazardous Waste Regulations (Northern Ireland) 2005 - legislation.gov.uk</a:t>
            </a:r>
            <a:endParaRPr lang="en-GB" sz="1200" b="0" i="0" u="sng" dirty="0">
              <a:solidFill>
                <a:srgbClr val="231F20"/>
              </a:solidFill>
              <a:effectLst/>
            </a:endParaRP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200" b="0" i="0" u="sng" dirty="0">
                <a:solidFill>
                  <a:srgbClr val="231F2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https://www.hseni.gov.uk/publications/l143-managing-and-working-Asbestos-gb-acop-approved-use-ni</a:t>
            </a:r>
            <a:endParaRPr lang="en-GB" sz="1200" b="0" i="0" u="sng" dirty="0">
              <a:solidFill>
                <a:srgbClr val="231F20"/>
              </a:solidFill>
              <a:effectLst/>
            </a:endParaRP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200" b="0" i="0" u="sng" dirty="0">
                <a:solidFill>
                  <a:srgbClr val="231F2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https://www.hse.gov.uk/pubns/books/hsg227.htm</a:t>
            </a:r>
            <a:endParaRPr lang="en-GB" sz="1200" b="0" i="0" u="sng" dirty="0">
              <a:solidFill>
                <a:srgbClr val="231F20"/>
              </a:solidFill>
              <a:effectLst/>
            </a:endParaRP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200" b="0" i="0" u="sng" dirty="0">
                <a:solidFill>
                  <a:srgbClr val="231F20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http://www.hse.gov.uk/Asbestos/index.htm</a:t>
            </a:r>
            <a:endParaRPr lang="en-GB" sz="1200" b="0" i="0" u="sng" dirty="0">
              <a:solidFill>
                <a:srgbClr val="231F20"/>
              </a:solidFill>
              <a:effectLst/>
            </a:endParaRP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200" u="sng" dirty="0">
                <a:solidFill>
                  <a:srgbClr val="231F2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https://www.hseni.gov.uk/</a:t>
            </a:r>
            <a:endParaRPr lang="en-GB" sz="1200" u="sng" dirty="0">
              <a:solidFill>
                <a:srgbClr val="231F20"/>
              </a:solidFill>
            </a:endParaRP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200" b="0" i="0" u="sng" dirty="0">
                <a:solidFill>
                  <a:srgbClr val="231F20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https://www.hseni.gov.uk/publications/managing-Asbestos-schools-within-northern-ireland</a:t>
            </a:r>
            <a:endParaRPr lang="en-GB" sz="1200" b="0" i="0" u="sng" dirty="0">
              <a:solidFill>
                <a:srgbClr val="231F20"/>
              </a:solidFill>
              <a:effectLst/>
            </a:endParaRPr>
          </a:p>
          <a:p>
            <a:pPr marL="0" indent="0" algn="l">
              <a:buNone/>
            </a:pPr>
            <a:endParaRPr lang="en-GB" sz="1200" b="0" i="0" u="sng" dirty="0">
              <a:solidFill>
                <a:srgbClr val="005095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2037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FED2-073E-4FD0-BA40-984EC9D19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End of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72930-957F-4418-BF4A-994B3F8471AE}"/>
              </a:ext>
            </a:extLst>
          </p:cNvPr>
          <p:cNvSpPr txBox="1"/>
          <p:nvPr/>
        </p:nvSpPr>
        <p:spPr>
          <a:xfrm>
            <a:off x="497058" y="1336119"/>
            <a:ext cx="11197883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for taking the time to complete this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note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in order to register as having successfully completed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training, you 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fill out and submit the ‘Confirmation of Training Completion – Basic Asbestos Awareness Training Form’.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have any queries, please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the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QSHE - Environmental and Fire Risk Compliance Service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</a:t>
            </a: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028 9047 5899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email at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EAEnvironmentalCompliance@eani.org.uk </a:t>
            </a:r>
            <a:endParaRPr kumimoji="0" lang="en-US" altLang="en-US" sz="24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6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22" y="404850"/>
            <a:ext cx="4536504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rgbClr val="44C3CF"/>
                </a:solidFill>
              </a:rPr>
              <a:t>Asbestos Types</a:t>
            </a:r>
            <a:endParaRPr lang="en-GB" b="1" i="1" dirty="0"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277" y="1052550"/>
            <a:ext cx="9162558" cy="5400600"/>
          </a:xfrm>
        </p:spPr>
        <p:txBody>
          <a:bodyPr>
            <a:norm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en-GB" sz="2200" dirty="0">
                <a:solidFill>
                  <a:srgbClr val="231F20"/>
                </a:solidFill>
              </a:rPr>
              <a:t>Chrysotile (White) Asbestos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1F20"/>
                </a:solidFill>
              </a:rPr>
              <a:t>Curled fibres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1F20"/>
                </a:solidFill>
              </a:rPr>
              <a:t>Part of the Serpentine group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1F20"/>
                </a:solidFill>
              </a:rPr>
              <a:t>Accounts for ~90% of Asbestos in situ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1F20"/>
                </a:solidFill>
              </a:rPr>
              <a:t>Is hydrophilic (can hold water)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1F20"/>
                </a:solidFill>
              </a:rPr>
              <a:t>Often a component of lower risk Asbestos products</a:t>
            </a:r>
            <a:endParaRPr lang="en-GB" sz="900" dirty="0">
              <a:solidFill>
                <a:srgbClr val="231F20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231F20"/>
                </a:solidFill>
              </a:rPr>
              <a:t>While all Asbestos fibres can be harmful, chrysotile fibres present the lowest risk of the common Asbestos types</a:t>
            </a:r>
            <a:endParaRPr lang="en-GB" sz="2000" dirty="0">
              <a:solidFill>
                <a:srgbClr val="231F20"/>
              </a:solidFill>
            </a:endParaRPr>
          </a:p>
          <a:p>
            <a:pPr marL="0" indent="0">
              <a:lnSpc>
                <a:spcPct val="220000"/>
              </a:lnSpc>
              <a:buNone/>
            </a:pPr>
            <a:endParaRPr lang="en-GB" sz="2200" dirty="0"/>
          </a:p>
        </p:txBody>
      </p:sp>
      <p:pic>
        <p:nvPicPr>
          <p:cNvPr id="15" name="Picture 14" descr="Chrysotile (White) Asbestos">
            <a:extLst>
              <a:ext uri="{FF2B5EF4-FFF2-40B4-BE49-F238E27FC236}">
                <a16:creationId xmlns:a16="http://schemas.microsoft.com/office/drawing/2014/main" id="{F8D5301E-6EC3-47D0-8D45-9D7687605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854830"/>
            <a:ext cx="4732421" cy="3233749"/>
          </a:xfrm>
          <a:prstGeom prst="rect">
            <a:avLst/>
          </a:prstGeom>
          <a:noFill/>
          <a:ln w="12700">
            <a:solidFill>
              <a:srgbClr val="99CA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81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76" y="535709"/>
            <a:ext cx="4536504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rgbClr val="44C3CF"/>
                </a:solidFill>
              </a:rPr>
              <a:t>Asbestos Types</a:t>
            </a:r>
            <a:endParaRPr lang="en-GB" b="1" i="1" dirty="0"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276" y="1453903"/>
            <a:ext cx="10141149" cy="39501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200" dirty="0">
                <a:solidFill>
                  <a:srgbClr val="231F20"/>
                </a:solidFill>
              </a:rPr>
              <a:t>Amosite (Brown) Asbestos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1F20"/>
                </a:solidFill>
              </a:rPr>
              <a:t>Needle-like, barbed fibres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1F20"/>
                </a:solidFill>
              </a:rPr>
              <a:t>Part of the Amphibole Group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1F20"/>
                </a:solidFill>
              </a:rPr>
              <a:t>Hydrophobic (Resistant to water)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1F20"/>
                </a:solidFill>
              </a:rPr>
              <a:t>Primarily used in thermal insulation and Asbestos Insulating Board (AIB) products</a:t>
            </a:r>
            <a:endParaRPr lang="en-GB" sz="1600" dirty="0">
              <a:solidFill>
                <a:srgbClr val="231F20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231F20"/>
                </a:solidFill>
              </a:rPr>
              <a:t>Amosite fibres are considered more harmful than Chrysotile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1050" dirty="0"/>
          </a:p>
          <a:p>
            <a:endParaRPr lang="en-GB" sz="900" dirty="0"/>
          </a:p>
          <a:p>
            <a:endParaRPr lang="en-GB" sz="1200" dirty="0"/>
          </a:p>
          <a:p>
            <a:pPr marL="0" indent="0">
              <a:lnSpc>
                <a:spcPct val="220000"/>
              </a:lnSpc>
              <a:buNone/>
            </a:pPr>
            <a:endParaRPr lang="en-GB" sz="2200" dirty="0"/>
          </a:p>
        </p:txBody>
      </p:sp>
      <p:pic>
        <p:nvPicPr>
          <p:cNvPr id="1028" name="Picture 4" descr="About Asbestos Fibres, Friable, Chrysotile | Merryhill Envirotec">
            <a:extLst>
              <a:ext uri="{FF2B5EF4-FFF2-40B4-BE49-F238E27FC236}">
                <a16:creationId xmlns:a16="http://schemas.microsoft.com/office/drawing/2014/main" id="{781F30FF-2977-42A3-AA41-FEF00DEF5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30" y="625077"/>
            <a:ext cx="4854774" cy="3051573"/>
          </a:xfrm>
          <a:prstGeom prst="rect">
            <a:avLst/>
          </a:prstGeom>
          <a:noFill/>
          <a:ln w="12700">
            <a:solidFill>
              <a:srgbClr val="99CA3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77" y="608420"/>
            <a:ext cx="4536504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rgbClr val="44C3CF"/>
                </a:solidFill>
              </a:rPr>
              <a:t>Asbestos Types</a:t>
            </a:r>
            <a:endParaRPr lang="en-GB" b="1" i="1" dirty="0"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276" y="1308083"/>
            <a:ext cx="11693723" cy="5400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200" dirty="0">
                <a:solidFill>
                  <a:srgbClr val="231F20"/>
                </a:solidFill>
              </a:rPr>
              <a:t>Crocidolite (Blue) Asbestos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1F20"/>
                </a:solidFill>
              </a:rPr>
              <a:t>Needle-like, barbed fibres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1F20"/>
                </a:solidFill>
              </a:rPr>
              <a:t>Part of the Amphibole Group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1F20"/>
                </a:solidFill>
              </a:rPr>
              <a:t>Hydrophobic (Resistant to water)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1F20"/>
                </a:solidFill>
              </a:rPr>
              <a:t>The least prevalent fibre type</a:t>
            </a:r>
            <a:endParaRPr lang="en-GB" sz="1600" dirty="0">
              <a:solidFill>
                <a:srgbClr val="231F20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231F20"/>
                </a:solidFill>
              </a:rPr>
              <a:t>Crocidolite is considered the most harmful of the common Asbestos types due to its characteristics </a:t>
            </a:r>
            <a:endParaRPr lang="en-GB" sz="2000" dirty="0">
              <a:solidFill>
                <a:srgbClr val="231F20"/>
              </a:solidFill>
            </a:endParaRPr>
          </a:p>
          <a:p>
            <a:endParaRPr lang="en-GB" sz="2000" dirty="0"/>
          </a:p>
          <a:p>
            <a:endParaRPr lang="en-GB" sz="1050" dirty="0"/>
          </a:p>
          <a:p>
            <a:endParaRPr lang="en-GB" sz="900" dirty="0"/>
          </a:p>
          <a:p>
            <a:endParaRPr lang="en-GB" sz="1200" dirty="0"/>
          </a:p>
          <a:p>
            <a:pPr marL="0" indent="0">
              <a:lnSpc>
                <a:spcPct val="220000"/>
              </a:lnSpc>
              <a:buNone/>
            </a:pPr>
            <a:endParaRPr lang="en-GB" sz="2200" dirty="0"/>
          </a:p>
        </p:txBody>
      </p:sp>
      <p:pic>
        <p:nvPicPr>
          <p:cNvPr id="8" name="Picture 4" descr="Crocidolite (Blue) Asbestos">
            <a:extLst>
              <a:ext uri="{FF2B5EF4-FFF2-40B4-BE49-F238E27FC236}">
                <a16:creationId xmlns:a16="http://schemas.microsoft.com/office/drawing/2014/main" id="{E69D9EAB-52EE-47D6-9EA2-054403488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0" r="27227" b="7151"/>
          <a:stretch/>
        </p:blipFill>
        <p:spPr bwMode="auto">
          <a:xfrm>
            <a:off x="6950107" y="608420"/>
            <a:ext cx="3989606" cy="3409488"/>
          </a:xfrm>
          <a:prstGeom prst="rect">
            <a:avLst/>
          </a:prstGeom>
          <a:noFill/>
          <a:ln w="12700">
            <a:solidFill>
              <a:srgbClr val="99CA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6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D783F9-C730-442E-82D4-D5F7790C9D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8522" y="284254"/>
            <a:ext cx="8547249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Asbestos Legislation &amp; Guidance</a:t>
            </a: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E5ACC7-DDA9-4C07-A058-0C39037DCEEE}"/>
              </a:ext>
            </a:extLst>
          </p:cNvPr>
          <p:cNvSpPr txBox="1"/>
          <p:nvPr/>
        </p:nvSpPr>
        <p:spPr>
          <a:xfrm>
            <a:off x="558522" y="1144890"/>
            <a:ext cx="11358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Legal Framework is laid out as follows:</a:t>
            </a:r>
          </a:p>
        </p:txBody>
      </p:sp>
      <p:grpSp>
        <p:nvGrpSpPr>
          <p:cNvPr id="6" name="Group 5" descr="Legislation">
            <a:extLst>
              <a:ext uri="{FF2B5EF4-FFF2-40B4-BE49-F238E27FC236}">
                <a16:creationId xmlns:a16="http://schemas.microsoft.com/office/drawing/2014/main" id="{0CF92C21-703B-4034-8330-C99A00DE384C}"/>
              </a:ext>
            </a:extLst>
          </p:cNvPr>
          <p:cNvGrpSpPr/>
          <p:nvPr/>
        </p:nvGrpSpPr>
        <p:grpSpPr>
          <a:xfrm>
            <a:off x="615433" y="1723975"/>
            <a:ext cx="1004694" cy="1280707"/>
            <a:chOff x="246871" y="4524"/>
            <a:chExt cx="1004694" cy="1238064"/>
          </a:xfrm>
          <a:solidFill>
            <a:srgbClr val="99CA3C"/>
          </a:solidFill>
        </p:grpSpPr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4759D870-ACE1-43C2-9E95-53455FFAAF4A}"/>
                </a:ext>
              </a:extLst>
            </p:cNvPr>
            <p:cNvSpPr/>
            <p:nvPr/>
          </p:nvSpPr>
          <p:spPr>
            <a:xfrm rot="5400000">
              <a:off x="130186" y="121209"/>
              <a:ext cx="1238064" cy="1004693"/>
            </a:xfrm>
            <a:prstGeom prst="chevron">
              <a:avLst/>
            </a:prstGeom>
            <a:grpFill/>
            <a:ln>
              <a:solidFill>
                <a:srgbClr val="99CA3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Arrow: Chevron 4">
              <a:extLst>
                <a:ext uri="{FF2B5EF4-FFF2-40B4-BE49-F238E27FC236}">
                  <a16:creationId xmlns:a16="http://schemas.microsoft.com/office/drawing/2014/main" id="{8222B6A0-E8EB-4DB1-85EE-5F0F46F89D7E}"/>
                </a:ext>
              </a:extLst>
            </p:cNvPr>
            <p:cNvSpPr txBox="1"/>
            <p:nvPr/>
          </p:nvSpPr>
          <p:spPr>
            <a:xfrm>
              <a:off x="246872" y="506871"/>
              <a:ext cx="1004693" cy="233371"/>
            </a:xfrm>
            <a:prstGeom prst="rect">
              <a:avLst/>
            </a:prstGeom>
            <a:grpFill/>
            <a:ln>
              <a:solidFill>
                <a:srgbClr val="99CA3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Legislation</a:t>
              </a:r>
            </a:p>
          </p:txBody>
        </p:sp>
      </p:grpSp>
      <p:grpSp>
        <p:nvGrpSpPr>
          <p:cNvPr id="19" name="Group 18" descr="The Control of Asbestos Regulations (Northern Ireland) 2012  &#10;">
            <a:extLst>
              <a:ext uri="{FF2B5EF4-FFF2-40B4-BE49-F238E27FC236}">
                <a16:creationId xmlns:a16="http://schemas.microsoft.com/office/drawing/2014/main" id="{FFBA1C05-4E8E-4724-8758-F0289967E0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710276" y="1712300"/>
            <a:ext cx="9712492" cy="856563"/>
            <a:chOff x="1661822" y="-622117"/>
            <a:chExt cx="6175847" cy="844027"/>
          </a:xfrm>
        </p:grpSpPr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id="{37CB7F9C-8B50-4E91-BFA9-C36FF256D0C0}"/>
                </a:ext>
              </a:extLst>
            </p:cNvPr>
            <p:cNvSpPr/>
            <p:nvPr/>
          </p:nvSpPr>
          <p:spPr>
            <a:xfrm rot="5400000">
              <a:off x="4347375" y="-3307670"/>
              <a:ext cx="804742" cy="6175847"/>
            </a:xfrm>
            <a:prstGeom prst="round2SameRect">
              <a:avLst/>
            </a:prstGeom>
            <a:ln>
              <a:solidFill>
                <a:srgbClr val="99CA3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Rectangle: Top Corners Rounded 4" descr="The Control of Asbestos Regulations (Northern Ireland) 2012  &#10;">
              <a:extLst>
                <a:ext uri="{FF2B5EF4-FFF2-40B4-BE49-F238E27FC236}">
                  <a16:creationId xmlns:a16="http://schemas.microsoft.com/office/drawing/2014/main" id="{750F8564-728A-4042-8311-0B688258CF09}"/>
                </a:ext>
              </a:extLst>
            </p:cNvPr>
            <p:cNvSpPr txBox="1"/>
            <p:nvPr/>
          </p:nvSpPr>
          <p:spPr>
            <a:xfrm>
              <a:off x="1701106" y="-504265"/>
              <a:ext cx="6136563" cy="726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0" lvl="1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6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Control of Asbestos Regulations (Northern Ireland) 2012  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 descr="Approved Code of Practice">
            <a:extLst>
              <a:ext uri="{FF2B5EF4-FFF2-40B4-BE49-F238E27FC236}">
                <a16:creationId xmlns:a16="http://schemas.microsoft.com/office/drawing/2014/main" id="{EDC2603D-E485-45FF-8C09-2236372AB2FB}"/>
              </a:ext>
            </a:extLst>
          </p:cNvPr>
          <p:cNvGrpSpPr/>
          <p:nvPr/>
        </p:nvGrpSpPr>
        <p:grpSpPr>
          <a:xfrm>
            <a:off x="624614" y="2706190"/>
            <a:ext cx="1004694" cy="1477283"/>
            <a:chOff x="246872" y="1085281"/>
            <a:chExt cx="1004694" cy="1477283"/>
          </a:xfrm>
          <a:solidFill>
            <a:srgbClr val="40D5DC"/>
          </a:solidFill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575AAA0D-0828-4006-A8F5-AE695F8313EE}"/>
                </a:ext>
              </a:extLst>
            </p:cNvPr>
            <p:cNvSpPr/>
            <p:nvPr/>
          </p:nvSpPr>
          <p:spPr>
            <a:xfrm rot="5400000">
              <a:off x="10577" y="1321576"/>
              <a:ext cx="1477283" cy="1004693"/>
            </a:xfrm>
            <a:prstGeom prst="chevron">
              <a:avLst/>
            </a:prstGeom>
            <a:solidFill>
              <a:srgbClr val="99CA3C"/>
            </a:solidFill>
            <a:ln>
              <a:solidFill>
                <a:srgbClr val="99CA3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Arrow: Chevron 4">
              <a:extLst>
                <a:ext uri="{FF2B5EF4-FFF2-40B4-BE49-F238E27FC236}">
                  <a16:creationId xmlns:a16="http://schemas.microsoft.com/office/drawing/2014/main" id="{D025A2C3-CF24-423F-B108-9AD2B50AE949}"/>
                </a:ext>
              </a:extLst>
            </p:cNvPr>
            <p:cNvSpPr txBox="1"/>
            <p:nvPr/>
          </p:nvSpPr>
          <p:spPr>
            <a:xfrm>
              <a:off x="246873" y="1587628"/>
              <a:ext cx="1004693" cy="47259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Approved Code of Practice</a:t>
              </a:r>
            </a:p>
          </p:txBody>
        </p:sp>
      </p:grpSp>
      <p:sp>
        <p:nvSpPr>
          <p:cNvPr id="31" name="TextBox 30" descr="L143 Managing and Working with Asbestos&#10;">
            <a:extLst>
              <a:ext uri="{FF2B5EF4-FFF2-40B4-BE49-F238E27FC236}">
                <a16:creationId xmlns:a16="http://schemas.microsoft.com/office/drawing/2014/main" id="{B35AC1AD-3F6B-40E0-92CF-35AFA0C0972C}"/>
              </a:ext>
            </a:extLst>
          </p:cNvPr>
          <p:cNvSpPr txBox="1"/>
          <p:nvPr/>
        </p:nvSpPr>
        <p:spPr>
          <a:xfrm>
            <a:off x="1789756" y="3055596"/>
            <a:ext cx="6094268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1600" kern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L143 Managing and Working with Asbestos</a:t>
            </a:r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DB59D9DE-C16A-418F-AAFE-B6B0FBDA5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032944" y="-1647064"/>
            <a:ext cx="1067154" cy="9712493"/>
          </a:xfrm>
          <a:prstGeom prst="round2SameRect">
            <a:avLst/>
          </a:prstGeom>
          <a:noFill/>
          <a:ln>
            <a:solidFill>
              <a:srgbClr val="99CA3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22" name="Group 21" descr="Health and Safety Guidance">
            <a:extLst>
              <a:ext uri="{FF2B5EF4-FFF2-40B4-BE49-F238E27FC236}">
                <a16:creationId xmlns:a16="http://schemas.microsoft.com/office/drawing/2014/main" id="{94A62E82-BFFF-4A4A-85E7-C53B72274207}"/>
              </a:ext>
            </a:extLst>
          </p:cNvPr>
          <p:cNvGrpSpPr/>
          <p:nvPr/>
        </p:nvGrpSpPr>
        <p:grpSpPr>
          <a:xfrm>
            <a:off x="633793" y="3849504"/>
            <a:ext cx="1004694" cy="1599586"/>
            <a:chOff x="246873" y="2484765"/>
            <a:chExt cx="1004694" cy="1726716"/>
          </a:xfrm>
          <a:solidFill>
            <a:srgbClr val="99CA3C"/>
          </a:solidFill>
        </p:grpSpPr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B7DED503-C852-4551-BC84-1BF55C213D04}"/>
                </a:ext>
              </a:extLst>
            </p:cNvPr>
            <p:cNvSpPr/>
            <p:nvPr/>
          </p:nvSpPr>
          <p:spPr>
            <a:xfrm rot="5400000">
              <a:off x="-114138" y="2845776"/>
              <a:ext cx="1726716" cy="1004693"/>
            </a:xfrm>
            <a:prstGeom prst="chevron">
              <a:avLst/>
            </a:prstGeom>
            <a:grpFill/>
            <a:ln>
              <a:solidFill>
                <a:srgbClr val="99CA3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Arrow: Chevron 4">
              <a:extLst>
                <a:ext uri="{FF2B5EF4-FFF2-40B4-BE49-F238E27FC236}">
                  <a16:creationId xmlns:a16="http://schemas.microsoft.com/office/drawing/2014/main" id="{F48E4A55-E10C-4A30-8971-0352981AD984}"/>
                </a:ext>
              </a:extLst>
            </p:cNvPr>
            <p:cNvSpPr txBox="1"/>
            <p:nvPr/>
          </p:nvSpPr>
          <p:spPr>
            <a:xfrm>
              <a:off x="246874" y="3038523"/>
              <a:ext cx="1004693" cy="545619"/>
            </a:xfrm>
            <a:prstGeom prst="rect">
              <a:avLst/>
            </a:prstGeom>
            <a:grpFill/>
            <a:ln>
              <a:solidFill>
                <a:srgbClr val="99CA3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&amp; Safety Guidance</a:t>
              </a:r>
            </a:p>
          </p:txBody>
        </p:sp>
      </p:grpSp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id="{17614EFD-8C97-4BB5-B6BC-964FDBFB1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766730" y="-206950"/>
            <a:ext cx="1599585" cy="9712492"/>
          </a:xfrm>
          <a:prstGeom prst="round2SameRect">
            <a:avLst/>
          </a:prstGeom>
          <a:noFill/>
          <a:ln>
            <a:solidFill>
              <a:srgbClr val="99CA3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29" name="TextBox 28" descr="HSG227 A Comprehensive Guide to Managing Asbestos in Premises&#10;&#10;HSG247 Asbestos: The Licensed Contractors Guide&#10;HSG248 Asbestos: The Analysts Guide&#10;&#10;HSG264 Asbestos: The Surveyors Guide&#10;&#10;Sector Specific Guidance incl. Guidance for the Management of Asbestos in Schools&#10;">
            <a:extLst>
              <a:ext uri="{FF2B5EF4-FFF2-40B4-BE49-F238E27FC236}">
                <a16:creationId xmlns:a16="http://schemas.microsoft.com/office/drawing/2014/main" id="{8BC59B08-70B9-4773-AC25-92ACCB58A160}"/>
              </a:ext>
            </a:extLst>
          </p:cNvPr>
          <p:cNvSpPr txBox="1"/>
          <p:nvPr/>
        </p:nvSpPr>
        <p:spPr>
          <a:xfrm>
            <a:off x="1789756" y="3961527"/>
            <a:ext cx="91725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HSG227 A Comprehensive Guide to Managing Asbestos in Premises</a:t>
            </a:r>
          </a:p>
          <a:p>
            <a:pPr lvl="0"/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HSG247 Asbestos: The Licensed Contractors Guide</a:t>
            </a:r>
          </a:p>
          <a:p>
            <a:pPr lvl="0"/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HSG248 Asbestos: The Analysts Guide</a:t>
            </a:r>
          </a:p>
          <a:p>
            <a:pPr lvl="0"/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HSG264 Asbestos: The Surveyors Guide</a:t>
            </a:r>
          </a:p>
          <a:p>
            <a:pPr lvl="0"/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Specific Guidance incl. Guidance for the Management of Asbestos in Schools</a:t>
            </a:r>
          </a:p>
        </p:txBody>
      </p:sp>
    </p:spTree>
    <p:extLst>
      <p:ext uri="{BB962C8B-B14F-4D97-AF65-F5344CB8AC3E}">
        <p14:creationId xmlns:p14="http://schemas.microsoft.com/office/powerpoint/2010/main" val="39901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013C7B-2B6A-4A9B-A081-9D23DBD399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809" y="378394"/>
            <a:ext cx="8547249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Asbestos Duty Holder</a:t>
            </a: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CEEFEB-4714-4D96-8FE1-B4CD9F7E3170}"/>
              </a:ext>
            </a:extLst>
          </p:cNvPr>
          <p:cNvSpPr txBox="1">
            <a:spLocks/>
          </p:cNvSpPr>
          <p:nvPr/>
        </p:nvSpPr>
        <p:spPr>
          <a:xfrm>
            <a:off x="457809" y="1115764"/>
            <a:ext cx="11276382" cy="54686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Control of Asbestos Regulations (Northern Ireland) 2012 introduces the role of Duty Holder</a:t>
            </a:r>
          </a:p>
          <a:p>
            <a:pPr marL="0" indent="0">
              <a:buNone/>
            </a:pPr>
            <a:endParaRPr lang="en-GB" sz="20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Duty Holder is defined as:</a:t>
            </a:r>
          </a:p>
          <a:p>
            <a:pPr marL="0" indent="0">
              <a:buNone/>
            </a:pPr>
            <a:endParaRPr lang="en-GB" sz="20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4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“every person who has, by virtue of a contract or tenancy, an obligation of any extent in relation to the maintenance or repair of non-domestic premises or any means of access or egress to or from those premises”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013C7B-2B6A-4A9B-A081-9D23DBD399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8276" y="404192"/>
            <a:ext cx="10925098" cy="6480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C3C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Duty Holder Responsibilities</a:t>
            </a: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srgbClr val="44C3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648F09-181E-4D43-AC77-32C9F0CD2B44}"/>
              </a:ext>
            </a:extLst>
          </p:cNvPr>
          <p:cNvSpPr txBox="1">
            <a:spLocks/>
          </p:cNvSpPr>
          <p:nvPr/>
        </p:nvSpPr>
        <p:spPr>
          <a:xfrm>
            <a:off x="498276" y="1362520"/>
            <a:ext cx="11195448" cy="54686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Duty Holder is defined as those with an obligation of any extent in relation to the maintenance or repair of non-domestic premises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Duty holders must: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Familiarise themselves with the condition and location of ACMs within their premises.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information about ACMs in the building available to all staff and incorporate this information within the staff induction process.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all staff on site avoid disturbing ACMs during their routine daily activities.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any apparent change in the condition or circumstances of ACMs to EA QSHE Environmental and Fire Risk Compliance Service for further investigation -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EAEnvironmentalCompliance@eani.org.uk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lang="en-GB" sz="14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the Asbestos register is reviewed and signed by visitors and contractors who enter the premises if it is foreseeable that they may encounter Asbestos during their visit.</a:t>
            </a:r>
            <a:endParaRPr lang="en-GB" sz="1400" dirty="0">
              <a:solidFill>
                <a:srgbClr val="231F20"/>
              </a:solidFill>
            </a:endParaRPr>
          </a:p>
          <a:p>
            <a:pPr marL="0" indent="0">
              <a:lnSpc>
                <a:spcPct val="220000"/>
              </a:lnSpc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711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1279567-7756-2043-8AED-A4B1046F099C}" vid="{7228855C-5417-7E45-8238-F31EFA8E8E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1279567-7756-2043-8AED-A4B1046F099C}" vid="{7228855C-5417-7E45-8238-F31EFA8E8EE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0E5F4144FFE94986609A34939CED64" ma:contentTypeVersion="4" ma:contentTypeDescription="Create a new document." ma:contentTypeScope="" ma:versionID="949e895d749312dcb24c8b96a89241ff">
  <xsd:schema xmlns:xsd="http://www.w3.org/2001/XMLSchema" xmlns:xs="http://www.w3.org/2001/XMLSchema" xmlns:p="http://schemas.microsoft.com/office/2006/metadata/properties" xmlns:ns2="98967fd4-2394-463b-aa5f-0aa5ecac90f4" targetNamespace="http://schemas.microsoft.com/office/2006/metadata/properties" ma:root="true" ma:fieldsID="e37de12d7dbe01ea2466d55c2a7fe34c" ns2:_="">
    <xsd:import namespace="98967fd4-2394-463b-aa5f-0aa5ecac90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67fd4-2394-463b-aa5f-0aa5ecac9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D9C890-232F-488B-AB24-17BC821B710C}"/>
</file>

<file path=customXml/itemProps2.xml><?xml version="1.0" encoding="utf-8"?>
<ds:datastoreItem xmlns:ds="http://schemas.openxmlformats.org/officeDocument/2006/customXml" ds:itemID="{E075C884-199D-4B81-9600-3FDA6E31E33D}">
  <ds:schemaRefs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8967fd4-2394-463b-aa5f-0aa5ecac90f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EA47CD6-D3C4-40C0-9F95-B796CA2BAF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1932</Words>
  <Application>Microsoft Office PowerPoint</Application>
  <PresentationFormat>Widescreen</PresentationFormat>
  <Paragraphs>231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Open Sans</vt:lpstr>
      <vt:lpstr>Roboto</vt:lpstr>
      <vt:lpstr>Wingdings</vt:lpstr>
      <vt:lpstr>Wingdings 3</vt:lpstr>
      <vt:lpstr>3_Office Theme</vt:lpstr>
      <vt:lpstr>Office Theme</vt:lpstr>
      <vt:lpstr>Basic Asbestos Awareness Training </vt:lpstr>
      <vt:lpstr>Learning Outcomes</vt:lpstr>
      <vt:lpstr>Asbestos</vt:lpstr>
      <vt:lpstr>Asbestos Types</vt:lpstr>
      <vt:lpstr>Asbestos Types</vt:lpstr>
      <vt:lpstr>Asbestos Types</vt:lpstr>
      <vt:lpstr>Asbestos Legislation &amp; Guidance</vt:lpstr>
      <vt:lpstr>Asbestos Duty Holder</vt:lpstr>
      <vt:lpstr>Duty Holder Responsibilities</vt:lpstr>
      <vt:lpstr>Duty to Manage</vt:lpstr>
      <vt:lpstr>Duty to Manage</vt:lpstr>
      <vt:lpstr>Managing Asbestos</vt:lpstr>
      <vt:lpstr>Asbestos Surveys</vt:lpstr>
      <vt:lpstr>Asbestos Register</vt:lpstr>
      <vt:lpstr>Asbestos Register</vt:lpstr>
      <vt:lpstr>Asbestos Register</vt:lpstr>
      <vt:lpstr>Asbestos Register</vt:lpstr>
      <vt:lpstr>Asbestos Register</vt:lpstr>
      <vt:lpstr>Asbestos Register</vt:lpstr>
      <vt:lpstr>Asbestos Register</vt:lpstr>
      <vt:lpstr>Effects on Health</vt:lpstr>
      <vt:lpstr>Asbestosis</vt:lpstr>
      <vt:lpstr>Mesothelioma</vt:lpstr>
      <vt:lpstr>Lung Cancer</vt:lpstr>
      <vt:lpstr>Pleural Thickening</vt:lpstr>
      <vt:lpstr>Example ACMs</vt:lpstr>
      <vt:lpstr>Example ACMs</vt:lpstr>
      <vt:lpstr>Example ACMs</vt:lpstr>
      <vt:lpstr>Example ACMs</vt:lpstr>
      <vt:lpstr>Disturbance of Asbestos</vt:lpstr>
      <vt:lpstr>Please Remember</vt:lpstr>
      <vt:lpstr>Useful Links</vt:lpstr>
      <vt:lpstr>End of Presentation</vt:lpstr>
    </vt:vector>
  </TitlesOfParts>
  <Manager/>
  <Company>Education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Asbestos Awareness Training</dc:title>
  <dc:subject>Asbestos</dc:subject>
  <dc:creator>Environmental and Fire Risk Compliance Service</dc:creator>
  <cp:lastModifiedBy>Leo Thomson</cp:lastModifiedBy>
  <cp:revision>13</cp:revision>
  <dcterms:created xsi:type="dcterms:W3CDTF">2022-02-20T11:41:37Z</dcterms:created>
  <dcterms:modified xsi:type="dcterms:W3CDTF">2025-01-28T16:18:39Z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0x0101008E0E5F4144FFE94986609A34939CED64</vt:lpwstr>
  </property>
</Properties>
</file>